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61" r:id="rId3"/>
    <p:sldId id="272" r:id="rId4"/>
    <p:sldId id="263" r:id="rId5"/>
    <p:sldId id="274" r:id="rId6"/>
    <p:sldId id="275" r:id="rId7"/>
    <p:sldId id="277" r:id="rId8"/>
    <p:sldId id="278" r:id="rId9"/>
    <p:sldId id="279" r:id="rId10"/>
    <p:sldId id="257" r:id="rId11"/>
    <p:sldId id="258" r:id="rId12"/>
    <p:sldId id="259" r:id="rId13"/>
    <p:sldId id="266" r:id="rId14"/>
    <p:sldId id="276" r:id="rId15"/>
    <p:sldId id="271" r:id="rId16"/>
    <p:sldId id="267" r:id="rId17"/>
    <p:sldId id="268" r:id="rId18"/>
    <p:sldId id="269" r:id="rId19"/>
    <p:sldId id="270" r:id="rId20"/>
    <p:sldId id="264" r:id="rId21"/>
    <p:sldId id="283" r:id="rId22"/>
    <p:sldId id="273" r:id="rId23"/>
    <p:sldId id="295" r:id="rId24"/>
    <p:sldId id="280" r:id="rId25"/>
    <p:sldId id="281" r:id="rId26"/>
    <p:sldId id="284" r:id="rId27"/>
    <p:sldId id="282" r:id="rId28"/>
    <p:sldId id="286" r:id="rId29"/>
    <p:sldId id="285" r:id="rId30"/>
    <p:sldId id="287" r:id="rId31"/>
    <p:sldId id="296" r:id="rId32"/>
    <p:sldId id="297" r:id="rId33"/>
    <p:sldId id="288" r:id="rId34"/>
    <p:sldId id="289" r:id="rId35"/>
    <p:sldId id="290" r:id="rId36"/>
    <p:sldId id="291" r:id="rId37"/>
    <p:sldId id="299" r:id="rId38"/>
    <p:sldId id="300" r:id="rId39"/>
    <p:sldId id="303" r:id="rId40"/>
    <p:sldId id="302" r:id="rId41"/>
    <p:sldId id="301" r:id="rId42"/>
    <p:sldId id="304" r:id="rId43"/>
    <p:sldId id="305" r:id="rId44"/>
    <p:sldId id="306" r:id="rId45"/>
    <p:sldId id="307" r:id="rId46"/>
    <p:sldId id="308" r:id="rId47"/>
    <p:sldId id="309" r:id="rId48"/>
    <p:sldId id="311" r:id="rId49"/>
    <p:sldId id="310" r:id="rId50"/>
    <p:sldId id="313" r:id="rId51"/>
    <p:sldId id="314" r:id="rId52"/>
    <p:sldId id="315" r:id="rId53"/>
    <p:sldId id="316" r:id="rId54"/>
    <p:sldId id="361" r:id="rId55"/>
    <p:sldId id="319" r:id="rId56"/>
    <p:sldId id="321" r:id="rId57"/>
    <p:sldId id="322" r:id="rId58"/>
    <p:sldId id="323" r:id="rId59"/>
    <p:sldId id="324" r:id="rId60"/>
    <p:sldId id="328" r:id="rId61"/>
    <p:sldId id="325" r:id="rId62"/>
    <p:sldId id="326" r:id="rId63"/>
    <p:sldId id="327" r:id="rId64"/>
    <p:sldId id="329" r:id="rId65"/>
    <p:sldId id="341" r:id="rId66"/>
    <p:sldId id="337" r:id="rId67"/>
    <p:sldId id="345" r:id="rId68"/>
    <p:sldId id="331" r:id="rId69"/>
    <p:sldId id="338" r:id="rId70"/>
    <p:sldId id="342" r:id="rId71"/>
    <p:sldId id="346" r:id="rId72"/>
    <p:sldId id="344" r:id="rId73"/>
    <p:sldId id="343" r:id="rId74"/>
    <p:sldId id="333" r:id="rId75"/>
    <p:sldId id="339" r:id="rId76"/>
    <p:sldId id="354" r:id="rId77"/>
    <p:sldId id="348" r:id="rId78"/>
    <p:sldId id="355" r:id="rId79"/>
    <p:sldId id="362" r:id="rId80"/>
    <p:sldId id="367" r:id="rId81"/>
    <p:sldId id="349" r:id="rId82"/>
    <p:sldId id="347" r:id="rId83"/>
    <p:sldId id="353" r:id="rId84"/>
    <p:sldId id="351" r:id="rId85"/>
    <p:sldId id="360" r:id="rId86"/>
    <p:sldId id="335" r:id="rId87"/>
    <p:sldId id="340" r:id="rId88"/>
    <p:sldId id="356" r:id="rId89"/>
    <p:sldId id="359" r:id="rId90"/>
    <p:sldId id="357" r:id="rId91"/>
    <p:sldId id="358" r:id="rId92"/>
    <p:sldId id="365" r:id="rId93"/>
    <p:sldId id="366" r:id="rId94"/>
    <p:sldId id="364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EB9F1-7C83-472F-B2BC-2575D379E151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9EB8-9F95-4FAA-90C0-30AF68B36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6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31EF-936F-4625-A65E-93476C9F8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A3268-AAEF-4A3D-ADD1-242C4DE93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A6136-8621-40B0-9987-464167EB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421F-0CE6-4560-AAC1-735F1B1E4D8D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244B8-D139-4CF9-90EC-BF5BA826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9BAEB-A010-481C-9D3F-486D7E5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D7D1-D7E6-4D9C-8EB3-43B2B808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486B5-2B50-4586-AFDB-93EE6F140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0EE8B-548D-4147-B884-43BDA49F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C395-05D0-423B-88C5-E90D1A7D94D5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1666-25C0-4475-AEF6-9496FAE7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7F80-6B6E-436E-8A4B-96E771E4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F31A6-CEDE-4811-A53F-E07F44B68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B87D9-FC10-4CA9-B177-732F80C64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97AD-6B3C-444C-8402-ED59EB64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9264-A757-4C45-BE61-589DFAF0CEB2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65BA-29F1-4F22-8715-C887E87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762DA-057C-4972-B226-975BEAC0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9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5FF1-62D0-4CF9-8C75-0FC2A4AB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6F8C3-008E-456D-AFEB-D88CEC07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DEFB7-895B-4505-A29A-90514B11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4A6A-0D07-4787-8753-DA18806007C1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C0DEB-C879-4ADD-868A-44807932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A0E40-8B08-4224-A3F0-E96A3D9F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9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601E-0564-44A3-B549-0EE68084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2E6EB-358B-4A47-AE15-4272AFEB0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8231-7944-4821-A55F-F46248E4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6ED-E026-4A85-BE60-C6288473082E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7C711-D9F4-44CF-A26A-E3D3422B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713E0-C1C6-4A5B-AD29-784BC3C0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0FED-F8C7-4373-B793-B66FFC53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82285-B738-44C8-BE6F-B43947967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C3521-71A2-44BC-84A6-EB67D3099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7BE62-355D-4794-82CC-AC60A0D3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68A-7AA3-4618-A196-CCE70C8A7E31}" type="datetime1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5568D-EC92-4617-BA08-92E90746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99348-79E3-44E8-A87A-343B4E2E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FA64-8F88-45AB-9D8D-762E801B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816A0-02AB-4FE7-974B-490B162AF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CC9B7-88FF-4EC4-BB84-639E0A3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FC1A4-D19A-4A13-9359-20A3BCBFE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027CA-87C4-4771-B994-744436263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CA3E4-6F2C-431E-95BA-C5A7FBFB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8F1A-63D0-4FED-A5F4-2A4DD812A6AD}" type="datetime1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6CBD2-144D-45FE-A819-F6239816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CB867-F40B-4752-94A0-A072544B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B1E1-C259-46B2-8D5A-EA8E38E6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D24EF-5AE7-4B5D-A48B-73DB1E12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CEB1-D449-4CFC-834D-9E8F00B6CC6D}" type="datetime1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795E0-B5C6-4340-8AE7-40B53FE7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C018E-4BB8-4C49-BEDE-1DDD18A9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6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26CB0-FBAE-4E1F-9C14-DFAAFE44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F1B-F747-4E40-9397-469C131F028E}" type="datetime1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5BBF1-EDB1-4C56-A0C2-35C07BC6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6B6A-5725-4907-8B1D-3446ED27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7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C678-E445-45EF-996D-D51247A6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49CE-2464-4525-A7CC-0A7278DB9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7C476-39F5-49FD-99D1-F5F0458D1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91F74-307E-42D3-9071-27D2880C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5CD4-D72A-40E8-8F94-2D0312DD061B}" type="datetime1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9764B-437B-4D81-AED0-F5756D18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66651-2332-4F47-871F-DAFE0177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AF61-C746-4C70-B804-3B6576F9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62661-A0F1-431D-BF8F-C95DEA344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48767-7069-406F-8FC7-A8A6365EF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80574-257A-4C3E-B793-48BF4852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2D85-9B85-4154-9D26-9221EF0799A3}" type="datetime1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1D4C5-ECF2-4333-B604-B85BC698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9A4BE-D3E8-4970-99A8-4EF5748A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2F943-5A25-4578-91A6-235159D3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445F3-6143-4186-B776-8A4A0F821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7A8E-0712-4078-94C6-CCA5B34F6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B4FA4-6E41-47D7-A0A4-36BE706864B5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2A88A-70DC-4D5D-9DA2-FBF9D76B6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CC97C-472F-40B4-B178-9A32A0323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5F6B-E6DE-43FF-A07E-D4DA09F61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commons.wikimedia.org/wiki/File:FUSE_structure.svg?uselang=r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pathname.com/fh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rtualbox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hyperlink" Target="https://www.gnu.org/" TargetMode="Externa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github.com/torvalds/linux" TargetMode="External"/><Relationship Id="rId4" Type="http://schemas.openxmlformats.org/officeDocument/2006/relationships/hyperlink" Target="http://kernel.org/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C833F-A660-4908-823C-F1B768CB3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LINUX. УРОВЕНЬ 1.</a:t>
            </a:r>
            <a:br>
              <a:rPr lang="ru-RU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44C0A-2A18-427E-821B-31F17EBAA1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ОСНОВЫ АДМИНИСТРИРОВАНИЯ </a:t>
            </a:r>
            <a:endParaRPr lang="en-US" dirty="0"/>
          </a:p>
        </p:txBody>
      </p:sp>
      <p:pic>
        <p:nvPicPr>
          <p:cNvPr id="8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19" y="977900"/>
            <a:ext cx="2430780" cy="2832735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02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Знакомство с системой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Ядро (Linux)</a:t>
            </a:r>
          </a:p>
          <a:p>
            <a:r>
              <a:rPr lang="ru-RU" dirty="0"/>
              <a:t>Оболочка (TUI, GUI)</a:t>
            </a:r>
          </a:p>
          <a:p>
            <a:r>
              <a:rPr lang="ru-RU" dirty="0"/>
              <a:t>Утилиты (набор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/>
              <a:t> стандартных программ)</a:t>
            </a:r>
          </a:p>
          <a:p>
            <a:r>
              <a:rPr lang="ru-RU" dirty="0"/>
              <a:t>ПО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6E4720-AE13-455F-A332-FD44BBAE2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5" y="1825625"/>
            <a:ext cx="5686425" cy="425767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329" y="1001010"/>
            <a:ext cx="5182049" cy="5175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Обзор дистрибутивов </a:t>
            </a:r>
            <a:r>
              <a:rPr lang="en-US" dirty="0"/>
              <a:t>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1918" cy="4351338"/>
          </a:xfrm>
        </p:spPr>
        <p:txBody>
          <a:bodyPr/>
          <a:lstStyle/>
          <a:p>
            <a:r>
              <a:rPr lang="ru-RU" dirty="0"/>
              <a:t>Дистрибутив - форма распространения программного обеспечения.</a:t>
            </a:r>
            <a:endParaRPr lang="en-US" dirty="0"/>
          </a:p>
          <a:p>
            <a:r>
              <a:rPr lang="en-US" dirty="0"/>
              <a:t>C</a:t>
            </a:r>
            <a:r>
              <a:rPr lang="ru-RU" dirty="0"/>
              <a:t>одержит программы для начальной инициализации системы (инициализация аппаратной части, загрузка урезанной версии системы), программу-установщик и набор файлов</a:t>
            </a:r>
            <a:r>
              <a:rPr lang="en-US" dirty="0"/>
              <a:t> </a:t>
            </a:r>
            <a:r>
              <a:rPr lang="ru-RU" dirty="0"/>
              <a:t>компонентов ОС и дополнительного ПО (пакеты)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6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Обзор дистрибутивов </a:t>
            </a:r>
            <a:r>
              <a:rPr lang="en-US" dirty="0"/>
              <a:t>Linux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00645" y="1825625"/>
            <a:ext cx="7190710" cy="4351338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2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интерфейса командной строки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9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739266" y="6356352"/>
            <a:ext cx="3014915" cy="365125"/>
          </a:xfrm>
        </p:spPr>
        <p:txBody>
          <a:bodyPr/>
          <a:lstStyle/>
          <a:p>
            <a:pPr algn="l"/>
            <a:r>
              <a:rPr lang="ru-RU" b="1">
                <a:solidFill>
                  <a:schemeClr val="bg1"/>
                </a:solidFill>
                <a:latin typeface="Myriad Pro" panose="020B0503030403020204" pitchFamily="34" charset="0"/>
              </a:rPr>
              <a:t>Автор: Соколов М.Ю.</a:t>
            </a:r>
            <a:endParaRPr lang="ru-RU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78" y="1055506"/>
            <a:ext cx="5613547" cy="3217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09" y="1055506"/>
            <a:ext cx="2655555" cy="32717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49127" y="4418802"/>
            <a:ext cx="2573046" cy="360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8" dirty="0"/>
              <a:t>Teletype ASR 33</a:t>
            </a:r>
            <a:r>
              <a:rPr lang="ru-RU" sz="1758" dirty="0"/>
              <a:t>.</a:t>
            </a:r>
            <a:r>
              <a:rPr lang="en-US" sz="1758" dirty="0"/>
              <a:t> </a:t>
            </a:r>
            <a:r>
              <a:rPr lang="ru-RU" sz="1758" dirty="0"/>
              <a:t>1978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96610" y="4418802"/>
            <a:ext cx="3039886" cy="90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58" dirty="0"/>
              <a:t> PDP-</a:t>
            </a:r>
            <a:r>
              <a:rPr lang="ru-RU" sz="1758" dirty="0"/>
              <a:t>7. Рабочее место(терминал) пользователя.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 txBox="1">
            <a:spLocks/>
          </p:cNvSpPr>
          <p:nvPr/>
        </p:nvSpPr>
        <p:spPr>
          <a:xfrm>
            <a:off x="744682" y="-161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Вход в систему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7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Вход в систему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Консоль и Виртуальные терминалы</a:t>
            </a:r>
          </a:p>
          <a:p>
            <a:r>
              <a:rPr lang="en-US" dirty="0"/>
              <a:t>Ctrl + Alt + </a:t>
            </a:r>
            <a:r>
              <a:rPr lang="en-US" dirty="0" err="1"/>
              <a:t>Fn</a:t>
            </a:r>
            <a:endParaRPr lang="ru-RU" dirty="0"/>
          </a:p>
          <a:p>
            <a:r>
              <a:rPr lang="ru-RU" dirty="0" err="1"/>
              <a:t>Псевдотерминал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Командная оболочка (</a:t>
            </a:r>
            <a:r>
              <a:rPr lang="en-US" dirty="0"/>
              <a:t>shell)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Unix</a:t>
            </a:r>
            <a:r>
              <a:rPr lang="ru-RU" dirty="0"/>
              <a:t>-подобных системах этот вид интерфейса всегда был основным, а поэтому и хорошо развитым</a:t>
            </a:r>
          </a:p>
          <a:p>
            <a:r>
              <a:rPr lang="ru-RU" dirty="0"/>
              <a:t>Стандартом де-факто в </a:t>
            </a:r>
            <a:r>
              <a:rPr lang="ru-RU" dirty="0" err="1"/>
              <a:t>Linux</a:t>
            </a:r>
            <a:r>
              <a:rPr lang="ru-RU" dirty="0"/>
              <a:t> является </a:t>
            </a:r>
            <a:r>
              <a:rPr lang="ru-RU" dirty="0" err="1"/>
              <a:t>bash</a:t>
            </a:r>
            <a:r>
              <a:rPr lang="ru-RU" dirty="0"/>
              <a:t> (</a:t>
            </a:r>
            <a:r>
              <a:rPr lang="ru-RU" dirty="0" err="1"/>
              <a:t>Bourne</a:t>
            </a:r>
            <a:r>
              <a:rPr lang="ru-RU" dirty="0"/>
              <a:t> </a:t>
            </a:r>
            <a:r>
              <a:rPr lang="ru-RU" dirty="0" err="1"/>
              <a:t>Again</a:t>
            </a:r>
            <a:r>
              <a:rPr lang="ru-RU" dirty="0"/>
              <a:t> </a:t>
            </a:r>
            <a:r>
              <a:rPr lang="ru-RU" dirty="0" err="1"/>
              <a:t>Shell</a:t>
            </a:r>
            <a:r>
              <a:rPr lang="ru-RU" dirty="0"/>
              <a:t>)</a:t>
            </a:r>
          </a:p>
          <a:p>
            <a:r>
              <a:rPr lang="ru-RU" dirty="0" err="1"/>
              <a:t>echo</a:t>
            </a:r>
            <a:r>
              <a:rPr lang="ru-RU" dirty="0"/>
              <a:t> $SHELL – отобразит используемую оболочку</a:t>
            </a:r>
          </a:p>
          <a:p>
            <a:r>
              <a:rPr lang="ru-RU" dirty="0"/>
              <a:t>Поддерживается автоматическое дополнение длинных названий команд или имён файлов, поиск и повторное выполнение исполнявшейся ранее команды, подстановка имён файлов по шаблону и </a:t>
            </a:r>
            <a:r>
              <a:rPr lang="ru-RU" dirty="0" err="1"/>
              <a:t>др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3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Командная оболочка (</a:t>
            </a:r>
            <a:r>
              <a:rPr lang="en-US" dirty="0"/>
              <a:t>shell)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 должны увидеть символ $, если вы вошли в систему как обычный пользователь. Это визуальный сигнал о том, что вы входите в систему как обычный пользователь.</a:t>
            </a:r>
          </a:p>
          <a:p>
            <a:r>
              <a:rPr lang="ru-RU" dirty="0"/>
              <a:t>Административный пользователь в </a:t>
            </a:r>
            <a:r>
              <a:rPr lang="ru-RU" dirty="0" err="1"/>
              <a:t>linux</a:t>
            </a:r>
            <a:r>
              <a:rPr lang="ru-RU" dirty="0"/>
              <a:t> называется </a:t>
            </a:r>
            <a:r>
              <a:rPr lang="ru-RU" dirty="0" err="1"/>
              <a:t>root</a:t>
            </a:r>
            <a:r>
              <a:rPr lang="ru-RU" dirty="0"/>
              <a:t> и символ # в приглашении указывает на то, что Вы вошли в систему как административный пользователь.</a:t>
            </a:r>
          </a:p>
          <a:p>
            <a:r>
              <a:rPr lang="ru-RU" dirty="0"/>
              <a:t>ВНИМАНИЕ: Для </a:t>
            </a:r>
            <a:r>
              <a:rPr lang="ru-RU" dirty="0" err="1"/>
              <a:t>Linux</a:t>
            </a:r>
            <a:r>
              <a:rPr lang="ru-RU" dirty="0"/>
              <a:t> как и для </a:t>
            </a:r>
            <a:r>
              <a:rPr lang="ru-RU" dirty="0" err="1"/>
              <a:t>Unix</a:t>
            </a:r>
            <a:r>
              <a:rPr lang="ru-RU" dirty="0"/>
              <a:t> характерна </a:t>
            </a:r>
            <a:r>
              <a:rPr lang="ru-RU" dirty="0" err="1"/>
              <a:t>регистрозависимость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5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Командная оболочка (</a:t>
            </a:r>
            <a:r>
              <a:rPr lang="en-US" dirty="0"/>
              <a:t>shell)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Командами могут быть как встроенные директивы самой оболочки (</a:t>
            </a:r>
            <a:r>
              <a:rPr lang="ru-RU" dirty="0" err="1"/>
              <a:t>cd</a:t>
            </a:r>
            <a:r>
              <a:rPr lang="ru-RU" dirty="0"/>
              <a:t>, </a:t>
            </a:r>
            <a:r>
              <a:rPr lang="ru-RU" dirty="0" err="1"/>
              <a:t>pwd</a:t>
            </a:r>
            <a:r>
              <a:rPr lang="ru-RU" dirty="0"/>
              <a:t>, </a:t>
            </a:r>
            <a:r>
              <a:rPr lang="ru-RU" dirty="0" err="1"/>
              <a:t>echo</a:t>
            </a:r>
            <a:r>
              <a:rPr lang="ru-RU" dirty="0"/>
              <a:t>), так и вызываемые из под нее утилиты (</a:t>
            </a:r>
            <a:r>
              <a:rPr lang="ru-RU" dirty="0" err="1"/>
              <a:t>ls</a:t>
            </a:r>
            <a:r>
              <a:rPr lang="ru-RU" dirty="0"/>
              <a:t>, </a:t>
            </a:r>
            <a:r>
              <a:rPr lang="ru-RU" dirty="0" err="1"/>
              <a:t>cat</a:t>
            </a:r>
            <a:r>
              <a:rPr lang="ru-RU" dirty="0"/>
              <a:t>, </a:t>
            </a:r>
            <a:r>
              <a:rPr lang="ru-RU" dirty="0" err="1"/>
              <a:t>grep</a:t>
            </a:r>
            <a:r>
              <a:rPr lang="ru-RU" dirty="0"/>
              <a:t>, </a:t>
            </a:r>
            <a:r>
              <a:rPr lang="ru-RU" dirty="0" err="1"/>
              <a:t>vi</a:t>
            </a:r>
            <a:r>
              <a:rPr lang="ru-RU" dirty="0"/>
              <a:t>)</a:t>
            </a:r>
          </a:p>
          <a:p>
            <a:r>
              <a:rPr lang="ru-RU" dirty="0"/>
              <a:t>Командная строка в </a:t>
            </a:r>
            <a:r>
              <a:rPr lang="ru-RU" dirty="0" err="1"/>
              <a:t>bash</a:t>
            </a:r>
            <a:r>
              <a:rPr lang="ru-RU" dirty="0"/>
              <a:t> составляется из имени команды, за которым могут следовать ключи (опции) - указания, модифицирующие поведение команды. Ключи начинаются с символа - или --</a:t>
            </a:r>
          </a:p>
          <a:p>
            <a:r>
              <a:rPr lang="ru-RU" dirty="0"/>
              <a:t>Пример: </a:t>
            </a:r>
            <a:r>
              <a:rPr lang="ru-RU" dirty="0" err="1"/>
              <a:t>ls</a:t>
            </a:r>
            <a:r>
              <a:rPr lang="ru-RU" dirty="0"/>
              <a:t> --</a:t>
            </a:r>
            <a:r>
              <a:rPr lang="ru-RU" dirty="0" err="1"/>
              <a:t>all</a:t>
            </a:r>
            <a:r>
              <a:rPr lang="ru-RU" dirty="0"/>
              <a:t> и </a:t>
            </a:r>
            <a:r>
              <a:rPr lang="ru-RU" dirty="0" err="1"/>
              <a:t>ls</a:t>
            </a:r>
            <a:r>
              <a:rPr lang="ru-RU" dirty="0"/>
              <a:t> -a </a:t>
            </a:r>
          </a:p>
          <a:p>
            <a:r>
              <a:rPr lang="ru-RU" dirty="0"/>
              <a:t>Далее могут следовать аргументы (параметры) - имена объектов, над которыми должна быть выполнена команда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3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Командная оболочка (</a:t>
            </a:r>
            <a:r>
              <a:rPr lang="en-US" dirty="0"/>
              <a:t>shell)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Ctrl</a:t>
            </a:r>
            <a:r>
              <a:rPr lang="ru-RU" dirty="0"/>
              <a:t>-A - переход на начало строки (также, нажатие кнопки </a:t>
            </a:r>
            <a:r>
              <a:rPr lang="ru-RU" dirty="0" err="1"/>
              <a:t>Home</a:t>
            </a:r>
            <a:r>
              <a:rPr lang="ru-RU" dirty="0"/>
              <a:t>)</a:t>
            </a:r>
          </a:p>
          <a:p>
            <a:r>
              <a:rPr lang="ru-RU" dirty="0" err="1"/>
              <a:t>Ctrl</a:t>
            </a:r>
            <a:r>
              <a:rPr lang="ru-RU" dirty="0"/>
              <a:t>-U - удаление текущей строки;</a:t>
            </a:r>
          </a:p>
          <a:p>
            <a:r>
              <a:rPr lang="ru-RU" dirty="0" err="1"/>
              <a:t>Ctrl</a:t>
            </a:r>
            <a:r>
              <a:rPr lang="ru-RU" dirty="0"/>
              <a:t>-C - прервать выполнение команды.</a:t>
            </a:r>
          </a:p>
          <a:p>
            <a:r>
              <a:rPr lang="ru-RU" dirty="0"/>
              <a:t>Символ «;» для ввода нескольких команд в одной строке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3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Начальные сведения для работы с системой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6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Стандартным способом отправки команд является использование удаленной оболочки. Для этого используется протокол </a:t>
            </a:r>
            <a:r>
              <a:rPr lang="ru-RU" dirty="0" err="1"/>
              <a:t>ssh</a:t>
            </a:r>
            <a:endParaRPr lang="ru-RU" dirty="0"/>
          </a:p>
          <a:p>
            <a:r>
              <a:rPr lang="ru-RU" dirty="0" err="1"/>
              <a:t>Ssh</a:t>
            </a:r>
            <a:r>
              <a:rPr lang="ru-RU" dirty="0"/>
              <a:t> означает «</a:t>
            </a:r>
            <a:r>
              <a:rPr lang="ru-RU" dirty="0" err="1"/>
              <a:t>Secure</a:t>
            </a:r>
            <a:r>
              <a:rPr lang="ru-RU" dirty="0"/>
              <a:t> </a:t>
            </a:r>
            <a:r>
              <a:rPr lang="ru-RU" dirty="0" err="1"/>
              <a:t>Shell</a:t>
            </a:r>
            <a:r>
              <a:rPr lang="ru-RU" dirty="0"/>
              <a:t>» (безопасная оболочка) и является протоколом для предоставления безопасного подключения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1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Работа с историей команд (</a:t>
            </a:r>
            <a:r>
              <a:rPr lang="ru-RU" dirty="0" err="1"/>
              <a:t>history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Ctrl</a:t>
            </a:r>
            <a:r>
              <a:rPr lang="ru-RU" dirty="0"/>
              <a:t> + r – шаблон поиска – поиск по истории</a:t>
            </a:r>
          </a:p>
          <a:p>
            <a:r>
              <a:rPr lang="ru-RU" dirty="0"/>
              <a:t>для просмотра списка ранее введенных команд в </a:t>
            </a:r>
            <a:r>
              <a:rPr lang="ru-RU" dirty="0" err="1"/>
              <a:t>bash</a:t>
            </a:r>
            <a:r>
              <a:rPr lang="ru-RU" dirty="0"/>
              <a:t> — имеется команда </a:t>
            </a:r>
            <a:r>
              <a:rPr lang="ru-RU" dirty="0" err="1"/>
              <a:t>history</a:t>
            </a:r>
            <a:r>
              <a:rPr lang="ru-RU" dirty="0"/>
              <a:t>. По умолчанию пишется в файл ~/.</a:t>
            </a:r>
            <a:r>
              <a:rPr lang="ru-RU" dirty="0" err="1"/>
              <a:t>bash_history</a:t>
            </a:r>
            <a:endParaRPr lang="ru-RU" dirty="0"/>
          </a:p>
          <a:p>
            <a:r>
              <a:rPr lang="ru-RU" dirty="0"/>
              <a:t>Если нам надо повторить команду</a:t>
            </a:r>
            <a:r>
              <a:rPr lang="en-US" dirty="0"/>
              <a:t> </a:t>
            </a:r>
            <a:r>
              <a:rPr lang="ru-RU" dirty="0"/>
              <a:t>под номером 28, то набираем в терминале !28</a:t>
            </a:r>
          </a:p>
          <a:p>
            <a:r>
              <a:rPr lang="ru-RU" dirty="0" err="1"/>
              <a:t>history</a:t>
            </a:r>
            <a:r>
              <a:rPr lang="ru-RU" dirty="0"/>
              <a:t> -c — очистить историю команд, удалив все записи </a:t>
            </a:r>
          </a:p>
          <a:p>
            <a:r>
              <a:rPr lang="ru-RU" dirty="0" err="1"/>
              <a:t>history</a:t>
            </a:r>
            <a:r>
              <a:rPr lang="ru-RU" dirty="0"/>
              <a:t> -d n — удалить из истории запись под номером n 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0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Работа с историей команд (</a:t>
            </a:r>
            <a:r>
              <a:rPr lang="ru-RU" dirty="0" err="1"/>
              <a:t>history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 же можно выводить дату и время для каждой команды в истории, для этого в конец .</a:t>
            </a:r>
            <a:r>
              <a:rPr lang="ru-RU" dirty="0" err="1"/>
              <a:t>bashrc</a:t>
            </a:r>
            <a:r>
              <a:rPr lang="ru-RU" dirty="0"/>
              <a:t> дописываем: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/>
              <a:t>export</a:t>
            </a:r>
            <a:r>
              <a:rPr lang="ru-RU" dirty="0"/>
              <a:t> HISTTIMEFORMAT="%h/%d-%H:%M:%S "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1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Получение справочной информации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</a:t>
            </a:r>
          </a:p>
          <a:p>
            <a:pPr lvl="1"/>
            <a:r>
              <a:rPr lang="ru-RU" dirty="0"/>
              <a:t>Примеры:</a:t>
            </a:r>
          </a:p>
          <a:p>
            <a:pPr lvl="2"/>
            <a:r>
              <a:rPr lang="en-US" dirty="0"/>
              <a:t>man -L </a:t>
            </a:r>
            <a:r>
              <a:rPr lang="en-US" dirty="0" err="1"/>
              <a:t>ru</a:t>
            </a:r>
            <a:r>
              <a:rPr lang="en-US" dirty="0"/>
              <a:t> man</a:t>
            </a:r>
          </a:p>
          <a:p>
            <a:pPr lvl="2"/>
            <a:r>
              <a:rPr lang="en-US" dirty="0"/>
              <a:t>man file</a:t>
            </a:r>
          </a:p>
          <a:p>
            <a:pPr lvl="2"/>
            <a:r>
              <a:rPr lang="en-US" dirty="0"/>
              <a:t>man filesystems</a:t>
            </a:r>
          </a:p>
          <a:p>
            <a:pPr lvl="2"/>
            <a:r>
              <a:rPr lang="en-US" dirty="0"/>
              <a:t>man proc</a:t>
            </a:r>
          </a:p>
          <a:p>
            <a:r>
              <a:rPr lang="en-US" dirty="0"/>
              <a:t>info</a:t>
            </a:r>
          </a:p>
          <a:p>
            <a:r>
              <a:rPr lang="ru-RU" dirty="0"/>
              <a:t>Опция </a:t>
            </a:r>
            <a:r>
              <a:rPr lang="en-US" dirty="0"/>
              <a:t>--help</a:t>
            </a:r>
          </a:p>
          <a:p>
            <a:pPr lvl="1"/>
            <a:r>
              <a:rPr lang="en-US" dirty="0"/>
              <a:t>ls --help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22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Структура ФС в </a:t>
            </a:r>
            <a:r>
              <a:rPr lang="en-US" dirty="0"/>
              <a:t>Linux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2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VFS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8136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Взаимодействие в различными, поддерживаемыми файловыми системами происходит через посредничество VFS.</a:t>
            </a:r>
          </a:p>
          <a:p>
            <a:r>
              <a:rPr lang="ru-RU" dirty="0"/>
              <a:t>Виртуальная файловая система (англ. </a:t>
            </a:r>
            <a:r>
              <a:rPr lang="ru-RU" dirty="0" err="1"/>
              <a:t>virtual</a:t>
            </a:r>
            <a:r>
              <a:rPr lang="ru-RU" dirty="0"/>
              <a:t> </a:t>
            </a:r>
            <a:r>
              <a:rPr lang="ru-RU" dirty="0" err="1"/>
              <a:t>file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 — VFS) или виртуальный коммутатор файловой системы (англ. </a:t>
            </a:r>
            <a:r>
              <a:rPr lang="ru-RU" dirty="0" err="1"/>
              <a:t>virtual</a:t>
            </a:r>
            <a:r>
              <a:rPr lang="ru-RU" dirty="0"/>
              <a:t> </a:t>
            </a:r>
            <a:r>
              <a:rPr lang="ru-RU" dirty="0" err="1"/>
              <a:t>filesystem</a:t>
            </a:r>
            <a:r>
              <a:rPr lang="ru-RU" dirty="0"/>
              <a:t> </a:t>
            </a:r>
            <a:r>
              <a:rPr lang="ru-RU" dirty="0" err="1"/>
              <a:t>switch</a:t>
            </a:r>
            <a:r>
              <a:rPr lang="ru-RU" dirty="0"/>
              <a:t>) —служит интерфейсом для работы с конкретной файловой системой</a:t>
            </a:r>
            <a:endParaRPr lang="en-US" dirty="0"/>
          </a:p>
        </p:txBody>
      </p:sp>
      <p:pic>
        <p:nvPicPr>
          <p:cNvPr id="6" name="Рисунок 5" descr="FUSE structure.sv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22" y="2054248"/>
            <a:ext cx="4762500" cy="3602990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0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inode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814" y="1964354"/>
            <a:ext cx="5378813" cy="421261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80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Получение информации о файловых системах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df</a:t>
            </a:r>
            <a:r>
              <a:rPr lang="ru-RU" dirty="0"/>
              <a:t> -T - показывает тип файловой системы</a:t>
            </a:r>
          </a:p>
          <a:p>
            <a:r>
              <a:rPr lang="ru-RU" dirty="0" err="1"/>
              <a:t>du</a:t>
            </a:r>
            <a:r>
              <a:rPr lang="ru-RU" dirty="0"/>
              <a:t> </a:t>
            </a:r>
            <a:r>
              <a:rPr lang="en-US" dirty="0"/>
              <a:t>-h </a:t>
            </a:r>
            <a:r>
              <a:rPr lang="ru-RU" dirty="0"/>
              <a:t>- подсчитывает и выводит размер, занимаемый директорией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Стандарт </a:t>
            </a:r>
            <a:r>
              <a:rPr lang="en-US" dirty="0"/>
              <a:t>FHS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https://www.pathname.com/fhs/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4" y="2515892"/>
            <a:ext cx="5781675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586" y="2515892"/>
            <a:ext cx="5353050" cy="18002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84718" y="458633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/</a:t>
            </a:r>
            <a:r>
              <a:rPr lang="ru-RU" dirty="0" err="1"/>
              <a:t>usr</a:t>
            </a:r>
            <a:r>
              <a:rPr lang="ru-RU" dirty="0"/>
              <a:t>-это второй основной раздел файловой системы. /</a:t>
            </a:r>
            <a:r>
              <a:rPr lang="ru-RU" dirty="0" err="1"/>
              <a:t>usr</a:t>
            </a:r>
            <a:r>
              <a:rPr lang="ru-RU" dirty="0"/>
              <a:t>-это общие данные, доступные только для чтения. Это означает, что /</a:t>
            </a:r>
            <a:r>
              <a:rPr lang="ru-RU" dirty="0" err="1"/>
              <a:t>usr</a:t>
            </a:r>
            <a:r>
              <a:rPr lang="ru-RU" dirty="0"/>
              <a:t> может совместно использоваться различными хостами, совместимыми с FHS, и не должен записываться на них. 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34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Типы файлов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 -l</a:t>
            </a:r>
          </a:p>
          <a:p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92" y="2902094"/>
            <a:ext cx="9153525" cy="86677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0"/>
            <a:ext cx="10515600" cy="1325563"/>
          </a:xfrm>
        </p:spPr>
        <p:txBody>
          <a:bodyPr/>
          <a:lstStyle/>
          <a:p>
            <a:r>
              <a:rPr lang="ru-RU" dirty="0"/>
              <a:t>Подготовка стенда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Свободного пространства в ОЗУ для виртуальной машины - не менее 512 </a:t>
            </a:r>
            <a:r>
              <a:rPr lang="ru-RU" dirty="0" err="1"/>
              <a:t>Mb</a:t>
            </a:r>
            <a:r>
              <a:rPr lang="ru-RU" dirty="0"/>
              <a:t> </a:t>
            </a:r>
          </a:p>
          <a:p>
            <a:r>
              <a:rPr lang="ru-RU" dirty="0"/>
              <a:t>Свободное пространство на диске не менее 8 </a:t>
            </a:r>
            <a:r>
              <a:rPr lang="ru-RU" dirty="0" err="1"/>
              <a:t>Gb</a:t>
            </a:r>
            <a:endParaRPr lang="ru-RU" dirty="0"/>
          </a:p>
          <a:p>
            <a:r>
              <a:rPr lang="ru-RU" dirty="0"/>
              <a:t>Установленный </a:t>
            </a:r>
            <a:r>
              <a:rPr lang="ru-RU" dirty="0" err="1"/>
              <a:t>Oracle</a:t>
            </a:r>
            <a:r>
              <a:rPr lang="ru-RU" dirty="0"/>
              <a:t> </a:t>
            </a:r>
            <a:r>
              <a:rPr lang="ru-RU" dirty="0" err="1"/>
              <a:t>VirtualBox</a:t>
            </a:r>
            <a:r>
              <a:rPr lang="ru-RU" dirty="0"/>
              <a:t> (</a:t>
            </a:r>
            <a:r>
              <a:rPr lang="ru-RU" dirty="0">
                <a:hlinkClick r:id="rId4"/>
              </a:rPr>
              <a:t>https://www.virtualbox.org</a:t>
            </a:r>
            <a:r>
              <a:rPr lang="ru-RU" dirty="0"/>
              <a:t>)</a:t>
            </a:r>
          </a:p>
          <a:p>
            <a:r>
              <a:rPr lang="ru-RU" dirty="0"/>
              <a:t>Для 64 разрядной версии дистрибутива поддержка виртуализации CPU (</a:t>
            </a:r>
            <a:r>
              <a:rPr lang="ru-RU" dirty="0" err="1"/>
              <a:t>Intel</a:t>
            </a:r>
            <a:r>
              <a:rPr lang="ru-RU" dirty="0"/>
              <a:t>-VT или AMD-V)</a:t>
            </a:r>
          </a:p>
          <a:p>
            <a:r>
              <a:rPr lang="ru-RU" dirty="0"/>
              <a:t>Для 32-разрядной поддержка виртуализации не требуется.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79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Утилиты для работы с файлами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</a:t>
            </a:r>
          </a:p>
          <a:p>
            <a:r>
              <a:rPr lang="en-US" dirty="0"/>
              <a:t>touch</a:t>
            </a:r>
          </a:p>
          <a:p>
            <a:r>
              <a:rPr lang="en-US" dirty="0" err="1"/>
              <a:t>cp</a:t>
            </a:r>
            <a:endParaRPr lang="en-US" dirty="0"/>
          </a:p>
          <a:p>
            <a:r>
              <a:rPr lang="en-US" dirty="0"/>
              <a:t>mv</a:t>
            </a:r>
          </a:p>
          <a:p>
            <a:r>
              <a:rPr lang="en-US" dirty="0" err="1"/>
              <a:t>rm</a:t>
            </a:r>
            <a:endParaRPr lang="en-US" dirty="0"/>
          </a:p>
          <a:p>
            <a:r>
              <a:rPr lang="en-US" dirty="0"/>
              <a:t>ln</a:t>
            </a:r>
          </a:p>
          <a:p>
            <a:r>
              <a:rPr lang="en-US" dirty="0" err="1"/>
              <a:t>mkdir</a:t>
            </a:r>
            <a:endParaRPr lang="en-US" dirty="0"/>
          </a:p>
          <a:p>
            <a:r>
              <a:rPr lang="en-US" dirty="0" err="1"/>
              <a:t>rmdir</a:t>
            </a:r>
            <a:endParaRPr lang="en-US" dirty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13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Утилита </a:t>
            </a:r>
            <a:r>
              <a:rPr lang="en-US" dirty="0"/>
              <a:t>ln. </a:t>
            </a:r>
            <a:r>
              <a:rPr lang="ru-RU" dirty="0"/>
              <a:t>Жесткие ссылки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ln /folder1/file1 /folder2/hardlink1</a:t>
            </a:r>
          </a:p>
          <a:p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0" y="2632364"/>
            <a:ext cx="10525125" cy="30480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0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325562"/>
            <a:ext cx="9054598" cy="4941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Утилита </a:t>
            </a:r>
            <a:r>
              <a:rPr lang="en-US" dirty="0"/>
              <a:t>ln. </a:t>
            </a:r>
            <a:r>
              <a:rPr lang="ru-RU" dirty="0"/>
              <a:t>Символьные ссылки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63" y="1004298"/>
            <a:ext cx="10515600" cy="4351338"/>
          </a:xfrm>
        </p:spPr>
        <p:txBody>
          <a:bodyPr/>
          <a:lstStyle/>
          <a:p>
            <a:r>
              <a:rPr lang="en-US" dirty="0"/>
              <a:t>ln -s /folder1/file1 /folder3/softlink1</a:t>
            </a:r>
          </a:p>
          <a:p>
            <a:endParaRPr lang="en-US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92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Поиск файлов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[search base] -[</a:t>
            </a:r>
            <a:r>
              <a:rPr lang="ru-RU" dirty="0"/>
              <a:t>критерий поиска</a:t>
            </a:r>
            <a:r>
              <a:rPr lang="en-US" dirty="0"/>
              <a:t>]</a:t>
            </a:r>
            <a:endParaRPr lang="ru-RU" dirty="0"/>
          </a:p>
          <a:p>
            <a:r>
              <a:rPr lang="en-US" dirty="0"/>
              <a:t>locate [pattern]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46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Регулярные выражения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 7 regex</a:t>
            </a:r>
            <a:r>
              <a:rPr lang="ru-RU" dirty="0"/>
              <a:t>,</a:t>
            </a:r>
            <a:r>
              <a:rPr lang="en-US" dirty="0"/>
              <a:t> man </a:t>
            </a:r>
            <a:r>
              <a:rPr lang="en-US" dirty="0" err="1"/>
              <a:t>re_format</a:t>
            </a:r>
            <a:endParaRPr lang="ru-RU" dirty="0"/>
          </a:p>
          <a:p>
            <a:r>
              <a:rPr lang="ru-RU" dirty="0"/>
              <a:t>Набор символов. Это символы, сохраняющие свои буквальные значения. Простейший пример регулярного выражения состоит только из набора символов и не содержит метасимволов.</a:t>
            </a:r>
          </a:p>
          <a:p>
            <a:r>
              <a:rPr lang="ru-RU" dirty="0"/>
              <a:t>Якорь. Он (якорь) обозначает позицию текста в строке, которая совпадает с регулярным выражением. Например, символы ^ и $ являются якорями.</a:t>
            </a:r>
          </a:p>
          <a:p>
            <a:r>
              <a:rPr lang="ru-RU" dirty="0"/>
              <a:t>Модификаторы. Они расширяют или сужают (модифицируют) блок текста, совпадающего с регулярным выражением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3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Утилита </a:t>
            </a:r>
            <a:r>
              <a:rPr lang="en-US" dirty="0"/>
              <a:t>grep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Grep </a:t>
            </a:r>
            <a:r>
              <a:rPr lang="ru-RU" dirty="0"/>
              <a:t>акроним фразы «</a:t>
            </a:r>
            <a:r>
              <a:rPr lang="en-US" dirty="0"/>
              <a:t>search globally for lines matching the regular expression, and print them» — «</a:t>
            </a:r>
            <a:r>
              <a:rPr lang="ru-RU" dirty="0"/>
              <a:t>искать везде строки, соответствующие регулярному выражению, и выводить их».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41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Консольные редакторы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vi, vim</a:t>
            </a:r>
          </a:p>
          <a:p>
            <a:r>
              <a:rPr lang="en-US" dirty="0" err="1"/>
              <a:t>vimtutor</a:t>
            </a:r>
            <a:r>
              <a:rPr lang="en-US" dirty="0"/>
              <a:t> – </a:t>
            </a:r>
            <a:r>
              <a:rPr lang="ru-RU" dirty="0"/>
              <a:t>встроенный учебник по </a:t>
            </a:r>
            <a:r>
              <a:rPr lang="en-US" dirty="0"/>
              <a:t>vim</a:t>
            </a:r>
          </a:p>
          <a:p>
            <a:r>
              <a:rPr lang="en-US" dirty="0" err="1"/>
              <a:t>sed</a:t>
            </a:r>
            <a:r>
              <a:rPr lang="en-US" dirty="0"/>
              <a:t> – </a:t>
            </a:r>
            <a:r>
              <a:rPr lang="ru-RU" dirty="0"/>
              <a:t>потоковый редактор</a:t>
            </a:r>
            <a:endParaRPr lang="en-US" dirty="0"/>
          </a:p>
          <a:p>
            <a:r>
              <a:rPr lang="en-US" dirty="0"/>
              <a:t>mc</a:t>
            </a:r>
            <a:r>
              <a:rPr lang="ru-RU" dirty="0"/>
              <a:t> и</a:t>
            </a:r>
            <a:r>
              <a:rPr lang="en-US" dirty="0"/>
              <a:t> </a:t>
            </a:r>
            <a:r>
              <a:rPr lang="en-US" dirty="0" err="1"/>
              <a:t>mcedit</a:t>
            </a:r>
            <a:endParaRPr lang="en-US" dirty="0"/>
          </a:p>
          <a:p>
            <a:r>
              <a:rPr lang="en-US" dirty="0" err="1"/>
              <a:t>nano</a:t>
            </a:r>
            <a:endParaRPr lang="en-US" dirty="0"/>
          </a:p>
          <a:p>
            <a:r>
              <a:rPr lang="ru-RU" dirty="0"/>
              <a:t>Установка: </a:t>
            </a:r>
            <a:r>
              <a:rPr lang="en-US" dirty="0"/>
              <a:t>sudo yum install vim mc -y</a:t>
            </a:r>
            <a:endParaRPr lang="ru-RU" dirty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41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Настройка ОС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32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Настройка сети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ifupdown</a:t>
            </a:r>
            <a:r>
              <a:rPr lang="en-US" dirty="0"/>
              <a:t> - </a:t>
            </a:r>
            <a:r>
              <a:rPr lang="ru-RU" dirty="0"/>
              <a:t>пакет содержит утилиты </a:t>
            </a:r>
            <a:r>
              <a:rPr lang="ru-RU" dirty="0" err="1"/>
              <a:t>ifup</a:t>
            </a:r>
            <a:r>
              <a:rPr lang="ru-RU" dirty="0"/>
              <a:t> и </a:t>
            </a:r>
            <a:r>
              <a:rPr lang="ru-RU" dirty="0" err="1"/>
              <a:t>ifdown</a:t>
            </a:r>
            <a:r>
              <a:rPr lang="ru-RU" dirty="0"/>
              <a:t>, которые могут быть использованы для настройки сетевых интерфейсов, согласно параметрам в файле /</a:t>
            </a:r>
            <a:r>
              <a:rPr lang="ru-RU" dirty="0" err="1"/>
              <a:t>etc</a:t>
            </a:r>
            <a:r>
              <a:rPr lang="ru-RU" dirty="0"/>
              <a:t>/</a:t>
            </a:r>
            <a:r>
              <a:rPr lang="ru-RU" dirty="0" err="1"/>
              <a:t>network</a:t>
            </a:r>
            <a:r>
              <a:rPr lang="ru-RU" dirty="0"/>
              <a:t>/</a:t>
            </a:r>
            <a:r>
              <a:rPr lang="ru-RU" dirty="0" err="1"/>
              <a:t>interfaces</a:t>
            </a:r>
            <a:endParaRPr lang="ru-RU" dirty="0"/>
          </a:p>
          <a:p>
            <a:r>
              <a:rPr lang="ru-RU" dirty="0"/>
              <a:t>Демон </a:t>
            </a:r>
            <a:r>
              <a:rPr lang="ru-RU" dirty="0" err="1"/>
              <a:t>NetworkManager</a:t>
            </a:r>
            <a:r>
              <a:rPr lang="ru-RU" dirty="0"/>
              <a:t> пытается сделать настройку и работу сети максимально простой и автоматической, управляя сетевыми интерфейсами, такими как </a:t>
            </a:r>
            <a:r>
              <a:rPr lang="ru-RU" dirty="0" err="1"/>
              <a:t>Ethernet</a:t>
            </a:r>
            <a:r>
              <a:rPr lang="ru-RU" dirty="0"/>
              <a:t>, </a:t>
            </a:r>
            <a:r>
              <a:rPr lang="ru-RU" dirty="0" err="1"/>
              <a:t>Wi-Fi</a:t>
            </a:r>
            <a:r>
              <a:rPr lang="ru-RU" dirty="0"/>
              <a:t> и мобильные широкополосные устройства</a:t>
            </a:r>
          </a:p>
          <a:p>
            <a:r>
              <a:rPr lang="en-US" dirty="0" err="1"/>
              <a:t>systemd-networkd</a:t>
            </a:r>
            <a:r>
              <a:rPr lang="ru-RU" dirty="0"/>
              <a:t> - системный демон для управления сетевыми настройками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2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Локализация окружения пользователя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locale -a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localectl</a:t>
            </a:r>
            <a:r>
              <a:rPr lang="en-US" dirty="0"/>
              <a:t> set-locale LANG=ru_RU.utf-8</a:t>
            </a:r>
          </a:p>
          <a:p>
            <a:pPr marL="0" indent="0">
              <a:buNone/>
            </a:pPr>
            <a:r>
              <a:rPr lang="ru-RU"/>
              <a:t>Настройка корректности отображения шрифтов</a:t>
            </a:r>
            <a:endParaRPr lang="en-US" dirty="0"/>
          </a:p>
          <a:p>
            <a:r>
              <a:rPr lang="fr-FR" dirty="0"/>
              <a:t>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vconsole.conf</a:t>
            </a:r>
            <a:r>
              <a:rPr lang="fr-FR" dirty="0"/>
              <a:t> </a:t>
            </a:r>
          </a:p>
          <a:p>
            <a:pPr marL="457200" lvl="1" indent="0">
              <a:buNone/>
            </a:pPr>
            <a:r>
              <a:rPr lang="fr-FR" dirty="0"/>
              <a:t>FONT="UniCyr_8x16"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ru-RU" dirty="0"/>
              <a:t>Процедура установки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97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Настройка представления системного времени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timedatectl set-</a:t>
            </a:r>
            <a:r>
              <a:rPr lang="en-US" dirty="0" err="1"/>
              <a:t>timezone</a:t>
            </a:r>
            <a:r>
              <a:rPr lang="en-US" dirty="0"/>
              <a:t> Europe/Moscow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9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Настройка имени системы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sudo </a:t>
            </a:r>
            <a:r>
              <a:rPr lang="en-US" dirty="0" err="1"/>
              <a:t>hostnamectl</a:t>
            </a:r>
            <a:r>
              <a:rPr lang="en-US" dirty="0"/>
              <a:t> set-hostname vm1</a:t>
            </a:r>
            <a:endParaRPr lang="ru-RU" dirty="0"/>
          </a:p>
          <a:p>
            <a:endParaRPr lang="ru-RU" dirty="0"/>
          </a:p>
          <a:p>
            <a:r>
              <a:rPr lang="en-US" dirty="0"/>
              <a:t>sudo vi /</a:t>
            </a:r>
            <a:r>
              <a:rPr lang="en-US" dirty="0" err="1"/>
              <a:t>etc</a:t>
            </a:r>
            <a:r>
              <a:rPr lang="en-US" dirty="0"/>
              <a:t>/hosts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US" dirty="0"/>
              <a:t>127.0.0.1       localhost vm1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US" dirty="0"/>
              <a:t>127.0.1.1       vm1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37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модулями ядра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21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Ядро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Ядро является сердцем операционной системы </a:t>
            </a:r>
            <a:r>
              <a:rPr lang="ru-RU" dirty="0" err="1"/>
              <a:t>Linux</a:t>
            </a:r>
            <a:r>
              <a:rPr lang="ru-RU" dirty="0"/>
              <a:t> и отвечает за планирование запущенных программ, управление файлами и безопасность. Драйверы устройств, реализация сетевого взаимодействия, файловые системы – все это реализуется в ядре. Именно это имеется в виду, когда говорится о пространстве ядра. </a:t>
            </a:r>
          </a:p>
          <a:p>
            <a:r>
              <a:rPr lang="ru-RU" dirty="0"/>
              <a:t>Задача ядра также заключается в поддержке пользовательских программ, которые выполняются в пользовательском  пространстве, например, в оболочке, веб-браузере или подобных программах. Программы пользовательского пространства взаимодействуют с ядром через специальные устройства или системные вызовы, которые они делают.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1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Управление модулями ядра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Модули хранятся в каталоге "/</a:t>
            </a:r>
            <a:r>
              <a:rPr lang="ru-RU" dirty="0" err="1"/>
              <a:t>lib</a:t>
            </a:r>
            <a:r>
              <a:rPr lang="ru-RU" dirty="0"/>
              <a:t>/</a:t>
            </a:r>
            <a:r>
              <a:rPr lang="ru-RU" dirty="0" err="1"/>
              <a:t>modules</a:t>
            </a:r>
            <a:r>
              <a:rPr lang="ru-RU" dirty="0"/>
              <a:t>/&lt;версия ядра&gt;" </a:t>
            </a:r>
          </a:p>
          <a:p>
            <a:r>
              <a:rPr lang="ru-RU" dirty="0" err="1"/>
              <a:t>lsmod</a:t>
            </a:r>
            <a:r>
              <a:rPr lang="ru-RU" dirty="0"/>
              <a:t> вывод всех загруженных модулей в виде таблицы. </a:t>
            </a:r>
          </a:p>
          <a:p>
            <a:r>
              <a:rPr lang="ru-RU" dirty="0" err="1"/>
              <a:t>modinfo</a:t>
            </a:r>
            <a:r>
              <a:rPr lang="ru-RU" dirty="0"/>
              <a:t> вывод информации о модуле: файл модуля, краткое описание, авторы, лицензия, параметры. </a:t>
            </a:r>
          </a:p>
          <a:p>
            <a:r>
              <a:rPr lang="ru-RU" dirty="0" err="1"/>
              <a:t>insmod</a:t>
            </a:r>
            <a:r>
              <a:rPr lang="ru-RU" dirty="0"/>
              <a:t> утилита для загрузки модулей ядра. Повторяет функционал </a:t>
            </a:r>
            <a:r>
              <a:rPr lang="ru-RU" dirty="0" err="1"/>
              <a:t>modprobe</a:t>
            </a:r>
            <a:r>
              <a:rPr lang="ru-RU" dirty="0"/>
              <a:t> </a:t>
            </a:r>
            <a:r>
              <a:rPr lang="ru-RU" dirty="0" err="1"/>
              <a:t>название_модуля</a:t>
            </a:r>
            <a:r>
              <a:rPr lang="ru-RU" dirty="0"/>
              <a:t>. </a:t>
            </a:r>
          </a:p>
          <a:p>
            <a:r>
              <a:rPr lang="ru-RU" dirty="0" err="1"/>
              <a:t>rmmod</a:t>
            </a:r>
            <a:r>
              <a:rPr lang="ru-RU" dirty="0"/>
              <a:t> простая программа для выгрузки модулей. Повторяет функционал </a:t>
            </a:r>
            <a:r>
              <a:rPr lang="ru-RU" dirty="0" err="1"/>
              <a:t>modprobe</a:t>
            </a:r>
            <a:r>
              <a:rPr lang="ru-RU" dirty="0"/>
              <a:t> -r </a:t>
            </a:r>
            <a:r>
              <a:rPr lang="ru-RU" dirty="0" err="1"/>
              <a:t>название_модуля</a:t>
            </a:r>
            <a:r>
              <a:rPr lang="ru-RU" dirty="0"/>
              <a:t>. </a:t>
            </a:r>
          </a:p>
          <a:p>
            <a:r>
              <a:rPr lang="ru-RU" dirty="0" err="1"/>
              <a:t>modprobe</a:t>
            </a:r>
            <a:r>
              <a:rPr lang="ru-RU" dirty="0"/>
              <a:t> утилита для загрузки и выгрузки модулей. 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52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Управление параметрами ядра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Команда </a:t>
            </a:r>
            <a:r>
              <a:rPr lang="ru-RU" dirty="0" err="1"/>
              <a:t>sysctl</a:t>
            </a:r>
            <a:r>
              <a:rPr lang="ru-RU" dirty="0"/>
              <a:t> используется для изменения параметров ядра во время выполнения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66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Управление подсистемой хранения данных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3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ru-RU" dirty="0" err="1"/>
              <a:t>оздание</a:t>
            </a:r>
            <a:r>
              <a:rPr lang="ru-RU" dirty="0"/>
              <a:t> и форматирование разделов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r>
              <a:rPr lang="en-US" dirty="0" err="1"/>
              <a:t>fdisk</a:t>
            </a:r>
            <a:r>
              <a:rPr lang="en-US" dirty="0"/>
              <a:t> -l /dev/</a:t>
            </a:r>
            <a:r>
              <a:rPr lang="en-US" dirty="0" err="1"/>
              <a:t>sdx</a:t>
            </a:r>
            <a:endParaRPr lang="en-US" dirty="0"/>
          </a:p>
          <a:p>
            <a:r>
              <a:rPr lang="en-US" dirty="0" err="1"/>
              <a:t>fdisk</a:t>
            </a:r>
            <a:r>
              <a:rPr lang="en-US" dirty="0"/>
              <a:t> /dev/</a:t>
            </a:r>
            <a:r>
              <a:rPr lang="en-US" dirty="0" err="1"/>
              <a:t>sdx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mkfs</a:t>
            </a:r>
            <a:r>
              <a:rPr lang="en-US" dirty="0"/>
              <a:t>.</a:t>
            </a:r>
            <a:r>
              <a:rPr lang="en-US" i="1" dirty="0"/>
              <a:t>&lt;</a:t>
            </a:r>
            <a:r>
              <a:rPr lang="en-US" i="1" dirty="0" err="1"/>
              <a:t>filesystem_name</a:t>
            </a:r>
            <a:r>
              <a:rPr lang="en-US" i="1" dirty="0"/>
              <a:t>&gt; [options] /dev/</a:t>
            </a:r>
            <a:r>
              <a:rPr lang="en-US" i="1" dirty="0" err="1"/>
              <a:t>sdxN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file -s </a:t>
            </a:r>
            <a:r>
              <a:rPr lang="en-US" i="1" dirty="0"/>
              <a:t>/dev/</a:t>
            </a:r>
            <a:r>
              <a:rPr lang="en-US" i="1" dirty="0" err="1"/>
              <a:t>sdxN</a:t>
            </a:r>
            <a:endParaRPr lang="en-US" i="1" dirty="0"/>
          </a:p>
          <a:p>
            <a:r>
              <a:rPr lang="en-US" dirty="0" err="1"/>
              <a:t>blkid</a:t>
            </a:r>
            <a:endParaRPr lang="en-US" dirty="0"/>
          </a:p>
          <a:p>
            <a:r>
              <a:rPr lang="en-US" dirty="0" err="1"/>
              <a:t>lsblk</a:t>
            </a:r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24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Монтирование файловых систем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r>
              <a:rPr lang="en-US" dirty="0" err="1"/>
              <a:t>mkdir</a:t>
            </a:r>
            <a:r>
              <a:rPr lang="en-US" dirty="0"/>
              <a:t> /</a:t>
            </a:r>
            <a:r>
              <a:rPr lang="en-US" dirty="0" err="1"/>
              <a:t>var</a:t>
            </a:r>
            <a:r>
              <a:rPr lang="en-US" dirty="0"/>
              <a:t>/disk1</a:t>
            </a:r>
          </a:p>
          <a:p>
            <a:r>
              <a:rPr lang="en-US" dirty="0"/>
              <a:t>mount </a:t>
            </a:r>
            <a:r>
              <a:rPr lang="en-US" i="1" dirty="0"/>
              <a:t>/dev/</a:t>
            </a:r>
            <a:r>
              <a:rPr lang="en-US" i="1" dirty="0" err="1"/>
              <a:t>sdxN</a:t>
            </a:r>
            <a:r>
              <a:rPr lang="en-US" i="1" dirty="0"/>
              <a:t> </a:t>
            </a:r>
            <a:r>
              <a:rPr lang="en-US" dirty="0"/>
              <a:t>/</a:t>
            </a:r>
            <a:r>
              <a:rPr lang="en-US" dirty="0" err="1"/>
              <a:t>var</a:t>
            </a:r>
            <a:r>
              <a:rPr lang="en-US" dirty="0"/>
              <a:t>/disk1</a:t>
            </a:r>
            <a:endParaRPr lang="en-US" i="1" dirty="0"/>
          </a:p>
          <a:p>
            <a:r>
              <a:rPr lang="en-US" dirty="0" err="1"/>
              <a:t>umount</a:t>
            </a:r>
            <a:r>
              <a:rPr lang="en-US" dirty="0"/>
              <a:t> /</a:t>
            </a:r>
            <a:r>
              <a:rPr lang="en-US" dirty="0" err="1"/>
              <a:t>var</a:t>
            </a:r>
            <a:r>
              <a:rPr lang="en-US" dirty="0"/>
              <a:t>/disk1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vim /</a:t>
            </a:r>
            <a:r>
              <a:rPr lang="en-US" i="1" dirty="0" err="1"/>
              <a:t>etc</a:t>
            </a:r>
            <a:r>
              <a:rPr lang="en-US" i="1" dirty="0"/>
              <a:t>/</a:t>
            </a:r>
            <a:r>
              <a:rPr lang="en-US" i="1" dirty="0" err="1"/>
              <a:t>fstab</a:t>
            </a:r>
            <a:endParaRPr lang="en-US" i="1" dirty="0"/>
          </a:p>
          <a:p>
            <a:r>
              <a:rPr lang="en-US" i="1" dirty="0"/>
              <a:t>mount -o remount &lt;</a:t>
            </a:r>
            <a:r>
              <a:rPr lang="en-US" i="1" dirty="0" err="1"/>
              <a:t>mountpoint</a:t>
            </a:r>
            <a:r>
              <a:rPr lang="en-US" i="1" dirty="0"/>
              <a:t>&gt;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10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en-US" dirty="0"/>
              <a:t>LVM2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14155" cy="4351338"/>
          </a:xfrm>
        </p:spPr>
        <p:txBody>
          <a:bodyPr>
            <a:normAutofit/>
          </a:bodyPr>
          <a:lstStyle/>
          <a:p>
            <a:r>
              <a:rPr lang="en-US" dirty="0" err="1"/>
              <a:t>pvcreate</a:t>
            </a:r>
            <a:endParaRPr lang="en-US" dirty="0"/>
          </a:p>
          <a:p>
            <a:r>
              <a:rPr lang="en-US" dirty="0" err="1"/>
              <a:t>vgcreate</a:t>
            </a:r>
            <a:endParaRPr lang="en-US" dirty="0"/>
          </a:p>
          <a:p>
            <a:r>
              <a:rPr lang="en-US" dirty="0" err="1"/>
              <a:t>lvcreate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4" y="2566987"/>
            <a:ext cx="8393671" cy="2628468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3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220" y="392726"/>
            <a:ext cx="7704782" cy="922823"/>
          </a:xfrm>
        </p:spPr>
        <p:txBody>
          <a:bodyPr>
            <a:normAutofit fontScale="90000"/>
          </a:bodyPr>
          <a:lstStyle/>
          <a:p>
            <a:r>
              <a:rPr lang="ru-RU" sz="3517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История операционной системы</a:t>
            </a:r>
            <a:br>
              <a:rPr lang="ru-RU" sz="3517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</a:br>
            <a:endParaRPr lang="ru-RU" sz="3517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739266" y="6356352"/>
            <a:ext cx="3014915" cy="365125"/>
          </a:xfrm>
        </p:spPr>
        <p:txBody>
          <a:bodyPr/>
          <a:lstStyle/>
          <a:p>
            <a:pPr algn="l"/>
            <a:r>
              <a:rPr lang="ru-RU" b="1">
                <a:solidFill>
                  <a:schemeClr val="bg1"/>
                </a:solidFill>
                <a:latin typeface="Myriad Pro" panose="020B0503030403020204" pitchFamily="34" charset="0"/>
              </a:rPr>
              <a:t>Автор: Соколов М.Ю.</a:t>
            </a:r>
            <a:endParaRPr lang="ru-RU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29" y="988043"/>
            <a:ext cx="3674744" cy="23028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58986" y="988043"/>
            <a:ext cx="4466540" cy="1172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1965 по 1969 год Bell </a:t>
            </a:r>
            <a:r>
              <a:rPr lang="ru-RU" sz="1758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Labs</a:t>
            </a:r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совместно с </a:t>
            </a:r>
            <a:r>
              <a:rPr lang="ru-RU" sz="1758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58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</a:t>
            </a:r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группой исследователей из Массачусетского технологического института участвовала в проекте ОС Multics</a:t>
            </a:r>
            <a:endParaRPr lang="ru-RU" sz="1758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6128" y="3498271"/>
            <a:ext cx="8279397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8" dirty="0"/>
              <a:t>Multics </a:t>
            </a:r>
            <a:r>
              <a:rPr lang="en-US" sz="1758" dirty="0"/>
              <a:t>(Multiplexed Information and Computing Service)</a:t>
            </a:r>
            <a:r>
              <a:rPr lang="ru-RU" sz="1758" dirty="0"/>
              <a:t>разрабатывалась для компьютера GE-645 - дорогостоящего, большого и высокопроизводительного по тем временам 36-битного </a:t>
            </a:r>
            <a:r>
              <a:rPr lang="ru-RU" sz="1758" dirty="0" err="1"/>
              <a:t>мейнфрейма</a:t>
            </a:r>
            <a:r>
              <a:rPr lang="ru-RU" sz="1758" dirty="0"/>
              <a:t>. </a:t>
            </a:r>
          </a:p>
          <a:p>
            <a:r>
              <a:rPr lang="ru-RU" sz="1758" dirty="0"/>
              <a:t>Изначально операционной системой для 600-й серии компьютеров была </a:t>
            </a:r>
            <a:r>
              <a:rPr lang="en-US" sz="1758" dirty="0"/>
              <a:t>(General Electric Comprehensive Operating Supervisor)</a:t>
            </a:r>
            <a:r>
              <a:rPr lang="ru-RU" sz="1758" dirty="0"/>
              <a:t>, разработанная компанией GE в 1962 году, затем переименованная в </a:t>
            </a:r>
            <a:r>
              <a:rPr lang="en-US" sz="1758" dirty="0"/>
              <a:t>General Comprehensive Operating System (GCOS</a:t>
            </a:r>
            <a:r>
              <a:rPr lang="ru-RU" sz="1758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4373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Процессы в </a:t>
            </a:r>
            <a:r>
              <a:rPr lang="en-US" dirty="0"/>
              <a:t>Linux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1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Процессы.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39109"/>
            <a:ext cx="4608447" cy="4353791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77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Мониторинг процессов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top</a:t>
            </a:r>
          </a:p>
          <a:p>
            <a:r>
              <a:rPr lang="en-US" i="1" dirty="0" err="1"/>
              <a:t>htop</a:t>
            </a:r>
            <a:endParaRPr lang="en-US" i="1" dirty="0"/>
          </a:p>
          <a:p>
            <a:pPr marL="0" indent="0">
              <a:buNone/>
            </a:pPr>
            <a:r>
              <a:rPr lang="ru-RU" b="1" dirty="0"/>
              <a:t>Управление приоритетом:</a:t>
            </a:r>
            <a:endParaRPr lang="en-US" b="1" dirty="0"/>
          </a:p>
          <a:p>
            <a:r>
              <a:rPr lang="en-US" i="1" dirty="0"/>
              <a:t>nice</a:t>
            </a:r>
          </a:p>
          <a:p>
            <a:r>
              <a:rPr lang="en-US" i="1" dirty="0" err="1"/>
              <a:t>renice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205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Сигналы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r>
              <a:rPr lang="en-US" i="1" dirty="0"/>
              <a:t>kill -l</a:t>
            </a:r>
          </a:p>
          <a:p>
            <a:endParaRPr lang="en-US" i="1" dirty="0"/>
          </a:p>
          <a:p>
            <a:r>
              <a:rPr lang="en-US" i="1" dirty="0"/>
              <a:t>kill -[SIGNAL] [PID]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521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Работа процесса в фоновом режиме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r>
              <a:rPr lang="en-US" dirty="0"/>
              <a:t>sudo tail -fn0 /</a:t>
            </a:r>
            <a:r>
              <a:rPr lang="en-US" dirty="0" err="1"/>
              <a:t>var</a:t>
            </a:r>
            <a:r>
              <a:rPr lang="en-US" dirty="0"/>
              <a:t>/log/syslog</a:t>
            </a:r>
          </a:p>
          <a:p>
            <a:r>
              <a:rPr lang="en-US" dirty="0"/>
              <a:t>Ctrl + Z</a:t>
            </a:r>
          </a:p>
          <a:p>
            <a:r>
              <a:rPr lang="en-US" dirty="0"/>
              <a:t>jobs</a:t>
            </a:r>
          </a:p>
          <a:p>
            <a:endParaRPr lang="en-US" dirty="0"/>
          </a:p>
          <a:p>
            <a:r>
              <a:rPr lang="en-US" dirty="0" err="1"/>
              <a:t>bg</a:t>
            </a:r>
            <a:r>
              <a:rPr lang="en-US" dirty="0"/>
              <a:t>	</a:t>
            </a:r>
            <a:r>
              <a:rPr lang="ru-RU" dirty="0"/>
              <a:t>запуск в фоновом режиме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fg</a:t>
            </a:r>
            <a:r>
              <a:rPr lang="ru-RU" dirty="0"/>
              <a:t>	переключение на передний план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76" y="3267869"/>
            <a:ext cx="6219825" cy="68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776" y="4365228"/>
            <a:ext cx="4743450" cy="466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776" y="5467366"/>
            <a:ext cx="3819525" cy="447675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3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Управление конфигурацией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14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Системы инициализации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78423"/>
            <a:ext cx="9258300" cy="49149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0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en-US" dirty="0" err="1"/>
              <a:t>Systemd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37" y="1325563"/>
            <a:ext cx="10342418" cy="4351338"/>
          </a:xfrm>
        </p:spPr>
        <p:txBody>
          <a:bodyPr>
            <a:normAutofit/>
          </a:bodyPr>
          <a:lstStyle/>
          <a:p>
            <a:r>
              <a:rPr lang="en-US" sz="1600" dirty="0" err="1"/>
              <a:t>systemctl</a:t>
            </a:r>
            <a:r>
              <a:rPr lang="en-US" sz="1600" dirty="0"/>
              <a:t> set-default </a:t>
            </a:r>
            <a:r>
              <a:rPr lang="en-US" sz="1600" dirty="0" err="1"/>
              <a:t>graphical.target</a:t>
            </a:r>
            <a:endParaRPr lang="en-US" sz="1600" dirty="0"/>
          </a:p>
          <a:p>
            <a:r>
              <a:rPr lang="en-US" sz="1600" dirty="0" err="1"/>
              <a:t>systemctl</a:t>
            </a:r>
            <a:r>
              <a:rPr lang="en-US" sz="1600" dirty="0"/>
              <a:t> get-default</a:t>
            </a:r>
          </a:p>
          <a:p>
            <a:r>
              <a:rPr lang="en-US" sz="1600" dirty="0"/>
              <a:t>ls -l /</a:t>
            </a:r>
            <a:r>
              <a:rPr lang="en-US" sz="1600" dirty="0" err="1"/>
              <a:t>etc</a:t>
            </a:r>
            <a:r>
              <a:rPr lang="en-US" sz="1600" dirty="0"/>
              <a:t>/</a:t>
            </a:r>
            <a:r>
              <a:rPr lang="en-US" sz="1600" dirty="0" err="1"/>
              <a:t>systemd</a:t>
            </a:r>
            <a:r>
              <a:rPr lang="en-US" sz="1600" dirty="0"/>
              <a:t>/system/</a:t>
            </a:r>
            <a:r>
              <a:rPr lang="en-US" sz="1600" dirty="0" err="1"/>
              <a:t>default.target</a:t>
            </a: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883942"/>
            <a:ext cx="8220075" cy="2971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925" y="4001496"/>
            <a:ext cx="7753350" cy="1476375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180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en-US" dirty="0"/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dirty="0"/>
              <a:t>[Unit]</a:t>
            </a:r>
          </a:p>
          <a:p>
            <a:pPr marL="0" indent="0">
              <a:buNone/>
            </a:pPr>
            <a:r>
              <a:rPr lang="en-US" dirty="0"/>
              <a:t>Description=Graphical Interface</a:t>
            </a:r>
          </a:p>
          <a:p>
            <a:pPr marL="0" indent="0">
              <a:buNone/>
            </a:pPr>
            <a:r>
              <a:rPr lang="en-US" dirty="0"/>
              <a:t>Documentation=</a:t>
            </a:r>
            <a:r>
              <a:rPr lang="en-US" dirty="0" err="1"/>
              <a:t>man:systemd.special</a:t>
            </a:r>
            <a:r>
              <a:rPr lang="en-US" dirty="0"/>
              <a:t>(7)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Requires=multi-</a:t>
            </a:r>
            <a:r>
              <a:rPr lang="en-US" dirty="0" err="1">
                <a:solidFill>
                  <a:srgbClr val="FF0000"/>
                </a:solidFill>
              </a:rPr>
              <a:t>user.target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Wants=display-</a:t>
            </a:r>
            <a:r>
              <a:rPr lang="en-US" dirty="0" err="1"/>
              <a:t>manager.service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Conflicts=</a:t>
            </a:r>
            <a:r>
              <a:rPr lang="en-US" dirty="0" err="1"/>
              <a:t>rescue.service</a:t>
            </a:r>
            <a:r>
              <a:rPr lang="en-US" dirty="0"/>
              <a:t> </a:t>
            </a:r>
            <a:r>
              <a:rPr lang="en-US" dirty="0" err="1"/>
              <a:t>rescue.target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After=multi-</a:t>
            </a:r>
            <a:r>
              <a:rPr lang="en-US" dirty="0" err="1"/>
              <a:t>user.target</a:t>
            </a:r>
            <a:r>
              <a:rPr lang="en-US" dirty="0"/>
              <a:t> </a:t>
            </a:r>
            <a:r>
              <a:rPr lang="en-US" dirty="0" err="1"/>
              <a:t>rescue.service</a:t>
            </a:r>
            <a:r>
              <a:rPr lang="en-US" dirty="0"/>
              <a:t> </a:t>
            </a:r>
            <a:r>
              <a:rPr lang="en-US" dirty="0" err="1"/>
              <a:t>rescue.target</a:t>
            </a:r>
            <a:r>
              <a:rPr lang="en-US" dirty="0"/>
              <a:t> display-</a:t>
            </a:r>
            <a:r>
              <a:rPr lang="en-US" dirty="0" err="1"/>
              <a:t>manager.service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AllowIsolate</a:t>
            </a:r>
            <a:r>
              <a:rPr lang="en-US" dirty="0"/>
              <a:t>=yes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1456293"/>
            <a:ext cx="4777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# less /lib/</a:t>
            </a:r>
            <a:r>
              <a:rPr lang="en-US" sz="2000" dirty="0" err="1"/>
              <a:t>systemd</a:t>
            </a:r>
            <a:r>
              <a:rPr lang="en-US" sz="2000" dirty="0"/>
              <a:t>/system/multi-</a:t>
            </a:r>
            <a:r>
              <a:rPr lang="en-US" sz="2000" dirty="0" err="1"/>
              <a:t>user.target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11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en-US" dirty="0"/>
              <a:t>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1456293"/>
            <a:ext cx="4172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# less /lib/</a:t>
            </a:r>
            <a:r>
              <a:rPr lang="en-US" sz="2000" dirty="0" err="1"/>
              <a:t>systemd</a:t>
            </a:r>
            <a:r>
              <a:rPr lang="en-US" sz="2000" dirty="0"/>
              <a:t>/system/</a:t>
            </a:r>
            <a:r>
              <a:rPr lang="en-US" sz="2000" dirty="0" err="1"/>
              <a:t>ssh.service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236" y="1044957"/>
            <a:ext cx="5105400" cy="48101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6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220" y="392726"/>
            <a:ext cx="7704782" cy="922823"/>
          </a:xfrm>
        </p:spPr>
        <p:txBody>
          <a:bodyPr>
            <a:normAutofit fontScale="90000"/>
          </a:bodyPr>
          <a:lstStyle/>
          <a:p>
            <a:r>
              <a:rPr lang="ru-RU" sz="3517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UNIX</a:t>
            </a:r>
            <a:br>
              <a:rPr lang="ru-RU" sz="3517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</a:br>
            <a:endParaRPr lang="ru-RU" sz="3517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5219" y="2438399"/>
            <a:ext cx="3527542" cy="198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«UNIX» (изначально «</a:t>
            </a:r>
            <a:r>
              <a:rPr lang="ru-RU" sz="1758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Unics</a:t>
            </a:r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 было образовано от «Multics». Буква U в названии UNIX означала «</a:t>
            </a:r>
            <a:r>
              <a:rPr lang="ru-RU" sz="1758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Uniplexed</a:t>
            </a:r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(«односложная») в противоположность слову «</a:t>
            </a:r>
            <a:r>
              <a:rPr lang="ru-RU" sz="1758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Multiplexed</a:t>
            </a:r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(«комплексная»</a:t>
            </a:r>
            <a:endParaRPr lang="ru-RU" sz="1758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55219" y="1151767"/>
            <a:ext cx="3189591" cy="117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завершения работ над Multics, Bell </a:t>
            </a:r>
            <a:r>
              <a:rPr lang="ru-RU" sz="1758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Labs</a:t>
            </a:r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начинает собственный проект - операционную систему UNIX. </a:t>
            </a:r>
            <a:endParaRPr lang="ru-RU" sz="1758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55219" y="5821336"/>
            <a:ext cx="6214657" cy="631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 официальным релизом считается вышедшая в 1971-ом году версия UNIX для компьютеров </a:t>
            </a:r>
            <a:r>
              <a:rPr lang="en-US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 </a:t>
            </a:r>
            <a:r>
              <a:rPr lang="ru-RU" sz="175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PDP-11. </a:t>
            </a:r>
            <a:endParaRPr lang="ru-RU" sz="1758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47" y="1315549"/>
            <a:ext cx="4317655" cy="34615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66346" y="4797909"/>
            <a:ext cx="4466540" cy="6314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58" i="1" dirty="0" err="1">
                <a:solidFill>
                  <a:srgbClr val="0070C0"/>
                </a:solidFill>
              </a:rPr>
              <a:t>Ken</a:t>
            </a:r>
            <a:r>
              <a:rPr lang="ru-RU" sz="1758" i="1" dirty="0">
                <a:solidFill>
                  <a:srgbClr val="0070C0"/>
                </a:solidFill>
              </a:rPr>
              <a:t> </a:t>
            </a:r>
            <a:r>
              <a:rPr lang="ru-RU" sz="1758" i="1" dirty="0" err="1">
                <a:solidFill>
                  <a:srgbClr val="0070C0"/>
                </a:solidFill>
              </a:rPr>
              <a:t>Thompson</a:t>
            </a:r>
            <a:r>
              <a:rPr lang="ru-RU" sz="1758" i="1" dirty="0">
                <a:solidFill>
                  <a:srgbClr val="0070C0"/>
                </a:solidFill>
              </a:rPr>
              <a:t> (за терминалом телетайп 33) и </a:t>
            </a:r>
            <a:r>
              <a:rPr lang="ru-RU" sz="1758" i="1" dirty="0" err="1">
                <a:solidFill>
                  <a:srgbClr val="0070C0"/>
                </a:solidFill>
              </a:rPr>
              <a:t>Dennis</a:t>
            </a:r>
            <a:r>
              <a:rPr lang="ru-RU" sz="1758" i="1" dirty="0">
                <a:solidFill>
                  <a:srgbClr val="0070C0"/>
                </a:solidFill>
              </a:rPr>
              <a:t> </a:t>
            </a:r>
            <a:r>
              <a:rPr lang="ru-RU" sz="1758" i="1" dirty="0" err="1">
                <a:solidFill>
                  <a:srgbClr val="0070C0"/>
                </a:solidFill>
              </a:rPr>
              <a:t>Ritchie</a:t>
            </a:r>
            <a:r>
              <a:rPr lang="ru-RU" sz="1758" i="1" dirty="0">
                <a:solidFill>
                  <a:srgbClr val="0070C0"/>
                </a:solidFill>
              </a:rPr>
              <a:t>. 1972 год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940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897"/>
            <a:ext cx="11007436" cy="1325563"/>
          </a:xfrm>
        </p:spPr>
        <p:txBody>
          <a:bodyPr/>
          <a:lstStyle/>
          <a:p>
            <a:r>
              <a:rPr lang="en-US" dirty="0" err="1"/>
              <a:t>systemctl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924791" y="1199264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systemctl</a:t>
            </a:r>
            <a:r>
              <a:rPr lang="en-US" dirty="0"/>
              <a:t> [</a:t>
            </a:r>
            <a:r>
              <a:rPr lang="en-US" dirty="0" err="1"/>
              <a:t>stop|start|restart|status</a:t>
            </a:r>
            <a:r>
              <a:rPr lang="en-US" dirty="0"/>
              <a:t>] &lt;</a:t>
            </a:r>
            <a:r>
              <a:rPr lang="en-US" dirty="0" err="1"/>
              <a:t>unitname</a:t>
            </a:r>
            <a:r>
              <a:rPr lang="en-US" dirty="0"/>
              <a:t>&gt;</a:t>
            </a:r>
          </a:p>
          <a:p>
            <a:r>
              <a:rPr lang="en-US" dirty="0" err="1"/>
              <a:t>systemctl</a:t>
            </a:r>
            <a:r>
              <a:rPr lang="en-US" dirty="0"/>
              <a:t> [</a:t>
            </a:r>
            <a:r>
              <a:rPr lang="en-US" dirty="0" err="1"/>
              <a:t>enable|disable</a:t>
            </a:r>
            <a:r>
              <a:rPr lang="en-US" dirty="0"/>
              <a:t>] &lt;</a:t>
            </a:r>
            <a:r>
              <a:rPr lang="en-US" dirty="0" err="1"/>
              <a:t>unitname</a:t>
            </a:r>
            <a:r>
              <a:rPr lang="en-US" dirty="0"/>
              <a:t>&gt;</a:t>
            </a:r>
          </a:p>
          <a:p>
            <a:r>
              <a:rPr lang="en-US" dirty="0" err="1"/>
              <a:t>systemctl</a:t>
            </a:r>
            <a:r>
              <a:rPr lang="en-US" dirty="0"/>
              <a:t> list-units</a:t>
            </a:r>
          </a:p>
          <a:p>
            <a:r>
              <a:rPr lang="en-US" dirty="0" err="1"/>
              <a:t>systemctl</a:t>
            </a:r>
            <a:r>
              <a:rPr lang="en-US" dirty="0"/>
              <a:t> get-default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1170709" y="1094784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481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Настройка окружения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/environment</a:t>
            </a:r>
          </a:p>
          <a:p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bash.bashrc</a:t>
            </a:r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/profile</a:t>
            </a:r>
          </a:p>
          <a:p>
            <a:endParaRPr lang="en-US" dirty="0"/>
          </a:p>
          <a:p>
            <a:r>
              <a:rPr lang="en-US" dirty="0"/>
              <a:t>~/.</a:t>
            </a:r>
            <a:r>
              <a:rPr lang="en-US" dirty="0" err="1"/>
              <a:t>bashrc</a:t>
            </a:r>
            <a:endParaRPr lang="en-US" dirty="0"/>
          </a:p>
          <a:p>
            <a:r>
              <a:rPr lang="en-US" dirty="0"/>
              <a:t>~/.profile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561" y="2162607"/>
            <a:ext cx="7458075" cy="2200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561" y="4362882"/>
            <a:ext cx="7667625" cy="166687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937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Настройка окружения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Команда </a:t>
            </a:r>
            <a:r>
              <a:rPr lang="ru-RU" dirty="0" err="1"/>
              <a:t>export</a:t>
            </a:r>
            <a:r>
              <a:rPr lang="ru-RU" dirty="0"/>
              <a:t> является встроенной командной </a:t>
            </a:r>
            <a:r>
              <a:rPr lang="ru-RU" dirty="0" err="1"/>
              <a:t>командной</a:t>
            </a:r>
            <a:r>
              <a:rPr lang="ru-RU" dirty="0"/>
              <a:t> оболочки </a:t>
            </a:r>
            <a:r>
              <a:rPr lang="ru-RU" dirty="0" err="1"/>
              <a:t>bash</a:t>
            </a:r>
            <a:r>
              <a:rPr lang="ru-RU" dirty="0"/>
              <a:t>, позволяющей устанавливать значения переменных окружения. </a:t>
            </a:r>
            <a:endParaRPr lang="en-US" dirty="0"/>
          </a:p>
          <a:p>
            <a:r>
              <a:rPr lang="ru-RU" dirty="0"/>
              <a:t>Для ознакомления с полным списком переменных окружения и их значений может использоваться команда </a:t>
            </a:r>
            <a:r>
              <a:rPr lang="ru-RU" dirty="0" err="1"/>
              <a:t>env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Синтаксис:</a:t>
            </a:r>
          </a:p>
          <a:p>
            <a:pPr marL="0" indent="0">
              <a:buNone/>
            </a:pPr>
            <a:r>
              <a:rPr lang="ru-RU" dirty="0"/>
              <a:t> $ </a:t>
            </a:r>
            <a:r>
              <a:rPr lang="ru-RU" dirty="0" err="1"/>
              <a:t>export</a:t>
            </a:r>
            <a:r>
              <a:rPr lang="ru-RU" dirty="0"/>
              <a:t> [параметры] ПЕРЕМЕННАЯ=ЗНАЧЕНИЕ</a:t>
            </a:r>
          </a:p>
          <a:p>
            <a:pPr marL="0" indent="0">
              <a:buNone/>
            </a:pPr>
            <a:r>
              <a:rPr lang="ru-RU" b="1" dirty="0"/>
              <a:t>Параметры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      -f        использовать функции командного процессора</a:t>
            </a:r>
          </a:p>
          <a:p>
            <a:pPr marL="0" indent="0">
              <a:buNone/>
            </a:pPr>
            <a:r>
              <a:rPr lang="ru-RU" dirty="0"/>
              <a:t>      -n        удалить свойство экспорта изо всех имён</a:t>
            </a:r>
          </a:p>
          <a:p>
            <a:pPr marL="0" indent="0">
              <a:buNone/>
            </a:pPr>
            <a:r>
              <a:rPr lang="ru-RU" dirty="0"/>
              <a:t>      -p        вывести список всех экспортированных переменных и функций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795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Сценарии оболочки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r>
              <a:rPr lang="en-US" dirty="0"/>
              <a:t>cat &gt; myscript.sh</a:t>
            </a:r>
            <a:r>
              <a:rPr lang="ru-RU" dirty="0"/>
              <a:t>			создаем файл</a:t>
            </a:r>
            <a:endParaRPr lang="en-US" dirty="0"/>
          </a:p>
          <a:p>
            <a:r>
              <a:rPr lang="en-US" dirty="0"/>
              <a:t>#</a:t>
            </a:r>
            <a:r>
              <a:rPr lang="ru-RU" dirty="0"/>
              <a:t>!</a:t>
            </a:r>
            <a:r>
              <a:rPr lang="en-US" dirty="0"/>
              <a:t>/bin/bash</a:t>
            </a:r>
            <a:r>
              <a:rPr lang="ru-RU" dirty="0"/>
              <a:t>			сигнатура (</a:t>
            </a:r>
            <a:r>
              <a:rPr lang="en-US" dirty="0" err="1"/>
              <a:t>sha</a:t>
            </a:r>
            <a:r>
              <a:rPr lang="en-US" dirty="0"/>
              <a:t>-bang</a:t>
            </a:r>
            <a:r>
              <a:rPr lang="ru-RU" dirty="0"/>
              <a:t>) определяет 						интерпретатор, который вызывается 					для исполнения сценария</a:t>
            </a:r>
            <a:endParaRPr lang="en-US" dirty="0"/>
          </a:p>
          <a:p>
            <a:r>
              <a:rPr lang="en-US" dirty="0"/>
              <a:t>echo "Hello World!"</a:t>
            </a:r>
            <a:r>
              <a:rPr lang="ru-RU" dirty="0"/>
              <a:t> 		команды сценария</a:t>
            </a:r>
            <a:endParaRPr lang="en-US" dirty="0"/>
          </a:p>
          <a:p>
            <a:r>
              <a:rPr lang="en-US" dirty="0" err="1"/>
              <a:t>chmod</a:t>
            </a:r>
            <a:r>
              <a:rPr lang="en-US" dirty="0"/>
              <a:t> +x myscript.sh</a:t>
            </a:r>
            <a:r>
              <a:rPr lang="ru-RU" dirty="0"/>
              <a:t>		делаем исполняемым</a:t>
            </a:r>
            <a:endParaRPr lang="en-US" dirty="0"/>
          </a:p>
          <a:p>
            <a:r>
              <a:rPr lang="en-US" dirty="0"/>
              <a:t>./myscript.sh</a:t>
            </a:r>
            <a:r>
              <a:rPr lang="ru-RU" dirty="0"/>
              <a:t>			запускаем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79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7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Управление пользователями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419" y="912813"/>
            <a:ext cx="6724471" cy="4639458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148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Управление пользователями и группами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240335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 err="1"/>
              <a:t>useradd</a:t>
            </a:r>
            <a:r>
              <a:rPr lang="en-US" dirty="0"/>
              <a:t> </a:t>
            </a:r>
            <a:r>
              <a:rPr lang="en-US" dirty="0" err="1"/>
              <a:t>backupuser</a:t>
            </a:r>
            <a:r>
              <a:rPr lang="en-US" dirty="0"/>
              <a:t> -m -s /bin/bash</a:t>
            </a:r>
          </a:p>
          <a:p>
            <a:r>
              <a:rPr lang="en-US" dirty="0" err="1"/>
              <a:t>passwd</a:t>
            </a:r>
            <a:r>
              <a:rPr lang="en-US" dirty="0"/>
              <a:t> </a:t>
            </a:r>
            <a:r>
              <a:rPr lang="en-US" dirty="0" err="1"/>
              <a:t>backupuser</a:t>
            </a:r>
            <a:endParaRPr lang="en-US" dirty="0"/>
          </a:p>
          <a:p>
            <a:r>
              <a:rPr lang="en-US" dirty="0" err="1"/>
              <a:t>chage</a:t>
            </a:r>
            <a:r>
              <a:rPr lang="en-US" dirty="0"/>
              <a:t> -d 0 </a:t>
            </a:r>
            <a:r>
              <a:rPr lang="en-US" dirty="0" err="1"/>
              <a:t>backupuser</a:t>
            </a:r>
            <a:endParaRPr lang="en-US" dirty="0"/>
          </a:p>
          <a:p>
            <a:r>
              <a:rPr lang="en-US" dirty="0" err="1"/>
              <a:t>groupadd</a:t>
            </a:r>
            <a:r>
              <a:rPr lang="en-US" dirty="0"/>
              <a:t> -g 1500 group1</a:t>
            </a:r>
          </a:p>
          <a:p>
            <a:r>
              <a:rPr lang="en-US" dirty="0" err="1"/>
              <a:t>gpasswd</a:t>
            </a:r>
            <a:r>
              <a:rPr lang="en-US" dirty="0"/>
              <a:t> -M backupuser,user1 group1</a:t>
            </a:r>
          </a:p>
          <a:p>
            <a:r>
              <a:rPr lang="en-US" dirty="0" err="1"/>
              <a:t>usermod</a:t>
            </a:r>
            <a:r>
              <a:rPr lang="en-US" dirty="0"/>
              <a:t> -</a:t>
            </a:r>
            <a:r>
              <a:rPr lang="en-US" dirty="0" err="1"/>
              <a:t>aG</a:t>
            </a:r>
            <a:r>
              <a:rPr lang="en-US"/>
              <a:t> group1,group2 user1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Криптографические ключи и аутентификация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335"/>
            <a:ext cx="1034241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ssh-keygen</a:t>
            </a:r>
            <a:endParaRPr lang="en-US" dirty="0"/>
          </a:p>
          <a:p>
            <a:r>
              <a:rPr lang="en-US" dirty="0" err="1"/>
              <a:t>ssh</a:t>
            </a:r>
            <a:r>
              <a:rPr lang="en-US" dirty="0"/>
              <a:t>-copy-id &lt;hostname&gt;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42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Модули </a:t>
            </a:r>
            <a:r>
              <a:rPr lang="en-US" dirty="0"/>
              <a:t>PAM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335"/>
            <a:ext cx="10342418" cy="4351338"/>
          </a:xfrm>
        </p:spPr>
        <p:txBody>
          <a:bodyPr>
            <a:normAutofit/>
          </a:bodyPr>
          <a:lstStyle/>
          <a:p>
            <a:r>
              <a:rPr lang="en-US" dirty="0"/>
              <a:t>ls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pam.d</a:t>
            </a:r>
            <a:r>
              <a:rPr lang="en-US" dirty="0"/>
              <a:t>/</a:t>
            </a:r>
            <a:endParaRPr lang="ru-RU" dirty="0"/>
          </a:p>
          <a:p>
            <a:r>
              <a:rPr lang="en-US" dirty="0"/>
              <a:t>ls /lib/x86_64-linux-gnu/security</a:t>
            </a:r>
          </a:p>
          <a:p>
            <a:r>
              <a:rPr lang="ru-RU" dirty="0"/>
              <a:t>В </a:t>
            </a:r>
            <a:r>
              <a:rPr lang="en-US" dirty="0"/>
              <a:t>CentOS </a:t>
            </a:r>
            <a:r>
              <a:rPr lang="ru-RU" dirty="0"/>
              <a:t>в</a:t>
            </a:r>
            <a:r>
              <a:rPr lang="en-US" dirty="0"/>
              <a:t> /</a:t>
            </a:r>
            <a:r>
              <a:rPr lang="en-US" dirty="0" err="1"/>
              <a:t>usr</a:t>
            </a:r>
            <a:r>
              <a:rPr lang="en-US" dirty="0"/>
              <a:t>/lib64/security/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92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8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Управление доступом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41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Управление привилегиями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r>
              <a:rPr lang="en-US" dirty="0"/>
              <a:t>sudo </a:t>
            </a:r>
            <a:r>
              <a:rPr lang="en-US" dirty="0" err="1"/>
              <a:t>visudo</a:t>
            </a:r>
            <a:endParaRPr lang="en-US" dirty="0"/>
          </a:p>
          <a:p>
            <a:r>
              <a:rPr lang="ru-RU" dirty="0"/>
              <a:t>Файл 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sudoers</a:t>
            </a:r>
            <a:endParaRPr lang="en-US" dirty="0"/>
          </a:p>
          <a:p>
            <a:r>
              <a:rPr lang="en-US" dirty="0"/>
              <a:t># cat &lt;&lt;EOF&gt;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sudoers.d</a:t>
            </a:r>
            <a:r>
              <a:rPr lang="en-US" dirty="0"/>
              <a:t>/</a:t>
            </a:r>
            <a:r>
              <a:rPr lang="en-US" dirty="0" err="1"/>
              <a:t>backupuser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backupuser</a:t>
            </a:r>
            <a:r>
              <a:rPr lang="en-US" dirty="0"/>
              <a:t>     ALL= NOPASSWD:  /</a:t>
            </a:r>
            <a:r>
              <a:rPr lang="en-US" dirty="0" err="1"/>
              <a:t>usr</a:t>
            </a:r>
            <a:r>
              <a:rPr lang="en-US" dirty="0"/>
              <a:t>/bin/tar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ru-RU" dirty="0"/>
              <a:t>Проверка: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backupuser</a:t>
            </a:r>
            <a:r>
              <a:rPr lang="en-US" dirty="0"/>
              <a:t>$ tar -</a:t>
            </a:r>
            <a:r>
              <a:rPr lang="en-US" dirty="0" err="1"/>
              <a:t>cvf</a:t>
            </a:r>
            <a:r>
              <a:rPr lang="en-US" dirty="0"/>
              <a:t> </a:t>
            </a:r>
            <a:r>
              <a:rPr lang="en-US" dirty="0" err="1"/>
              <a:t>etcback</a:t>
            </a:r>
            <a:r>
              <a:rPr lang="en-US" dirty="0"/>
              <a:t> /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4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221" y="0"/>
            <a:ext cx="7704782" cy="922823"/>
          </a:xfrm>
        </p:spPr>
        <p:txBody>
          <a:bodyPr>
            <a:normAutofit/>
          </a:bodyPr>
          <a:lstStyle/>
          <a:p>
            <a:r>
              <a:rPr lang="en-US" sz="3517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POSIX</a:t>
            </a:r>
            <a:endParaRPr lang="ru-RU" sz="3517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22" y="5387944"/>
            <a:ext cx="2940472" cy="11724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9221" y="1251181"/>
            <a:ext cx="7584729" cy="117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8" dirty="0"/>
              <a:t>POSIX (</a:t>
            </a:r>
            <a:r>
              <a:rPr lang="ru-RU" sz="1758" dirty="0" err="1"/>
              <a:t>Portable</a:t>
            </a:r>
            <a:r>
              <a:rPr lang="ru-RU" sz="1758" dirty="0"/>
              <a:t> </a:t>
            </a:r>
            <a:r>
              <a:rPr lang="ru-RU" sz="1758" dirty="0" err="1"/>
              <a:t>Operating</a:t>
            </a:r>
            <a:r>
              <a:rPr lang="ru-RU" sz="1758" dirty="0"/>
              <a:t> </a:t>
            </a:r>
            <a:r>
              <a:rPr lang="ru-RU" sz="1758" dirty="0" err="1"/>
              <a:t>System</a:t>
            </a:r>
            <a:r>
              <a:rPr lang="ru-RU" sz="1758" dirty="0"/>
              <a:t> </a:t>
            </a:r>
            <a:r>
              <a:rPr lang="ru-RU" sz="1758" dirty="0" err="1"/>
              <a:t>Interface</a:t>
            </a:r>
            <a:r>
              <a:rPr lang="ru-RU" sz="1758" dirty="0"/>
              <a:t> </a:t>
            </a:r>
            <a:r>
              <a:rPr lang="ru-RU" sz="1758" dirty="0" err="1"/>
              <a:t>for</a:t>
            </a:r>
            <a:r>
              <a:rPr lang="ru-RU" sz="1758" dirty="0"/>
              <a:t> </a:t>
            </a:r>
            <a:r>
              <a:rPr lang="ru-RU" sz="1758" dirty="0" err="1"/>
              <a:t>Unix</a:t>
            </a:r>
            <a:r>
              <a:rPr lang="ru-RU" sz="1758" dirty="0"/>
              <a:t>) - переносимый интерфейс операционных систем </a:t>
            </a:r>
            <a:r>
              <a:rPr lang="ru-RU" sz="1758" dirty="0" err="1"/>
              <a:t>Unix</a:t>
            </a:r>
            <a:r>
              <a:rPr lang="ru-RU" sz="1758" dirty="0"/>
              <a:t>.</a:t>
            </a:r>
          </a:p>
          <a:p>
            <a:r>
              <a:rPr lang="ru-RU" sz="1758" dirty="0"/>
              <a:t>Набор стандартов, описывающих интерфейс между операционной системой и прикладной программой.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79221" y="2476184"/>
            <a:ext cx="6681034" cy="3065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82"/>
              </a:spcAft>
            </a:pPr>
            <a:r>
              <a:rPr lang="ru-RU" sz="15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POSIX:</a:t>
            </a:r>
            <a:endParaRPr lang="ru-RU" sz="15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979" indent="-334979">
              <a:lnSpc>
                <a:spcPct val="107000"/>
              </a:lnSpc>
              <a:spcAft>
                <a:spcPts val="782"/>
              </a:spcAft>
              <a:buSzPts val="1000"/>
              <a:buFont typeface="Symbol" panose="05050102010706020507" pitchFamily="18" charset="2"/>
              <a:buChar char=""/>
              <a:tabLst>
                <a:tab pos="446639" algn="l"/>
              </a:tabLst>
            </a:pPr>
            <a:r>
              <a:rPr lang="ru-RU" sz="15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Упрощать перенос кода прикладных программ на различные платформы;</a:t>
            </a:r>
            <a:endParaRPr lang="ru-RU" sz="15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979" indent="-334979">
              <a:lnSpc>
                <a:spcPct val="107000"/>
              </a:lnSpc>
              <a:spcAft>
                <a:spcPts val="782"/>
              </a:spcAft>
              <a:buSzPts val="1000"/>
              <a:buFont typeface="Symbol" panose="05050102010706020507" pitchFamily="18" charset="2"/>
              <a:buChar char=""/>
              <a:tabLst>
                <a:tab pos="446639" algn="l"/>
              </a:tabLst>
            </a:pPr>
            <a:r>
              <a:rPr lang="ru-RU" sz="15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унификации интерфейсов на этапе проектирования, до начала реализации;</a:t>
            </a:r>
            <a:endParaRPr lang="ru-RU" sz="15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979" indent="-334979">
              <a:lnSpc>
                <a:spcPct val="107000"/>
              </a:lnSpc>
              <a:spcAft>
                <a:spcPts val="782"/>
              </a:spcAft>
              <a:buSzPts val="1000"/>
              <a:buFont typeface="Symbol" panose="05050102010706020507" pitchFamily="18" charset="2"/>
              <a:buChar char=""/>
              <a:tabLst>
                <a:tab pos="446639" algn="l"/>
              </a:tabLst>
            </a:pPr>
            <a:r>
              <a:rPr lang="ru-RU" sz="15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Обеспечивать условия для сохранения и использования созданных ранее прикладных программ;</a:t>
            </a:r>
            <a:endParaRPr lang="ru-RU" sz="15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979" indent="-334979">
              <a:lnSpc>
                <a:spcPct val="107000"/>
              </a:lnSpc>
              <a:spcAft>
                <a:spcPts val="782"/>
              </a:spcAft>
              <a:buSzPts val="1000"/>
              <a:buFont typeface="Symbol" panose="05050102010706020507" pitchFamily="18" charset="2"/>
              <a:buChar char=""/>
              <a:tabLst>
                <a:tab pos="446639" algn="l"/>
              </a:tabLst>
            </a:pPr>
            <a:r>
              <a:rPr lang="ru-RU" sz="15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Определять необходимый минимум интерфейсов прикладных программ, для ускорения создания, одобрения и утверждения документов;</a:t>
            </a:r>
            <a:endParaRPr lang="ru-RU" sz="15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354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Режим доступа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782"/>
            <a:ext cx="10342418" cy="5013181"/>
          </a:xfrm>
        </p:spPr>
        <p:txBody>
          <a:bodyPr numCol="2">
            <a:normAutofit/>
          </a:bodyPr>
          <a:lstStyle/>
          <a:p>
            <a:r>
              <a:rPr lang="en-US" dirty="0" err="1"/>
              <a:t>umask</a:t>
            </a:r>
            <a:endParaRPr lang="en-US" dirty="0"/>
          </a:p>
          <a:p>
            <a:r>
              <a:rPr lang="en-US" dirty="0"/>
              <a:t>ls -l </a:t>
            </a:r>
          </a:p>
          <a:p>
            <a:r>
              <a:rPr lang="en-US" dirty="0" err="1"/>
              <a:t>chown</a:t>
            </a:r>
            <a:r>
              <a:rPr lang="en-US" dirty="0"/>
              <a:t> user &lt;</a:t>
            </a:r>
            <a:r>
              <a:rPr lang="en-US" dirty="0" err="1"/>
              <a:t>file|directory</a:t>
            </a:r>
            <a:r>
              <a:rPr lang="en-US" dirty="0"/>
              <a:t>&gt;</a:t>
            </a:r>
          </a:p>
          <a:p>
            <a:r>
              <a:rPr lang="en-US" dirty="0" err="1"/>
              <a:t>chmod</a:t>
            </a:r>
            <a:r>
              <a:rPr lang="en-US" dirty="0"/>
              <a:t> [</a:t>
            </a:r>
            <a:r>
              <a:rPr lang="en-US" dirty="0" err="1"/>
              <a:t>ugo|a</a:t>
            </a:r>
            <a:r>
              <a:rPr lang="en-US" dirty="0"/>
              <a:t>] [+|-|=] [</a:t>
            </a:r>
            <a:r>
              <a:rPr lang="en-US" dirty="0" err="1"/>
              <a:t>rwx</a:t>
            </a:r>
            <a:r>
              <a:rPr lang="en-US" dirty="0"/>
              <a:t>] &lt;</a:t>
            </a:r>
            <a:r>
              <a:rPr lang="en-US" dirty="0" err="1"/>
              <a:t>file|directory</a:t>
            </a:r>
            <a:r>
              <a:rPr lang="en-US" dirty="0"/>
              <a:t>&gt;</a:t>
            </a:r>
            <a:endParaRPr lang="ru-RU" dirty="0"/>
          </a:p>
          <a:p>
            <a:r>
              <a:rPr lang="en-US" dirty="0" err="1"/>
              <a:t>rwx</a:t>
            </a:r>
            <a:r>
              <a:rPr lang="en-US" dirty="0"/>
              <a:t> = 4=1*2^2, 2=1*2^1</a:t>
            </a:r>
            <a:r>
              <a:rPr lang="en-US"/>
              <a:t>, 1=1*2^0</a:t>
            </a:r>
            <a:endParaRPr lang="en-US" dirty="0"/>
          </a:p>
          <a:p>
            <a:r>
              <a:rPr lang="en-US" dirty="0"/>
              <a:t>r	</a:t>
            </a:r>
            <a:r>
              <a:rPr lang="ru-RU" dirty="0"/>
              <a:t>чтение 	 = 4</a:t>
            </a:r>
            <a:endParaRPr lang="en-US" dirty="0"/>
          </a:p>
          <a:p>
            <a:r>
              <a:rPr lang="en-US" dirty="0"/>
              <a:t>w</a:t>
            </a:r>
            <a:r>
              <a:rPr lang="ru-RU" dirty="0"/>
              <a:t> 	запись 	 = 2</a:t>
            </a:r>
            <a:endParaRPr lang="en-US" dirty="0"/>
          </a:p>
          <a:p>
            <a:r>
              <a:rPr lang="en-US" dirty="0"/>
              <a:t>x</a:t>
            </a:r>
            <a:r>
              <a:rPr lang="ru-RU" dirty="0"/>
              <a:t>	исполнение = 1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407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Расширенные атрибуты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6162" y="885825"/>
            <a:ext cx="6696075" cy="39147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36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Использования дополнительных битов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782"/>
            <a:ext cx="10342418" cy="5013181"/>
          </a:xfrm>
        </p:spPr>
        <p:txBody>
          <a:bodyPr numCol="2">
            <a:normAutofit/>
          </a:bodyPr>
          <a:lstStyle/>
          <a:p>
            <a:r>
              <a:rPr lang="en-US" dirty="0"/>
              <a:t>SUID</a:t>
            </a:r>
          </a:p>
          <a:p>
            <a:r>
              <a:rPr lang="en-US" dirty="0" err="1"/>
              <a:t>chmod</a:t>
            </a:r>
            <a:r>
              <a:rPr lang="en-US" dirty="0"/>
              <a:t> </a:t>
            </a:r>
            <a:r>
              <a:rPr lang="en-US" dirty="0" err="1"/>
              <a:t>u+s</a:t>
            </a:r>
            <a:r>
              <a:rPr lang="en-US" dirty="0"/>
              <a:t> &lt;file&gt;</a:t>
            </a:r>
          </a:p>
          <a:p>
            <a:r>
              <a:rPr lang="en-US" dirty="0" err="1"/>
              <a:t>chmod</a:t>
            </a:r>
            <a:r>
              <a:rPr lang="en-US" dirty="0"/>
              <a:t> 4755 &lt;file&gt;</a:t>
            </a:r>
          </a:p>
          <a:p>
            <a:r>
              <a:rPr lang="en-US" dirty="0"/>
              <a:t>SGID</a:t>
            </a:r>
          </a:p>
          <a:p>
            <a:r>
              <a:rPr lang="en-US" dirty="0" err="1"/>
              <a:t>chmod</a:t>
            </a:r>
            <a:r>
              <a:rPr lang="en-US" dirty="0"/>
              <a:t> </a:t>
            </a:r>
            <a:r>
              <a:rPr lang="en-US" dirty="0" err="1"/>
              <a:t>g+s</a:t>
            </a:r>
            <a:r>
              <a:rPr lang="en-US" dirty="0"/>
              <a:t> &lt;file&gt;</a:t>
            </a:r>
          </a:p>
          <a:p>
            <a:r>
              <a:rPr lang="en-US" dirty="0"/>
              <a:t>sticky</a:t>
            </a:r>
          </a:p>
          <a:p>
            <a:r>
              <a:rPr lang="en-US" dirty="0" err="1"/>
              <a:t>chmod</a:t>
            </a:r>
            <a:r>
              <a:rPr lang="en-US" dirty="0"/>
              <a:t> +t &lt;directory&gt;</a:t>
            </a:r>
          </a:p>
          <a:p>
            <a:r>
              <a:rPr lang="en-US" dirty="0" err="1"/>
              <a:t>chmod</a:t>
            </a:r>
            <a:r>
              <a:rPr lang="en-US" dirty="0"/>
              <a:t> 1755 &lt;directory&gt;</a:t>
            </a:r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67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en-US" dirty="0"/>
              <a:t>POSIX ACL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3136" cy="4351338"/>
          </a:xfrm>
        </p:spPr>
        <p:txBody>
          <a:bodyPr numCol="2">
            <a:normAutofit/>
          </a:bodyPr>
          <a:lstStyle/>
          <a:p>
            <a:r>
              <a:rPr lang="en-US" dirty="0" err="1"/>
              <a:t>getfacl</a:t>
            </a:r>
            <a:r>
              <a:rPr lang="en-US" dirty="0"/>
              <a:t> &lt;filename&gt;</a:t>
            </a:r>
          </a:p>
          <a:p>
            <a:r>
              <a:rPr lang="en-US" dirty="0" err="1"/>
              <a:t>setfacl</a:t>
            </a:r>
            <a:r>
              <a:rPr lang="en-US" dirty="0"/>
              <a:t> -m [</a:t>
            </a:r>
            <a:r>
              <a:rPr lang="en-US" dirty="0" err="1"/>
              <a:t>u|g</a:t>
            </a:r>
            <a:r>
              <a:rPr lang="en-US" dirty="0"/>
              <a:t>]:</a:t>
            </a:r>
          </a:p>
          <a:p>
            <a:r>
              <a:rPr lang="en-US" dirty="0" err="1"/>
              <a:t>setfacl</a:t>
            </a:r>
            <a:r>
              <a:rPr lang="en-US" dirty="0"/>
              <a:t> -x [</a:t>
            </a:r>
            <a:r>
              <a:rPr lang="en-US" dirty="0" err="1"/>
              <a:t>u|g</a:t>
            </a:r>
            <a:r>
              <a:rPr lang="en-US" dirty="0"/>
              <a:t>]:</a:t>
            </a:r>
          </a:p>
          <a:p>
            <a:r>
              <a:rPr lang="en-US" dirty="0" err="1"/>
              <a:t>setfacl</a:t>
            </a:r>
            <a:r>
              <a:rPr lang="en-US" dirty="0"/>
              <a:t> -m u:username:rwx &lt;file&gt;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46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Управление программным обеспечением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433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Системы управления пакетами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Пакетные менеджеры низкого уровня</a:t>
            </a:r>
            <a:endParaRPr lang="en-US" dirty="0"/>
          </a:p>
          <a:p>
            <a:r>
              <a:rPr lang="en-US" dirty="0"/>
              <a:t>dpkg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en-US" dirty="0" err="1"/>
              <a:t>Debian</a:t>
            </a:r>
            <a:r>
              <a:rPr lang="en-US" dirty="0"/>
              <a:t>, Ubuntu)</a:t>
            </a:r>
            <a:endParaRPr lang="ru-RU" dirty="0"/>
          </a:p>
          <a:p>
            <a:r>
              <a:rPr lang="en-US" dirty="0"/>
              <a:t>rpm (</a:t>
            </a:r>
            <a:r>
              <a:rPr lang="en-US" dirty="0" err="1"/>
              <a:t>RedHat</a:t>
            </a:r>
            <a:r>
              <a:rPr lang="en-US" dirty="0"/>
              <a:t>, CentOS, SUSE)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354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Системы управления пакетами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70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dpkg -l #</a:t>
            </a:r>
            <a:r>
              <a:rPr lang="ru-RU" dirty="0"/>
              <a:t>установленные в системе пакеты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dpkg -L </a:t>
            </a:r>
            <a:r>
              <a:rPr lang="en-US" dirty="0" err="1"/>
              <a:t>openssh</a:t>
            </a:r>
            <a:r>
              <a:rPr lang="en-US" dirty="0"/>
              <a:t>-server #</a:t>
            </a:r>
            <a:r>
              <a:rPr lang="ru-RU" dirty="0"/>
              <a:t>Содержимое пакета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dpkg -S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init</a:t>
            </a:r>
            <a:r>
              <a:rPr lang="en-US" dirty="0"/>
              <a:t>/</a:t>
            </a:r>
            <a:r>
              <a:rPr lang="en-US" dirty="0" err="1"/>
              <a:t>ssh.conf</a:t>
            </a:r>
            <a:r>
              <a:rPr lang="ru-RU" dirty="0"/>
              <a:t> </a:t>
            </a:r>
            <a:r>
              <a:rPr lang="en-US" dirty="0"/>
              <a:t>#</a:t>
            </a:r>
            <a:r>
              <a:rPr lang="ru-RU" dirty="0"/>
              <a:t>В какой пакет входит файл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5455227" y="1825625"/>
            <a:ext cx="65670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/>
              <a:t>rpm</a:t>
            </a:r>
            <a:r>
              <a:rPr lang="ru-RU" dirty="0"/>
              <a:t> -q </a:t>
            </a:r>
            <a:r>
              <a:rPr lang="ru-RU" dirty="0" err="1"/>
              <a:t>bash</a:t>
            </a:r>
            <a:r>
              <a:rPr lang="ru-RU" dirty="0"/>
              <a:t> – узнать версию пакета</a:t>
            </a:r>
          </a:p>
          <a:p>
            <a:pPr marL="0" indent="0">
              <a:buNone/>
            </a:pPr>
            <a:r>
              <a:rPr lang="ru-RU" dirty="0" err="1"/>
              <a:t>rpm</a:t>
            </a:r>
            <a:r>
              <a:rPr lang="ru-RU" dirty="0"/>
              <a:t> -</a:t>
            </a:r>
            <a:r>
              <a:rPr lang="ru-RU" dirty="0" err="1"/>
              <a:t>qi</a:t>
            </a:r>
            <a:r>
              <a:rPr lang="ru-RU" dirty="0"/>
              <a:t> </a:t>
            </a:r>
            <a:r>
              <a:rPr lang="ru-RU" dirty="0" err="1"/>
              <a:t>bash</a:t>
            </a:r>
            <a:r>
              <a:rPr lang="ru-RU" dirty="0"/>
              <a:t> – информация о пакете</a:t>
            </a:r>
          </a:p>
          <a:p>
            <a:pPr marL="0" indent="0">
              <a:buNone/>
            </a:pPr>
            <a:r>
              <a:rPr lang="ru-RU" dirty="0" err="1"/>
              <a:t>rpm</a:t>
            </a:r>
            <a:r>
              <a:rPr lang="ru-RU" dirty="0"/>
              <a:t> -</a:t>
            </a:r>
            <a:r>
              <a:rPr lang="ru-RU" dirty="0" err="1"/>
              <a:t>qf</a:t>
            </a:r>
            <a:r>
              <a:rPr lang="ru-RU" dirty="0"/>
              <a:t> /</a:t>
            </a:r>
            <a:r>
              <a:rPr lang="ru-RU" dirty="0" err="1"/>
              <a:t>bin</a:t>
            </a:r>
            <a:r>
              <a:rPr lang="ru-RU" dirty="0"/>
              <a:t>/</a:t>
            </a:r>
            <a:r>
              <a:rPr lang="ru-RU" dirty="0" err="1"/>
              <a:t>bash</a:t>
            </a:r>
            <a:r>
              <a:rPr lang="ru-RU" dirty="0"/>
              <a:t> – узнать, из какого пакета был взят этот файл</a:t>
            </a:r>
          </a:p>
          <a:p>
            <a:pPr marL="0" indent="0">
              <a:buNone/>
            </a:pPr>
            <a:r>
              <a:rPr lang="ru-RU" dirty="0" err="1"/>
              <a:t>rpm</a:t>
            </a:r>
            <a:r>
              <a:rPr lang="ru-RU" dirty="0"/>
              <a:t> -</a:t>
            </a:r>
            <a:r>
              <a:rPr lang="ru-RU" dirty="0" err="1"/>
              <a:t>ql</a:t>
            </a:r>
            <a:r>
              <a:rPr lang="ru-RU" dirty="0"/>
              <a:t> </a:t>
            </a:r>
            <a:r>
              <a:rPr lang="ru-RU" dirty="0" err="1"/>
              <a:t>bash</a:t>
            </a:r>
            <a:r>
              <a:rPr lang="ru-RU" dirty="0"/>
              <a:t> - Какие файлы были установлены этим пакетом</a:t>
            </a:r>
          </a:p>
          <a:p>
            <a:pPr marL="0" indent="0">
              <a:buNone/>
            </a:pPr>
            <a:r>
              <a:rPr lang="ru-RU" dirty="0" err="1"/>
              <a:t>rpm</a:t>
            </a:r>
            <a:r>
              <a:rPr lang="ru-RU" dirty="0"/>
              <a:t> –</a:t>
            </a:r>
            <a:r>
              <a:rPr lang="ru-RU" dirty="0" err="1"/>
              <a:t>qa</a:t>
            </a:r>
            <a:r>
              <a:rPr lang="ru-RU" dirty="0"/>
              <a:t>  - Список всех установленных пакетов в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33476839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Системы управления пакетами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Высокоуровневые пакетные менеджеры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Debian</a:t>
            </a:r>
            <a:r>
              <a:rPr lang="en-US" dirty="0"/>
              <a:t>, Ubuntu, Astra: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/>
              <a:t>apt-get, apt-cache</a:t>
            </a:r>
          </a:p>
          <a:p>
            <a:r>
              <a:rPr lang="en-US" dirty="0"/>
              <a:t>apt</a:t>
            </a:r>
          </a:p>
          <a:p>
            <a:pPr marL="0" indent="0">
              <a:buNone/>
            </a:pPr>
            <a:r>
              <a:rPr lang="en-US" dirty="0" err="1"/>
              <a:t>RedHat</a:t>
            </a:r>
            <a:r>
              <a:rPr lang="en-US" dirty="0"/>
              <a:t>, CentOS:</a:t>
            </a:r>
          </a:p>
          <a:p>
            <a:r>
              <a:rPr lang="en-US" dirty="0"/>
              <a:t>yum, </a:t>
            </a:r>
            <a:r>
              <a:rPr lang="en-US" dirty="0" err="1"/>
              <a:t>dnf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SUSE, </a:t>
            </a:r>
            <a:r>
              <a:rPr lang="en-US" dirty="0" err="1"/>
              <a:t>OpenSUSE</a:t>
            </a:r>
            <a:r>
              <a:rPr lang="en-US" dirty="0"/>
              <a:t>:</a:t>
            </a:r>
          </a:p>
          <a:p>
            <a:r>
              <a:rPr lang="en-US" dirty="0" err="1"/>
              <a:t>zypper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552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Системы управления пакетами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apt</a:t>
            </a:r>
            <a:r>
              <a:rPr lang="ru-RU" dirty="0"/>
              <a:t> - объединяет в одной утилите функционал команд:  </a:t>
            </a:r>
            <a:r>
              <a:rPr lang="ru-RU" dirty="0" err="1"/>
              <a:t>apt-get</a:t>
            </a:r>
            <a:r>
              <a:rPr lang="ru-RU" dirty="0"/>
              <a:t>, </a:t>
            </a:r>
            <a:r>
              <a:rPr lang="ru-RU" dirty="0" err="1"/>
              <a:t>apt-cache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Основные команды APT: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list</a:t>
            </a:r>
            <a:r>
              <a:rPr lang="ru-RU" dirty="0"/>
              <a:t> - список пакетов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search</a:t>
            </a:r>
            <a:r>
              <a:rPr lang="ru-RU" dirty="0"/>
              <a:t> - поиск пакетов по имени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show</a:t>
            </a:r>
            <a:r>
              <a:rPr lang="ru-RU" dirty="0"/>
              <a:t> - показать подробную информацию о пакете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update</a:t>
            </a:r>
            <a:r>
              <a:rPr lang="ru-RU" dirty="0"/>
              <a:t> - обновить списки доступных пакетов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install</a:t>
            </a:r>
            <a:r>
              <a:rPr lang="ru-RU" dirty="0"/>
              <a:t> - установить пакет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remove</a:t>
            </a:r>
            <a:r>
              <a:rPr lang="ru-RU" dirty="0"/>
              <a:t> - удалить пакет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upgrade</a:t>
            </a:r>
            <a:r>
              <a:rPr lang="ru-RU" dirty="0"/>
              <a:t> - установить доступные новые версии пакетов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full-upgrade</a:t>
            </a:r>
            <a:r>
              <a:rPr lang="ru-RU" dirty="0"/>
              <a:t> - полное обновление системы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edit-sources</a:t>
            </a:r>
            <a:r>
              <a:rPr lang="ru-RU" dirty="0"/>
              <a:t> - редактировать файл источников программного обеспечения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294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en-US" dirty="0" err="1"/>
              <a:t>Yellowdog</a:t>
            </a:r>
            <a:r>
              <a:rPr lang="en-US" dirty="0"/>
              <a:t> Updater, Modified (YUM)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yum search - </a:t>
            </a:r>
            <a:r>
              <a:rPr lang="ru-RU" dirty="0"/>
              <a:t>поиск пакетов по имени</a:t>
            </a:r>
          </a:p>
          <a:p>
            <a:pPr marL="0" indent="0">
              <a:buNone/>
            </a:pPr>
            <a:r>
              <a:rPr lang="en-US" dirty="0"/>
              <a:t>yum info - </a:t>
            </a:r>
            <a:r>
              <a:rPr lang="ru-RU" dirty="0"/>
              <a:t>показать подробную информацию о пакете</a:t>
            </a:r>
          </a:p>
          <a:p>
            <a:pPr marL="0" indent="0">
              <a:buNone/>
            </a:pPr>
            <a:r>
              <a:rPr lang="en-US" dirty="0"/>
              <a:t>yum verify [package] - </a:t>
            </a:r>
            <a:r>
              <a:rPr lang="ru-RU" dirty="0"/>
              <a:t>проверка пакета, также: </a:t>
            </a:r>
            <a:r>
              <a:rPr lang="en-US" dirty="0"/>
              <a:t>yum verify-rpm </a:t>
            </a:r>
            <a:r>
              <a:rPr lang="ru-RU" dirty="0"/>
              <a:t>	</a:t>
            </a:r>
            <a:r>
              <a:rPr lang="en-US" dirty="0"/>
              <a:t>[package] </a:t>
            </a:r>
            <a:r>
              <a:rPr lang="ru-RU" dirty="0"/>
              <a:t>эквивалентно </a:t>
            </a:r>
            <a:r>
              <a:rPr lang="en-US" dirty="0"/>
              <a:t>rpm -V</a:t>
            </a:r>
          </a:p>
          <a:p>
            <a:pPr marL="0" indent="0">
              <a:buNone/>
            </a:pPr>
            <a:r>
              <a:rPr lang="en-US" dirty="0"/>
              <a:t>yum update - </a:t>
            </a:r>
            <a:r>
              <a:rPr lang="ru-RU" dirty="0"/>
              <a:t>обновить списки доступных пакетов</a:t>
            </a:r>
          </a:p>
          <a:p>
            <a:pPr marL="0" indent="0">
              <a:buNone/>
            </a:pPr>
            <a:r>
              <a:rPr lang="en-US" dirty="0"/>
              <a:t>yum install - </a:t>
            </a:r>
            <a:r>
              <a:rPr lang="ru-RU" dirty="0"/>
              <a:t>установить пакет</a:t>
            </a:r>
          </a:p>
          <a:p>
            <a:pPr marL="0" indent="0">
              <a:buNone/>
            </a:pPr>
            <a:r>
              <a:rPr lang="en-US" dirty="0"/>
              <a:t>yum </a:t>
            </a:r>
            <a:r>
              <a:rPr lang="en-US" dirty="0" err="1"/>
              <a:t>localinstall</a:t>
            </a:r>
            <a:r>
              <a:rPr lang="en-US" dirty="0"/>
              <a:t> package-file </a:t>
            </a:r>
            <a:r>
              <a:rPr lang="ru-RU" dirty="0"/>
              <a:t>установить пакет из локального </a:t>
            </a:r>
            <a:r>
              <a:rPr lang="en-US" dirty="0"/>
              <a:t>rpm-</a:t>
            </a:r>
            <a:r>
              <a:rPr lang="ru-RU" dirty="0"/>
              <a:t>файла</a:t>
            </a:r>
          </a:p>
          <a:p>
            <a:pPr marL="0" indent="0">
              <a:buNone/>
            </a:pPr>
            <a:r>
              <a:rPr lang="en-US" dirty="0"/>
              <a:t>yum </a:t>
            </a:r>
            <a:r>
              <a:rPr lang="en-US" dirty="0" err="1"/>
              <a:t>whatprovides</a:t>
            </a:r>
            <a:r>
              <a:rPr lang="en-US" dirty="0"/>
              <a:t> /usr/</a:t>
            </a:r>
            <a:r>
              <a:rPr lang="en-US" dirty="0" err="1"/>
              <a:t>sbin</a:t>
            </a:r>
            <a:r>
              <a:rPr lang="en-US" dirty="0"/>
              <a:t>/</a:t>
            </a:r>
            <a:r>
              <a:rPr lang="en-US" dirty="0" err="1"/>
              <a:t>semanage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yum </a:t>
            </a:r>
            <a:r>
              <a:rPr lang="en-US" dirty="0" err="1"/>
              <a:t>groupinstall</a:t>
            </a:r>
            <a:r>
              <a:rPr lang="en-US" dirty="0"/>
              <a:t> "X Window System" "Fonts" -y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220" y="12604"/>
            <a:ext cx="7704782" cy="922823"/>
          </a:xfrm>
        </p:spPr>
        <p:txBody>
          <a:bodyPr>
            <a:normAutofit/>
          </a:bodyPr>
          <a:lstStyle/>
          <a:p>
            <a:r>
              <a:rPr lang="ru-RU" sz="3517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Проект </a:t>
            </a:r>
            <a:r>
              <a:rPr lang="en-US" sz="3517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GNU</a:t>
            </a:r>
            <a:endParaRPr lang="ru-RU" sz="3517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22" y="5387944"/>
            <a:ext cx="2940472" cy="1172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69" y="1499627"/>
            <a:ext cx="1799433" cy="17373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11540" y="3336214"/>
            <a:ext cx="2213986" cy="631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8" dirty="0">
                <a:hlinkClick r:id="rId5"/>
              </a:rPr>
              <a:t>https://www.gnu.org/</a:t>
            </a:r>
            <a:endParaRPr lang="en-US" sz="1758" dirty="0"/>
          </a:p>
          <a:p>
            <a:endParaRPr lang="ru-RU" sz="1758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21" y="3735465"/>
            <a:ext cx="5583175" cy="29590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62822" y="1315549"/>
            <a:ext cx="6221747" cy="144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8" dirty="0"/>
              <a:t>1983 год</a:t>
            </a:r>
            <a:r>
              <a:rPr lang="en-US" sz="1758" dirty="0"/>
              <a:t>.</a:t>
            </a:r>
            <a:r>
              <a:rPr lang="ru-RU" sz="1758" dirty="0"/>
              <a:t> </a:t>
            </a:r>
            <a:r>
              <a:rPr lang="en-US" sz="1758" dirty="0"/>
              <a:t>Richard Stallman </a:t>
            </a:r>
            <a:r>
              <a:rPr lang="ru-RU" sz="1758" dirty="0"/>
              <a:t>основал проект GNU (логотип проекта антилопа гну), цель которого создание открытой и свободной операционной системы.</a:t>
            </a:r>
            <a:endParaRPr lang="en-US" sz="1758" dirty="0"/>
          </a:p>
          <a:p>
            <a:r>
              <a:rPr lang="ru-RU" sz="1758" dirty="0"/>
              <a:t>GNU - аббревиатура фразы "GNU - это не UNIX" (GNU </a:t>
            </a:r>
            <a:r>
              <a:rPr lang="ru-RU" sz="1758" dirty="0" err="1"/>
              <a:t>is</a:t>
            </a:r>
            <a:r>
              <a:rPr lang="ru-RU" sz="1758" dirty="0"/>
              <a:t> </a:t>
            </a:r>
            <a:r>
              <a:rPr lang="ru-RU" sz="1758" dirty="0" err="1"/>
              <a:t>Not</a:t>
            </a:r>
            <a:r>
              <a:rPr lang="ru-RU" sz="1758" dirty="0"/>
              <a:t> UNIX).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62822" y="2904418"/>
            <a:ext cx="5973575" cy="631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8" dirty="0"/>
              <a:t>Разработал лицензию </a:t>
            </a:r>
            <a:r>
              <a:rPr lang="en-US" sz="1758" dirty="0"/>
              <a:t>GNU General Public License (GPL</a:t>
            </a:r>
            <a:r>
              <a:rPr lang="ru-RU" sz="1758" dirty="0"/>
              <a:t>) или Открытое лицензионное соглашение </a:t>
            </a:r>
            <a:r>
              <a:rPr lang="en-US" sz="1758" dirty="0"/>
              <a:t>GNU </a:t>
            </a:r>
            <a:endParaRPr lang="ru-RU" sz="1758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42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en-US" dirty="0"/>
              <a:t>DNF (Dandified YUM)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DNF — следующее поколение </a:t>
            </a:r>
            <a:r>
              <a:rPr lang="ru-RU" dirty="0" err="1"/>
              <a:t>Yum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dnf</a:t>
            </a:r>
            <a:r>
              <a:rPr lang="en-US" dirty="0"/>
              <a:t> </a:t>
            </a:r>
            <a:r>
              <a:rPr lang="en-US" dirty="0" err="1"/>
              <a:t>repolist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ru-RU" dirty="0"/>
              <a:t>получить список пакетов из указанного </a:t>
            </a:r>
            <a:r>
              <a:rPr lang="ru-RU" dirty="0" err="1"/>
              <a:t>репозитория</a:t>
            </a:r>
            <a:r>
              <a:rPr lang="en-US" dirty="0"/>
              <a:t>:</a:t>
            </a:r>
          </a:p>
          <a:p>
            <a:r>
              <a:rPr lang="en-US" dirty="0" err="1"/>
              <a:t>dnf</a:t>
            </a:r>
            <a:r>
              <a:rPr lang="en-US" dirty="0"/>
              <a:t> repository-packages </a:t>
            </a:r>
            <a:r>
              <a:rPr lang="en-US" dirty="0" err="1"/>
              <a:t>epel</a:t>
            </a:r>
            <a:r>
              <a:rPr lang="en-US" dirty="0"/>
              <a:t> list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27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Системы управления пакетами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Synaptic</a:t>
            </a:r>
            <a:r>
              <a:rPr lang="ru-RU" dirty="0"/>
              <a:t> — графический интерфейс для системы управления пакетами </a:t>
            </a:r>
            <a:r>
              <a:rPr lang="ru-RU" dirty="0" err="1"/>
              <a:t>apt</a:t>
            </a:r>
            <a:r>
              <a:rPr lang="ru-RU" dirty="0"/>
              <a:t> или проекта </a:t>
            </a:r>
            <a:r>
              <a:rPr lang="ru-RU" dirty="0" err="1"/>
              <a:t>Debian</a:t>
            </a:r>
            <a:r>
              <a:rPr lang="ru-RU" dirty="0"/>
              <a:t> 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Aptitude</a:t>
            </a:r>
            <a:r>
              <a:rPr lang="ru-RU" dirty="0"/>
              <a:t> — интерфейс для </a:t>
            </a:r>
            <a:r>
              <a:rPr lang="ru-RU" dirty="0" err="1"/>
              <a:t>Advanced</a:t>
            </a:r>
            <a:r>
              <a:rPr lang="ru-RU" dirty="0"/>
              <a:t> </a:t>
            </a:r>
            <a:r>
              <a:rPr lang="ru-RU" dirty="0" err="1"/>
              <a:t>Packaging</a:t>
            </a:r>
            <a:r>
              <a:rPr lang="ru-RU" dirty="0"/>
              <a:t> </a:t>
            </a:r>
            <a:r>
              <a:rPr lang="ru-RU" dirty="0" err="1"/>
              <a:t>Tool</a:t>
            </a:r>
            <a:r>
              <a:rPr lang="ru-RU" dirty="0"/>
              <a:t>, части системы управления пакетами в </a:t>
            </a:r>
            <a:r>
              <a:rPr lang="ru-RU" dirty="0" err="1"/>
              <a:t>Debian</a:t>
            </a:r>
            <a:r>
              <a:rPr lang="ru-RU" dirty="0"/>
              <a:t> и производных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51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 err="1"/>
              <a:t>Репозитории</a:t>
            </a:r>
            <a:r>
              <a:rPr lang="ru-RU" dirty="0"/>
              <a:t> ПО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файлы в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yum.repos.d</a:t>
            </a:r>
            <a:r>
              <a:rPr lang="en-US" dirty="0"/>
              <a:t> </a:t>
            </a:r>
            <a:r>
              <a:rPr lang="ru-RU" dirty="0"/>
              <a:t>имеют расширение .</a:t>
            </a:r>
            <a:r>
              <a:rPr lang="en-US" dirty="0"/>
              <a:t>repo</a:t>
            </a:r>
          </a:p>
          <a:p>
            <a:r>
              <a:rPr lang="en-US" dirty="0"/>
              <a:t>yum -y install </a:t>
            </a:r>
            <a:r>
              <a:rPr lang="en-US" dirty="0" err="1"/>
              <a:t>epel</a:t>
            </a:r>
            <a:r>
              <a:rPr lang="en-US" dirty="0"/>
              <a:t>-release</a:t>
            </a:r>
          </a:p>
          <a:p>
            <a:r>
              <a:rPr lang="en-US" dirty="0"/>
              <a:t>yum </a:t>
            </a:r>
            <a:r>
              <a:rPr lang="en-US" dirty="0" err="1"/>
              <a:t>repolist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139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Добавление </a:t>
            </a:r>
            <a:r>
              <a:rPr lang="ru-RU" dirty="0" err="1"/>
              <a:t>репозитория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yum.repos.d</a:t>
            </a:r>
            <a:r>
              <a:rPr lang="en-US" dirty="0"/>
              <a:t>/</a:t>
            </a:r>
            <a:r>
              <a:rPr lang="en-US" dirty="0" err="1"/>
              <a:t>webmin.repo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Webmin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name=</a:t>
            </a:r>
            <a:r>
              <a:rPr lang="en-US" dirty="0" err="1"/>
              <a:t>Webmin</a:t>
            </a:r>
            <a:r>
              <a:rPr lang="en-US" dirty="0"/>
              <a:t> Distribution Neutral</a:t>
            </a:r>
          </a:p>
          <a:p>
            <a:pPr marL="0" indent="0">
              <a:buNone/>
            </a:pPr>
            <a:r>
              <a:rPr lang="en-US" dirty="0" err="1"/>
              <a:t>baseurl</a:t>
            </a:r>
            <a:r>
              <a:rPr lang="en-US" dirty="0"/>
              <a:t>=http://download.webmin.com/download/yum</a:t>
            </a:r>
          </a:p>
          <a:p>
            <a:pPr marL="0" indent="0">
              <a:buNone/>
            </a:pPr>
            <a:r>
              <a:rPr lang="en-US" dirty="0" err="1"/>
              <a:t>mirrorlist</a:t>
            </a:r>
            <a:r>
              <a:rPr lang="en-US" dirty="0"/>
              <a:t>=http://download.webmin.com/download/yum/mirrorlist</a:t>
            </a:r>
          </a:p>
          <a:p>
            <a:pPr marL="0" indent="0">
              <a:buNone/>
            </a:pPr>
            <a:r>
              <a:rPr lang="en-US" dirty="0"/>
              <a:t>enabled=1</a:t>
            </a:r>
          </a:p>
          <a:p>
            <a:pPr marL="0" indent="0">
              <a:buNone/>
            </a:pPr>
            <a:r>
              <a:rPr lang="en-US" dirty="0" err="1"/>
              <a:t>gpgcheck</a:t>
            </a:r>
            <a:r>
              <a:rPr lang="en-US" dirty="0"/>
              <a:t>=0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06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Сборка и установка ПО из исходников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yum install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err="1"/>
              <a:t>ncurses-devel</a:t>
            </a:r>
            <a:r>
              <a:rPr lang="en-US" dirty="0"/>
              <a:t> make  rpm-build </a:t>
            </a:r>
            <a:r>
              <a:rPr lang="en-US" dirty="0" err="1"/>
              <a:t>rpmdevtools</a:t>
            </a:r>
            <a:r>
              <a:rPr lang="en-US" dirty="0"/>
              <a:t> </a:t>
            </a:r>
            <a:r>
              <a:rPr lang="en-US" dirty="0" err="1"/>
              <a:t>wget</a:t>
            </a:r>
            <a:r>
              <a:rPr lang="en-US" dirty="0"/>
              <a:t> –y</a:t>
            </a:r>
          </a:p>
          <a:p>
            <a:pPr marL="0" indent="0">
              <a:buNone/>
            </a:pPr>
            <a:r>
              <a:rPr lang="en-US" dirty="0" err="1"/>
              <a:t>wget</a:t>
            </a:r>
            <a:r>
              <a:rPr lang="en-US" dirty="0"/>
              <a:t> --no-check-certificate https://filebox.ece.vt.edu/~mclint/puppet/files/checkinstall-1.6.2-3.el6.1.x86_64.rpm</a:t>
            </a:r>
          </a:p>
          <a:p>
            <a:pPr marL="0" indent="0">
              <a:buNone/>
            </a:pPr>
            <a:r>
              <a:rPr lang="en-US" dirty="0"/>
              <a:t>sudo rpm -</a:t>
            </a:r>
            <a:r>
              <a:rPr lang="en-US" dirty="0" err="1"/>
              <a:t>i</a:t>
            </a:r>
            <a:r>
              <a:rPr lang="en-US" dirty="0"/>
              <a:t> checkinstall-1.6.2-3.el6.1.x86_64.rpm</a:t>
            </a:r>
          </a:p>
          <a:p>
            <a:pPr marL="0" indent="0">
              <a:buNone/>
            </a:pPr>
            <a:r>
              <a:rPr lang="ru-RU" dirty="0"/>
              <a:t>Создайте директорию </a:t>
            </a:r>
            <a:r>
              <a:rPr lang="en-US" dirty="0" err="1"/>
              <a:t>rpmbuild</a:t>
            </a:r>
            <a:r>
              <a:rPr lang="en-US" dirty="0"/>
              <a:t>/SOURCES </a:t>
            </a:r>
            <a:r>
              <a:rPr lang="ru-RU" dirty="0"/>
              <a:t>в домашнем каталоге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29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Настройка автоматического обновления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3182" y="1138000"/>
            <a:ext cx="49262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dnf</a:t>
            </a:r>
            <a:r>
              <a:rPr lang="en-US" dirty="0"/>
              <a:t> install </a:t>
            </a:r>
            <a:r>
              <a:rPr lang="en-US" dirty="0" err="1"/>
              <a:t>dnf</a:t>
            </a:r>
            <a:r>
              <a:rPr lang="en-US" dirty="0"/>
              <a:t>-automatic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systemd</a:t>
            </a:r>
            <a:r>
              <a:rPr lang="en-US" dirty="0"/>
              <a:t>/system/multi-</a:t>
            </a:r>
            <a:r>
              <a:rPr lang="en-US" dirty="0" err="1"/>
              <a:t>user.target.wants</a:t>
            </a:r>
            <a:r>
              <a:rPr lang="en-US" dirty="0"/>
              <a:t>/</a:t>
            </a:r>
            <a:r>
              <a:rPr lang="en-US" dirty="0" err="1"/>
              <a:t>dnf-makecache.timer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vim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dnf</a:t>
            </a:r>
            <a:r>
              <a:rPr lang="en-US" dirty="0"/>
              <a:t>/</a:t>
            </a:r>
            <a:r>
              <a:rPr lang="en-US" dirty="0" err="1"/>
              <a:t>automatic.conf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382" y="1138000"/>
            <a:ext cx="6919436" cy="42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33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10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Управление периодическими заданиями</a:t>
            </a:r>
          </a:p>
          <a:p>
            <a:r>
              <a:rPr lang="ru-RU" dirty="0"/>
              <a:t>Резервное копирование</a:t>
            </a:r>
          </a:p>
          <a:p>
            <a:r>
              <a:rPr lang="ru-RU" dirty="0"/>
              <a:t>Журналирование событий и аудит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795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Утилиты  резервного копирования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2418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38200" y="15345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/>
              <a:t>Tape</a:t>
            </a:r>
            <a:r>
              <a:rPr lang="ru-RU" dirty="0"/>
              <a:t> </a:t>
            </a:r>
            <a:r>
              <a:rPr lang="ru-RU" dirty="0" err="1"/>
              <a:t>archiver</a:t>
            </a:r>
            <a:r>
              <a:rPr lang="ru-RU" dirty="0"/>
              <a:t> – </a:t>
            </a:r>
            <a:r>
              <a:rPr lang="ru-RU" dirty="0" err="1"/>
              <a:t>tar</a:t>
            </a:r>
            <a:r>
              <a:rPr lang="ru-RU" dirty="0"/>
              <a:t>. Архивирует каталоги.</a:t>
            </a:r>
          </a:p>
          <a:p>
            <a:pPr marL="0" indent="0">
              <a:buNone/>
            </a:pPr>
            <a:r>
              <a:rPr lang="en-US" dirty="0"/>
              <a:t>-C </a:t>
            </a:r>
            <a:r>
              <a:rPr lang="ru-RU" dirty="0"/>
              <a:t>#использовать родительский относительно архивируемого каталог </a:t>
            </a:r>
          </a:p>
          <a:p>
            <a:pPr marL="0" indent="0">
              <a:buNone/>
            </a:pPr>
            <a:r>
              <a:rPr lang="ru-RU" dirty="0"/>
              <a:t>-c #</a:t>
            </a:r>
            <a:r>
              <a:rPr lang="ru-RU" dirty="0" err="1"/>
              <a:t>create</a:t>
            </a:r>
            <a:r>
              <a:rPr lang="ru-RU" dirty="0"/>
              <a:t> (создать)</a:t>
            </a:r>
          </a:p>
          <a:p>
            <a:pPr marL="0" indent="0">
              <a:buNone/>
            </a:pPr>
            <a:r>
              <a:rPr lang="ru-RU" dirty="0"/>
              <a:t>-t #</a:t>
            </a:r>
            <a:r>
              <a:rPr lang="ru-RU" dirty="0" err="1"/>
              <a:t>type</a:t>
            </a:r>
            <a:r>
              <a:rPr lang="ru-RU" dirty="0"/>
              <a:t> (просмотреть архив)</a:t>
            </a:r>
          </a:p>
          <a:p>
            <a:pPr marL="0" indent="0">
              <a:buNone/>
            </a:pPr>
            <a:r>
              <a:rPr lang="ru-RU" dirty="0"/>
              <a:t>-x #</a:t>
            </a:r>
            <a:r>
              <a:rPr lang="ru-RU" dirty="0" err="1"/>
              <a:t>extract</a:t>
            </a:r>
            <a:r>
              <a:rPr lang="ru-RU" dirty="0"/>
              <a:t> (распаковать)</a:t>
            </a:r>
          </a:p>
          <a:p>
            <a:pPr marL="0" indent="0">
              <a:buNone/>
            </a:pPr>
            <a:r>
              <a:rPr lang="ru-RU" dirty="0"/>
              <a:t>-j или </a:t>
            </a:r>
            <a:r>
              <a:rPr lang="en-US" dirty="0"/>
              <a:t>-z </a:t>
            </a:r>
            <a:r>
              <a:rPr lang="ru-RU" dirty="0"/>
              <a:t>#сжимать</a:t>
            </a:r>
          </a:p>
          <a:p>
            <a:pPr marL="0" indent="0">
              <a:buNone/>
            </a:pPr>
            <a:r>
              <a:rPr lang="ru-RU" dirty="0"/>
              <a:t>-f </a:t>
            </a:r>
            <a:r>
              <a:rPr lang="en-US" dirty="0"/>
              <a:t>#</a:t>
            </a:r>
            <a:r>
              <a:rPr lang="ru-RU" dirty="0"/>
              <a:t>(файл архива)</a:t>
            </a:r>
            <a:r>
              <a:rPr lang="en-US" dirty="0"/>
              <a:t> -</a:t>
            </a:r>
            <a:r>
              <a:rPr lang="ru-RU" dirty="0"/>
              <a:t> далее указываются каталоги для архивирования.</a:t>
            </a:r>
          </a:p>
          <a:p>
            <a:pPr marL="0" indent="0">
              <a:buNone/>
            </a:pPr>
            <a:r>
              <a:rPr lang="ru-RU" dirty="0"/>
              <a:t>-v #(</a:t>
            </a:r>
            <a:r>
              <a:rPr lang="ru-RU" dirty="0" err="1"/>
              <a:t>verbose</a:t>
            </a:r>
            <a:r>
              <a:rPr lang="ru-RU" dirty="0"/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79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Управление периодическими заданиями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043"/>
            <a:ext cx="103424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настройки пользовательских задач по расписанию в </a:t>
            </a:r>
            <a:r>
              <a:rPr lang="ru-RU" dirty="0" err="1"/>
              <a:t>linux</a:t>
            </a:r>
            <a:r>
              <a:rPr lang="ru-RU" dirty="0"/>
              <a:t> доступен </a:t>
            </a:r>
            <a:r>
              <a:rPr lang="ru-RU" dirty="0" err="1"/>
              <a:t>crontab</a:t>
            </a:r>
            <a:r>
              <a:rPr lang="ru-RU" dirty="0"/>
              <a:t> </a:t>
            </a:r>
          </a:p>
          <a:p>
            <a:r>
              <a:rPr lang="ru-RU" dirty="0" err="1"/>
              <a:t>crontab</a:t>
            </a:r>
            <a:r>
              <a:rPr lang="ru-RU" dirty="0"/>
              <a:t> –e</a:t>
            </a:r>
          </a:p>
          <a:p>
            <a:r>
              <a:rPr lang="ru-RU" dirty="0"/>
              <a:t>Для системных – системный 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crontab</a:t>
            </a:r>
            <a:endParaRPr lang="ru-RU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38200" y="15345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8" y="3481512"/>
            <a:ext cx="9953625" cy="22098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788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Управление периодическими заданиями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043"/>
            <a:ext cx="103424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настройки пользовательских задач по расписанию в </a:t>
            </a:r>
            <a:r>
              <a:rPr lang="ru-RU" dirty="0" err="1"/>
              <a:t>linux</a:t>
            </a:r>
            <a:r>
              <a:rPr lang="ru-RU" dirty="0"/>
              <a:t> доступен </a:t>
            </a:r>
            <a:r>
              <a:rPr lang="ru-RU" dirty="0" err="1"/>
              <a:t>crontab</a:t>
            </a:r>
            <a:r>
              <a:rPr lang="ru-RU" dirty="0"/>
              <a:t> </a:t>
            </a:r>
          </a:p>
          <a:p>
            <a:r>
              <a:rPr lang="ru-RU" dirty="0" err="1"/>
              <a:t>crontab</a:t>
            </a:r>
            <a:r>
              <a:rPr lang="ru-RU" dirty="0"/>
              <a:t> –e</a:t>
            </a:r>
          </a:p>
          <a:p>
            <a:r>
              <a:rPr lang="ru-RU" dirty="0"/>
              <a:t>Для системных – системный 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crontab</a:t>
            </a:r>
            <a:endParaRPr lang="ru-RU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38200" y="15345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1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65963" y="1230215"/>
            <a:ext cx="8232645" cy="53301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8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220" y="-1671"/>
            <a:ext cx="7704782" cy="922823"/>
          </a:xfrm>
          <a:noFill/>
        </p:spPr>
        <p:txBody>
          <a:bodyPr>
            <a:normAutofit/>
          </a:bodyPr>
          <a:lstStyle/>
          <a:p>
            <a:r>
              <a:rPr lang="en-US" sz="3517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rPr>
              <a:t>Linux</a:t>
            </a:r>
            <a:endParaRPr lang="ru-RU" sz="3517" b="1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22" y="1315550"/>
            <a:ext cx="1768005" cy="20564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54740" y="3944693"/>
            <a:ext cx="4466540" cy="14432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758" dirty="0"/>
          </a:p>
          <a:p>
            <a:r>
              <a:rPr lang="ru-RU" sz="1758" dirty="0"/>
              <a:t>Исходники ядра </a:t>
            </a:r>
            <a:r>
              <a:rPr lang="ru-RU" sz="1758" dirty="0" err="1"/>
              <a:t>Linux</a:t>
            </a:r>
            <a:r>
              <a:rPr lang="ru-RU" sz="1758" dirty="0"/>
              <a:t> можно взять на: </a:t>
            </a:r>
            <a:r>
              <a:rPr lang="en-US" sz="1758" dirty="0">
                <a:hlinkClick r:id="rId4"/>
              </a:rPr>
              <a:t>http://kernel.org/</a:t>
            </a:r>
            <a:r>
              <a:rPr lang="en-US" sz="1758" dirty="0"/>
              <a:t> </a:t>
            </a:r>
            <a:r>
              <a:rPr lang="ru-RU" sz="1758" dirty="0"/>
              <a:t>и </a:t>
            </a:r>
            <a:r>
              <a:rPr lang="en-US" sz="1758" dirty="0">
                <a:hlinkClick r:id="rId5"/>
              </a:rPr>
              <a:t>https://github.com/torvalds/linux</a:t>
            </a:r>
            <a:endParaRPr lang="ru-RU" sz="1758" dirty="0"/>
          </a:p>
          <a:p>
            <a:endParaRPr lang="en-US" sz="1758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98341" y="181221"/>
            <a:ext cx="4466540" cy="6314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58" dirty="0"/>
              <a:t>1991 год. </a:t>
            </a:r>
            <a:r>
              <a:rPr lang="en-US" sz="1758" dirty="0"/>
              <a:t>Linus Torvalds</a:t>
            </a:r>
            <a:r>
              <a:rPr lang="ru-RU" sz="1758" dirty="0"/>
              <a:t> опубликовал исходный код ядра (версия 0.01)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52" y="1326482"/>
            <a:ext cx="3076950" cy="377174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76057" y="1792347"/>
            <a:ext cx="3064008" cy="117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8" dirty="0"/>
              <a:t>1996 год. Выбран пингвин </a:t>
            </a:r>
            <a:r>
              <a:rPr lang="ru-RU" sz="1758" dirty="0" err="1"/>
              <a:t>Tux</a:t>
            </a:r>
            <a:r>
              <a:rPr lang="ru-RU" sz="1758" dirty="0"/>
              <a:t> (расшифровывается как </a:t>
            </a:r>
            <a:r>
              <a:rPr lang="ru-RU" sz="1758" dirty="0" err="1"/>
              <a:t>Torvalds</a:t>
            </a:r>
            <a:r>
              <a:rPr lang="ru-RU" sz="1758" dirty="0"/>
              <a:t> </a:t>
            </a:r>
            <a:r>
              <a:rPr lang="ru-RU" sz="1758" dirty="0" err="1"/>
              <a:t>UniX</a:t>
            </a:r>
            <a:r>
              <a:rPr lang="ru-RU" sz="1758" dirty="0"/>
              <a:t>) в качестве эмблемы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20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Журналирование событий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var</a:t>
            </a:r>
            <a:r>
              <a:rPr lang="en-US" dirty="0"/>
              <a:t>/log</a:t>
            </a:r>
          </a:p>
          <a:p>
            <a:r>
              <a:rPr lang="en-US" dirty="0"/>
              <a:t>	syslog</a:t>
            </a:r>
          </a:p>
          <a:p>
            <a:r>
              <a:rPr lang="en-US" dirty="0"/>
              <a:t>	auth.log</a:t>
            </a:r>
          </a:p>
          <a:p>
            <a:endParaRPr lang="en-US" dirty="0"/>
          </a:p>
          <a:p>
            <a:r>
              <a:rPr lang="en-US" dirty="0" err="1"/>
              <a:t>journalctl</a:t>
            </a:r>
            <a:endParaRPr lang="en-US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1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Аудит доступа к файлам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97527" y="1342746"/>
            <a:ext cx="10515600" cy="4351338"/>
          </a:xfrm>
        </p:spPr>
        <p:txBody>
          <a:bodyPr/>
          <a:lstStyle/>
          <a:p>
            <a:r>
              <a:rPr lang="en-US" dirty="0"/>
              <a:t># apt install </a:t>
            </a:r>
            <a:r>
              <a:rPr lang="en-US" dirty="0" err="1"/>
              <a:t>auditd</a:t>
            </a:r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/audit/</a:t>
            </a:r>
            <a:r>
              <a:rPr lang="en-US" dirty="0" err="1"/>
              <a:t>audit.rules</a:t>
            </a:r>
            <a:r>
              <a:rPr lang="en-US" dirty="0"/>
              <a:t> – </a:t>
            </a:r>
            <a:r>
              <a:rPr lang="ru-RU" dirty="0"/>
              <a:t>автоматически создается на основе правил из 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/audit/</a:t>
            </a:r>
            <a:r>
              <a:rPr lang="en-US" dirty="0" err="1"/>
              <a:t>rules.d</a:t>
            </a:r>
            <a:endParaRPr lang="ru-RU" dirty="0"/>
          </a:p>
          <a:p>
            <a:r>
              <a:rPr lang="en-US" dirty="0" err="1"/>
              <a:t>nano</a:t>
            </a:r>
            <a:r>
              <a:rPr lang="en-US" dirty="0"/>
              <a:t> /</a:t>
            </a:r>
            <a:r>
              <a:rPr lang="en-US" dirty="0" err="1"/>
              <a:t>etc</a:t>
            </a:r>
            <a:r>
              <a:rPr lang="en-US" dirty="0"/>
              <a:t>/audit/</a:t>
            </a:r>
            <a:r>
              <a:rPr lang="en-US" dirty="0" err="1"/>
              <a:t>rules.d</a:t>
            </a:r>
            <a:r>
              <a:rPr lang="en-US" dirty="0"/>
              <a:t>/</a:t>
            </a:r>
            <a:r>
              <a:rPr lang="en-US" dirty="0" err="1"/>
              <a:t>audit.rules</a:t>
            </a:r>
            <a:endParaRPr lang="en-US" dirty="0"/>
          </a:p>
          <a:p>
            <a:r>
              <a:rPr lang="en-US" dirty="0"/>
              <a:t>-w /home/user1 -p </a:t>
            </a:r>
            <a:r>
              <a:rPr lang="en-US" dirty="0" err="1"/>
              <a:t>rwa</a:t>
            </a:r>
            <a:r>
              <a:rPr lang="en-US" dirty="0"/>
              <a:t> -k </a:t>
            </a:r>
            <a:r>
              <a:rPr lang="en-US" dirty="0" err="1"/>
              <a:t>testlog</a:t>
            </a:r>
            <a:endParaRPr lang="en-US" dirty="0"/>
          </a:p>
          <a:p>
            <a:r>
              <a:rPr lang="en-US" dirty="0" err="1"/>
              <a:t>systemctl</a:t>
            </a:r>
            <a:r>
              <a:rPr lang="en-US" dirty="0"/>
              <a:t> restart </a:t>
            </a:r>
            <a:r>
              <a:rPr lang="en-US" dirty="0" err="1"/>
              <a:t>auditd</a:t>
            </a:r>
            <a:endParaRPr lang="en-US" dirty="0"/>
          </a:p>
          <a:p>
            <a:r>
              <a:rPr lang="en-US" dirty="0" err="1"/>
              <a:t>ausearch</a:t>
            </a:r>
            <a:r>
              <a:rPr lang="en-US" dirty="0"/>
              <a:t> -</a:t>
            </a:r>
            <a:r>
              <a:rPr lang="en-US" dirty="0" err="1"/>
              <a:t>ui</a:t>
            </a:r>
            <a:r>
              <a:rPr lang="en-US" dirty="0"/>
              <a:t> 0 --interpret |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err="1"/>
              <a:t>testlog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156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Анализ и оптимизация производительности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vmstat </a:t>
            </a:r>
            <a:endParaRPr lang="ru-RU" dirty="0"/>
          </a:p>
          <a:p>
            <a:r>
              <a:rPr lang="en-US" dirty="0" err="1"/>
              <a:t>iostat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ktune</a:t>
            </a:r>
            <a:r>
              <a:rPr lang="en-US" dirty="0"/>
              <a:t> 	</a:t>
            </a:r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31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8789-1E87-478C-A64F-FBB87E2E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BF6B4-E11D-45D5-BF53-ACD6B19A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28D02-FDD0-4700-80A6-63E36D9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07436" cy="1325563"/>
          </a:xfrm>
        </p:spPr>
        <p:txBody>
          <a:bodyPr/>
          <a:lstStyle/>
          <a:p>
            <a:r>
              <a:rPr lang="ru-RU" dirty="0"/>
              <a:t>Веб консоль </a:t>
            </a:r>
            <a:r>
              <a:rPr lang="en-US" dirty="0"/>
              <a:t>cockpit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4ABFF8-8C9A-47B1-AA65-EE3F8B7EEFC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342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systemctl</a:t>
            </a:r>
            <a:r>
              <a:rPr lang="en-US" dirty="0"/>
              <a:t> enable --now </a:t>
            </a:r>
            <a:r>
              <a:rPr lang="en-US" dirty="0" err="1"/>
              <a:t>cockpit.socket</a:t>
            </a:r>
            <a:endParaRPr lang="ru-RU" dirty="0"/>
          </a:p>
          <a:p>
            <a:r>
              <a:rPr lang="en-US" dirty="0"/>
              <a:t>http://&lt;ip-address&gt;:9090</a:t>
            </a:r>
          </a:p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950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continued…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Ваши вопросы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67780-F04E-4E5F-BE11-6542C22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53F2FE-63B4-4E41-866B-053517A8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5922"/>
            <a:ext cx="12192000" cy="4667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Соколов М.Ю.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3739</Words>
  <Application>Microsoft Office PowerPoint</Application>
  <PresentationFormat>Widescreen</PresentationFormat>
  <Paragraphs>550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Arial</vt:lpstr>
      <vt:lpstr>Calibri</vt:lpstr>
      <vt:lpstr>Calibri Light</vt:lpstr>
      <vt:lpstr>Myriad Pro</vt:lpstr>
      <vt:lpstr>Symbol</vt:lpstr>
      <vt:lpstr>Office Theme</vt:lpstr>
      <vt:lpstr>LINUX. УРОВЕНЬ 1. </vt:lpstr>
      <vt:lpstr>Глава 1</vt:lpstr>
      <vt:lpstr>Подготовка стенда</vt:lpstr>
      <vt:lpstr>Процедура установки</vt:lpstr>
      <vt:lpstr>История операционной системы </vt:lpstr>
      <vt:lpstr>UNIX </vt:lpstr>
      <vt:lpstr>POSIX</vt:lpstr>
      <vt:lpstr>Проект GNU</vt:lpstr>
      <vt:lpstr>Linux</vt:lpstr>
      <vt:lpstr>Знакомство с системой</vt:lpstr>
      <vt:lpstr>Обзор дистрибутивов Linux</vt:lpstr>
      <vt:lpstr>Обзор дистрибутивов Linux</vt:lpstr>
      <vt:lpstr>Основы интерфейса командной строки</vt:lpstr>
      <vt:lpstr>PowerPoint Presentation</vt:lpstr>
      <vt:lpstr>Вход в систему</vt:lpstr>
      <vt:lpstr>Командная оболочка (shell)</vt:lpstr>
      <vt:lpstr>Командная оболочка (shell)</vt:lpstr>
      <vt:lpstr>Командная оболочка (shell)</vt:lpstr>
      <vt:lpstr>Командная оболочка (shell)</vt:lpstr>
      <vt:lpstr>SSH</vt:lpstr>
      <vt:lpstr>Работа с историей команд (history)</vt:lpstr>
      <vt:lpstr>Работа с историей команд (history)</vt:lpstr>
      <vt:lpstr>Получение справочной информации</vt:lpstr>
      <vt:lpstr>Глава 2</vt:lpstr>
      <vt:lpstr>VFS</vt:lpstr>
      <vt:lpstr>inode</vt:lpstr>
      <vt:lpstr>Получение информации о файловых системах</vt:lpstr>
      <vt:lpstr>Стандарт FHS</vt:lpstr>
      <vt:lpstr>Типы файлов </vt:lpstr>
      <vt:lpstr>Утилиты для работы с файлами</vt:lpstr>
      <vt:lpstr>Утилита ln. Жесткие ссылки</vt:lpstr>
      <vt:lpstr>Утилита ln. Символьные ссылки</vt:lpstr>
      <vt:lpstr>Поиск файлов</vt:lpstr>
      <vt:lpstr>Регулярные выражения</vt:lpstr>
      <vt:lpstr>Утилита grep</vt:lpstr>
      <vt:lpstr>Консольные редакторы</vt:lpstr>
      <vt:lpstr>Глава 3</vt:lpstr>
      <vt:lpstr>Настройка сети </vt:lpstr>
      <vt:lpstr>Локализация окружения пользователя </vt:lpstr>
      <vt:lpstr>Настройка представления системного времени</vt:lpstr>
      <vt:lpstr>Настройка имени системы</vt:lpstr>
      <vt:lpstr>Управление модулями ядра</vt:lpstr>
      <vt:lpstr>Ядро</vt:lpstr>
      <vt:lpstr>Управление модулями ядра</vt:lpstr>
      <vt:lpstr>Управление параметрами ядра </vt:lpstr>
      <vt:lpstr>Глава 4</vt:lpstr>
      <vt:lpstr>Cоздание и форматирование разделов</vt:lpstr>
      <vt:lpstr>Монтирование файловых систем</vt:lpstr>
      <vt:lpstr>LVM2</vt:lpstr>
      <vt:lpstr>Глава 5</vt:lpstr>
      <vt:lpstr>Процессы.</vt:lpstr>
      <vt:lpstr>Мониторинг процессов</vt:lpstr>
      <vt:lpstr>Сигналы</vt:lpstr>
      <vt:lpstr>Работа процесса в фоновом режиме</vt:lpstr>
      <vt:lpstr>Глава 6</vt:lpstr>
      <vt:lpstr>Системы инициализации</vt:lpstr>
      <vt:lpstr>Systemd</vt:lpstr>
      <vt:lpstr>Targets</vt:lpstr>
      <vt:lpstr>Units</vt:lpstr>
      <vt:lpstr>systemctl</vt:lpstr>
      <vt:lpstr>Настройка окружения</vt:lpstr>
      <vt:lpstr>Настройка окружения</vt:lpstr>
      <vt:lpstr>Сценарии оболочки</vt:lpstr>
      <vt:lpstr>Глава 7</vt:lpstr>
      <vt:lpstr>Управление пользователями и группами</vt:lpstr>
      <vt:lpstr>Криптографические ключи и аутентификация  </vt:lpstr>
      <vt:lpstr>Модули PAM</vt:lpstr>
      <vt:lpstr>Глава 8</vt:lpstr>
      <vt:lpstr>Управление привилегиями</vt:lpstr>
      <vt:lpstr>Режим доступа</vt:lpstr>
      <vt:lpstr>Расширенные атрибуты</vt:lpstr>
      <vt:lpstr>Использования дополнительных битов</vt:lpstr>
      <vt:lpstr>POSIX ACL</vt:lpstr>
      <vt:lpstr>Глава 9</vt:lpstr>
      <vt:lpstr>Системы управления пакетами</vt:lpstr>
      <vt:lpstr>Системы управления пакетами</vt:lpstr>
      <vt:lpstr>Системы управления пакетами</vt:lpstr>
      <vt:lpstr>Системы управления пакетами</vt:lpstr>
      <vt:lpstr>Yellowdog Updater, Modified (YUM) </vt:lpstr>
      <vt:lpstr>DNF (Dandified YUM)</vt:lpstr>
      <vt:lpstr>Системы управления пакетами</vt:lpstr>
      <vt:lpstr>Репозитории ПО</vt:lpstr>
      <vt:lpstr>Добавление репозитория</vt:lpstr>
      <vt:lpstr>Сборка и установка ПО из исходников</vt:lpstr>
      <vt:lpstr>Настройка автоматического обновления</vt:lpstr>
      <vt:lpstr>Глава 10</vt:lpstr>
      <vt:lpstr>Утилиты  резервного копирования</vt:lpstr>
      <vt:lpstr>Управление периодическими заданиями</vt:lpstr>
      <vt:lpstr>Управление периодическими заданиями</vt:lpstr>
      <vt:lpstr>Журналирование событий</vt:lpstr>
      <vt:lpstr>Аудит доступа к файлам</vt:lpstr>
      <vt:lpstr>Анализ и оптимизация производительности </vt:lpstr>
      <vt:lpstr>Веб консоль cockpit </vt:lpstr>
      <vt:lpstr>to be continued…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Sokolov</dc:creator>
  <cp:lastModifiedBy>Michael Sokolov</cp:lastModifiedBy>
  <cp:revision>170</cp:revision>
  <dcterms:created xsi:type="dcterms:W3CDTF">2020-11-05T05:44:32Z</dcterms:created>
  <dcterms:modified xsi:type="dcterms:W3CDTF">2020-12-23T14:04:01Z</dcterms:modified>
</cp:coreProperties>
</file>