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58" r:id="rId8"/>
    <p:sldId id="260" r:id="rId9"/>
    <p:sldId id="268" r:id="rId10"/>
    <p:sldId id="269" r:id="rId11"/>
    <p:sldId id="270" r:id="rId12"/>
    <p:sldId id="259" r:id="rId13"/>
    <p:sldId id="261" r:id="rId14"/>
    <p:sldId id="271" r:id="rId15"/>
    <p:sldId id="272" r:id="rId16"/>
    <p:sldId id="273" r:id="rId17"/>
    <p:sldId id="274" r:id="rId18"/>
    <p:sldId id="262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4" autoAdjust="0"/>
    <p:restoredTop sz="94660"/>
  </p:normalViewPr>
  <p:slideViewPr>
    <p:cSldViewPr>
      <p:cViewPr varScale="1">
        <p:scale>
          <a:sx n="115" d="100"/>
          <a:sy n="115" d="100"/>
        </p:scale>
        <p:origin x="-3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F3818-9CE2-445E-8CF1-F50BDBC79B6F}" type="datetimeFigureOut">
              <a:rPr lang="en-US" smtClean="0"/>
              <a:pPr/>
              <a:t>4/15/2019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01B2F-FF1C-42EF-9D96-C20C782CE0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B%D0%B3%D0%BE%D1%80%D0%B8%D1%82%D0%BC" TargetMode="External"/><Relationship Id="rId2" Type="http://schemas.openxmlformats.org/officeDocument/2006/relationships/hyperlink" Target="https://ru.wikipedia.org/wiki/%D0%90%D0%BD%D0%B3%D0%BB%D0%B8%D0%B9%D1%81%D0%BA%D0%B8%D0%B9_%D1%8F%D0%B7%D1%8B%D0%B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1%D0%B6%D0%B0%D1%82%D0%B8%D0%B5_%D0%B4%D0%B0%D0%BD%D0%BD%D1%8B%D1%85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0%B5%D0%BB%D1%8C%D1%82%D0%B0_(%D0%B1%D1%83%D0%BA%D0%B2%D0%B0)" TargetMode="External"/><Relationship Id="rId2" Type="http://schemas.openxmlformats.org/officeDocument/2006/relationships/hyperlink" Target="https://ru.wikipedia.org/wiki/%D0%94%D0%B0%D0%BD%D0%BD%D1%8B%D0%B5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E%D0%B4" TargetMode="External"/><Relationship Id="rId2" Type="http://schemas.openxmlformats.org/officeDocument/2006/relationships/hyperlink" Target="https://ru.wikipedia.org/wiki/%D0%A2%D0%B5%D0%BE%D1%80%D0%B8%D1%8F_%D0%BA%D0%BE%D0%B4%D0%B8%D1%80%D0%BE%D0%B2%D0%B0%D0%BD%D0%B8%D1%8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5%D0%B0%D1%84%D1%84%D0%BC%D0%B0%D0%BD,_%D0%94%D1%8D%D0%B2%D0%B8%D0%B4" TargetMode="External"/><Relationship Id="rId3" Type="http://schemas.openxmlformats.org/officeDocument/2006/relationships/hyperlink" Target="https://ru.wikipedia.org/wiki/%D0%9F%D1%80%D0%B5%D1%84%D0%B8%D0%BA%D1%81%D0%BD%D1%8B%D0%B9_%D0%BA%D0%BE%D0%B4" TargetMode="External"/><Relationship Id="rId7" Type="http://schemas.openxmlformats.org/officeDocument/2006/relationships/hyperlink" Target="https://ru.wikipedia.org/wiki/%D0%9C%D0%B0%D1%81%D1%81%D0%B0%D1%87%D1%83%D1%81%D0%B5%D1%82%D1%81%D0%BA%D0%B8%D0%B9_%D1%82%D0%B5%D1%85%D0%BD%D0%BE%D0%BB%D0%BE%D0%B3%D0%B8%D1%87%D0%B5%D1%81%D0%BA%D0%B8%D0%B9_%D0%B8%D0%BD%D1%81%D1%82%D0%B8%D1%82%D1%83%D1%82" TargetMode="External"/><Relationship Id="rId2" Type="http://schemas.openxmlformats.org/officeDocument/2006/relationships/hyperlink" Target="https://ru.wikipedia.org/wiki/%D0%96%D0%B0%D0%B4%D0%BD%D1%8B%D0%B9_%D0%B0%D0%BB%D0%B3%D0%BE%D1%80%D0%B8%D1%82%D0%B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1952_%D0%B3%D0%BE%D0%B4" TargetMode="External"/><Relationship Id="rId5" Type="http://schemas.openxmlformats.org/officeDocument/2006/relationships/hyperlink" Target="https://ru.wikipedia.org/wiki/%D0%98%D0%B7%D0%B1%D1%8B%D1%82%D0%BE%D1%87%D0%BD%D0%BE%D1%81%D1%82%D1%8C" TargetMode="External"/><Relationship Id="rId4" Type="http://schemas.openxmlformats.org/officeDocument/2006/relationships/hyperlink" Target="https://ru.wikipedia.org/wiki/%D0%AD%D0%BD%D1%82%D1%80%D0%BE%D0%BF%D0%B8%D0%B9%D0%BD%D0%BE%D0%B5_%D0%BA%D0%BE%D0%B4%D0%B8%D1%80%D0%BE%D0%B2%D0%B0%D0%BD%D0%B8%D0%B5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F%D1%80%D0%B5%D1%84%D0%B8%D0%BA%D1%81%D0%BD%D1%8B%D0%B9_%D0%BA%D0%BE%D0%B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6%D0%B0%D1%82%D0%B8%D0%B5_%D0%B1%D0%B5%D0%B7_%D0%BF%D0%BE%D1%82%D0%B5%D1%80%D1%8C" TargetMode="External"/><Relationship Id="rId7" Type="http://schemas.openxmlformats.org/officeDocument/2006/relationships/hyperlink" Target="https://ru.wikipedia.org/wiki/1978_%D0%B3%D0%BE%D0%B4" TargetMode="External"/><Relationship Id="rId2" Type="http://schemas.openxmlformats.org/officeDocument/2006/relationships/hyperlink" Target="https://ru.wikipedia.org/wiki/%D0%90%D0%BB%D0%B3%D0%BE%D1%80%D0%B8%D1%82%D0%B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1977" TargetMode="External"/><Relationship Id="rId5" Type="http://schemas.openxmlformats.org/officeDocument/2006/relationships/hyperlink" Target="https://ru.wikipedia.org/wiki/%D0%97%D0%B8%D0%B2,_%D0%AF%D0%B0%D0%BA%D0%BE%D0%B2" TargetMode="External"/><Relationship Id="rId4" Type="http://schemas.openxmlformats.org/officeDocument/2006/relationships/hyperlink" Target="https://ru.wikipedia.org/wiki/%D0%9B%D0%B5%D0%BC%D0%BF%D0%B5%D0%BB%D1%8C,_%D0%90%D0%B2%D1%80%D0%B0%D0%B0%D0%BC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Алгоритмы сжатия данных</a:t>
            </a: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Автор: Евгений Волосатов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RLE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Run-length encoding</a:t>
            </a:r>
          </a:p>
          <a:p>
            <a:r>
              <a:rPr lang="ru-RU" b="1" dirty="0"/>
              <a:t>Кодирование длин серий</a:t>
            </a:r>
            <a:r>
              <a:rPr lang="ru-RU" dirty="0"/>
              <a:t> (</a:t>
            </a:r>
            <a:r>
              <a:rPr lang="ru-RU" dirty="0">
                <a:hlinkClick r:id="rId2" tooltip="Английский язык"/>
              </a:rPr>
              <a:t>англ.</a:t>
            </a:r>
            <a:r>
              <a:rPr lang="ru-RU" dirty="0"/>
              <a:t> </a:t>
            </a:r>
            <a:r>
              <a:rPr lang="ru-RU" b="1" i="1" dirty="0" err="1"/>
              <a:t>r</a:t>
            </a:r>
            <a:r>
              <a:rPr lang="ru-RU" i="1" dirty="0" err="1"/>
              <a:t>un-</a:t>
            </a:r>
            <a:r>
              <a:rPr lang="ru-RU" b="1" i="1" dirty="0" err="1"/>
              <a:t>l</a:t>
            </a:r>
            <a:r>
              <a:rPr lang="ru-RU" i="1" dirty="0" err="1"/>
              <a:t>ength</a:t>
            </a:r>
            <a:r>
              <a:rPr lang="ru-RU" i="1" dirty="0"/>
              <a:t> </a:t>
            </a:r>
            <a:r>
              <a:rPr lang="ru-RU" b="1" i="1" dirty="0" err="1"/>
              <a:t>e</a:t>
            </a:r>
            <a:r>
              <a:rPr lang="ru-RU" i="1" dirty="0" err="1"/>
              <a:t>ncoding</a:t>
            </a:r>
            <a:r>
              <a:rPr lang="ru-RU" dirty="0"/>
              <a:t>, </a:t>
            </a:r>
            <a:r>
              <a:rPr lang="ru-RU" i="1" dirty="0"/>
              <a:t>RLE</a:t>
            </a:r>
            <a:r>
              <a:rPr lang="ru-RU" dirty="0"/>
              <a:t>) или </a:t>
            </a:r>
            <a:r>
              <a:rPr lang="ru-RU" b="1" dirty="0"/>
              <a:t>кодирование повторов</a:t>
            </a:r>
            <a:r>
              <a:rPr lang="ru-RU" dirty="0"/>
              <a:t> — </a:t>
            </a:r>
            <a:r>
              <a:rPr lang="ru-RU" dirty="0">
                <a:hlinkClick r:id="rId3" tooltip="Алгоритм"/>
              </a:rPr>
              <a:t>алгоритм</a:t>
            </a:r>
            <a:r>
              <a:rPr lang="ru-RU" dirty="0"/>
              <a:t> </a:t>
            </a:r>
            <a:r>
              <a:rPr lang="ru-RU" dirty="0">
                <a:hlinkClick r:id="rId4" tooltip="Сжатие данных"/>
              </a:rPr>
              <a:t>сжатия данных</a:t>
            </a:r>
            <a:r>
              <a:rPr lang="ru-RU" dirty="0"/>
              <a:t>, заменяющий повторяющиеся символы (серии) на один символ и число его повторов. </a:t>
            </a:r>
            <a:endParaRPr lang="ru-RU" dirty="0" smtClean="0"/>
          </a:p>
          <a:p>
            <a:r>
              <a:rPr lang="ru-RU" b="1" dirty="0" smtClean="0"/>
              <a:t>Серией</a:t>
            </a:r>
            <a:r>
              <a:rPr lang="ru-RU" dirty="0"/>
              <a:t> называется последовательность, состоящая из нескольких одинаковых символов. При кодировании (упаковке, сжатии) строка одинаковых символов, составляющих серию, заменяется строкой, содержащей сам повторяющийся символ и количество его повторов.</a:t>
            </a:r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RLE – </a:t>
            </a:r>
            <a:r>
              <a:rPr lang="ru-RU" dirty="0" smtClean="0"/>
              <a:t>схема сжатия данных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8144025" cy="3361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Практика. Лабиринт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Сжать представление лабиринта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используя алгоритм сжатия </a:t>
            </a:r>
            <a:r>
              <a:rPr lang="en-US" dirty="0" smtClean="0"/>
              <a:t>RLE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Размер лабиринта 8 </a:t>
            </a:r>
            <a:r>
              <a:rPr lang="ru-RU" dirty="0" err="1" smtClean="0"/>
              <a:t>х</a:t>
            </a:r>
            <a:r>
              <a:rPr lang="ru-RU" dirty="0" smtClean="0"/>
              <a:t> 5 = 40 байт.</a:t>
            </a:r>
          </a:p>
          <a:p>
            <a:pPr>
              <a:buNone/>
            </a:pPr>
            <a:r>
              <a:rPr lang="ru-RU" dirty="0" smtClean="0">
                <a:latin typeface="Consolas" pitchFamily="49" charset="0"/>
              </a:rPr>
              <a:t>	</a:t>
            </a:r>
            <a:r>
              <a:rPr lang="en-US" dirty="0" smtClean="0">
                <a:latin typeface="Consolas" pitchFamily="49" charset="0"/>
              </a:rPr>
              <a:t>######## </a:t>
            </a:r>
            <a:r>
              <a:rPr lang="ru-RU" dirty="0" smtClean="0">
                <a:latin typeface="Consolas" pitchFamily="49" charset="0"/>
              </a:rPr>
              <a:t/>
            </a:r>
            <a:br>
              <a:rPr lang="ru-RU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#....#.#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##.#.#.#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#..#...#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########</a:t>
            </a:r>
            <a:r>
              <a:rPr lang="ru-RU" dirty="0" smtClean="0">
                <a:latin typeface="Consolas" pitchFamily="49" charset="0"/>
              </a:rPr>
              <a:t> </a:t>
            </a:r>
          </a:p>
          <a:p>
            <a:r>
              <a:rPr lang="en-US" dirty="0" smtClean="0">
                <a:latin typeface="Consolas" pitchFamily="49" charset="0"/>
              </a:rPr>
              <a:t>9#4.1#1.3#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Consolas" pitchFamily="49" charset="0"/>
              </a:rPr>
              <a:t>1.1#1.1#1.</a:t>
            </a:r>
            <a:r>
              <a:rPr lang="en-US" dirty="0" smtClean="0">
                <a:latin typeface="Consolas" pitchFamily="49" charset="0"/>
              </a:rPr>
              <a:t>2#2.1</a:t>
            </a:r>
            <a:r>
              <a:rPr lang="en-US" dirty="0" smtClean="0">
                <a:latin typeface="Consolas" pitchFamily="49" charset="0"/>
              </a:rPr>
              <a:t>#</a:t>
            </a:r>
            <a:r>
              <a:rPr lang="en-US" dirty="0" smtClean="0">
                <a:latin typeface="Consolas" pitchFamily="49" charset="0"/>
              </a:rPr>
              <a:t>3.9#</a:t>
            </a:r>
            <a:r>
              <a:rPr lang="ru-RU" dirty="0" smtClean="0">
                <a:latin typeface="Consolas" pitchFamily="49" charset="0"/>
              </a:rPr>
              <a:t/>
            </a:r>
            <a:br>
              <a:rPr lang="ru-RU" dirty="0" smtClean="0">
                <a:latin typeface="Consolas" pitchFamily="49" charset="0"/>
              </a:rPr>
            </a:br>
            <a:r>
              <a:rPr lang="ru-RU" dirty="0" smtClean="0">
                <a:latin typeface="Consolas" pitchFamily="49" charset="0"/>
              </a:rPr>
              <a:t>30 байт.</a:t>
            </a:r>
            <a:endParaRPr lang="en-US" dirty="0" smtClean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Улучшенный </a:t>
            </a:r>
            <a:r>
              <a:rPr lang="en-US" dirty="0" smtClean="0"/>
              <a:t>RLE</a:t>
            </a:r>
            <a:r>
              <a:rPr lang="ru-RU" dirty="0" smtClean="0"/>
              <a:t>-алгоритм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Наличие серии одиночных символов удваивает размер файла.</a:t>
            </a:r>
          </a:p>
          <a:p>
            <a:r>
              <a:rPr lang="ru-RU" dirty="0" smtClean="0"/>
              <a:t>Разделим множество целых чисел:</a:t>
            </a:r>
          </a:p>
          <a:p>
            <a:pPr lvl="1">
              <a:buNone/>
            </a:pPr>
            <a:r>
              <a:rPr lang="en-US" dirty="0" smtClean="0"/>
              <a:t>1..127 </a:t>
            </a:r>
            <a:r>
              <a:rPr lang="ru-RU" dirty="0" smtClean="0"/>
              <a:t>Положительные значения для повторов</a:t>
            </a:r>
          </a:p>
          <a:p>
            <a:pPr lvl="1">
              <a:buNone/>
            </a:pPr>
            <a:r>
              <a:rPr lang="en-US" dirty="0" smtClean="0"/>
              <a:t>-1 .. -128 </a:t>
            </a:r>
            <a:r>
              <a:rPr lang="ru-RU" dirty="0" smtClean="0"/>
              <a:t>Отрицательные для серии одиночных с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ru-RU" dirty="0" smtClean="0"/>
              <a:t>Серию повторов кодируем как и раньше.</a:t>
            </a:r>
          </a:p>
          <a:p>
            <a:r>
              <a:rPr lang="ru-RU" dirty="0" smtClean="0"/>
              <a:t>Перед серией одиночных символов указываем отрицательное число – длина.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Практика. Лабиринт 2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Сжать </a:t>
            </a:r>
            <a:r>
              <a:rPr lang="ru-RU" dirty="0" smtClean="0"/>
              <a:t>представление лабиринта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используя </a:t>
            </a:r>
            <a:r>
              <a:rPr lang="ru-RU" dirty="0" smtClean="0"/>
              <a:t>улучшенный алгоритм </a:t>
            </a:r>
            <a:r>
              <a:rPr lang="en-US" dirty="0" smtClean="0"/>
              <a:t>RLE</a:t>
            </a:r>
            <a:r>
              <a:rPr lang="ru-RU" dirty="0" smtClean="0"/>
              <a:t>.</a:t>
            </a:r>
          </a:p>
          <a:p>
            <a:r>
              <a:rPr lang="ru-RU" dirty="0" smtClean="0"/>
              <a:t>Размер лабиринта 8 </a:t>
            </a:r>
            <a:r>
              <a:rPr lang="ru-RU" dirty="0" err="1" smtClean="0"/>
              <a:t>х</a:t>
            </a:r>
            <a:r>
              <a:rPr lang="ru-RU" dirty="0" smtClean="0"/>
              <a:t> 5 = 40 байт.</a:t>
            </a:r>
          </a:p>
          <a:p>
            <a:pPr>
              <a:buNone/>
            </a:pPr>
            <a:r>
              <a:rPr lang="ru-RU" dirty="0" smtClean="0">
                <a:latin typeface="Consolas" pitchFamily="49" charset="0"/>
              </a:rPr>
              <a:t>	</a:t>
            </a:r>
            <a:r>
              <a:rPr lang="en-US" dirty="0" smtClean="0">
                <a:latin typeface="Consolas" pitchFamily="49" charset="0"/>
              </a:rPr>
              <a:t>######## </a:t>
            </a:r>
            <a:r>
              <a:rPr lang="ru-RU" dirty="0" smtClean="0">
                <a:latin typeface="Consolas" pitchFamily="49" charset="0"/>
              </a:rPr>
              <a:t/>
            </a:r>
            <a:br>
              <a:rPr lang="ru-RU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#....#.#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##.#.#.#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#..#...#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########</a:t>
            </a:r>
            <a:r>
              <a:rPr lang="ru-RU" dirty="0" smtClean="0">
                <a:latin typeface="Consolas" pitchFamily="49" charset="0"/>
              </a:rPr>
              <a:t> 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9#4.-2#.3#-5.#.#.2#2.-1#3.9</a:t>
            </a:r>
            <a:r>
              <a:rPr lang="en-US" dirty="0" smtClean="0">
                <a:latin typeface="Consolas" pitchFamily="49" charset="0"/>
              </a:rPr>
              <a:t>#</a:t>
            </a:r>
            <a:br>
              <a:rPr lang="en-US" dirty="0" smtClean="0">
                <a:latin typeface="Consolas" pitchFamily="49" charset="0"/>
              </a:rPr>
            </a:br>
            <a:r>
              <a:rPr lang="en-US" dirty="0" smtClean="0">
                <a:latin typeface="Consolas" pitchFamily="49" charset="0"/>
              </a:rPr>
              <a:t>25 </a:t>
            </a:r>
            <a:r>
              <a:rPr lang="ru-RU" dirty="0" smtClean="0">
                <a:latin typeface="Consolas" pitchFamily="49" charset="0"/>
              </a:rPr>
              <a:t>байт</a:t>
            </a:r>
            <a:endParaRPr lang="en-US" dirty="0" smtClean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Дельта-кодирование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Дельта-кодирование</a:t>
            </a:r>
            <a:r>
              <a:rPr lang="ru-RU" dirty="0"/>
              <a:t> </a:t>
            </a:r>
            <a:r>
              <a:rPr lang="ru-RU" dirty="0" smtClean="0"/>
              <a:t>(</a:t>
            </a:r>
            <a:r>
              <a:rPr lang="ru-RU" i="1" dirty="0" err="1" smtClean="0"/>
              <a:t>Delta</a:t>
            </a:r>
            <a:r>
              <a:rPr lang="ru-RU" i="1" dirty="0" smtClean="0"/>
              <a:t> </a:t>
            </a:r>
            <a:r>
              <a:rPr lang="ru-RU" i="1" dirty="0" err="1"/>
              <a:t>encoding</a:t>
            </a:r>
            <a:r>
              <a:rPr lang="ru-RU" dirty="0"/>
              <a:t>) — </a:t>
            </a:r>
            <a:r>
              <a:rPr lang="ru-RU" dirty="0" smtClean="0"/>
              <a:t>способ представления </a:t>
            </a:r>
            <a:r>
              <a:rPr lang="ru-RU" dirty="0" smtClean="0">
                <a:hlinkClick r:id="rId2" tooltip="Данные"/>
              </a:rPr>
              <a:t>данных</a:t>
            </a:r>
            <a:r>
              <a:rPr lang="ru-RU" dirty="0"/>
              <a:t> в виде разницы (</a:t>
            </a:r>
            <a:r>
              <a:rPr lang="ru-RU" dirty="0">
                <a:hlinkClick r:id="rId3" tooltip="Дельта (буква)"/>
              </a:rPr>
              <a:t>дельты</a:t>
            </a:r>
            <a:r>
              <a:rPr lang="ru-RU" dirty="0"/>
              <a:t>) между последовательными данными вместо самих данных.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 по коду </a:t>
            </a:r>
            <a:r>
              <a:rPr lang="en-US" dirty="0" smtClean="0"/>
              <a:t>RLE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Преимущества</a:t>
            </a:r>
          </a:p>
          <a:p>
            <a:pPr lvl="1"/>
            <a:r>
              <a:rPr lang="ru-RU" dirty="0" smtClean="0"/>
              <a:t>Простота реализации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Недостатки</a:t>
            </a:r>
          </a:p>
          <a:p>
            <a:pPr lvl="1"/>
            <a:r>
              <a:rPr lang="ru-RU" dirty="0" smtClean="0"/>
              <a:t>Эффективно только при непрерывном размещении одного символа.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Кодовая таблицы для алфавита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Если разме</a:t>
            </a:r>
            <a:r>
              <a:rPr lang="ru-RU" dirty="0" smtClean="0"/>
              <a:t>р</a:t>
            </a:r>
            <a:r>
              <a:rPr lang="ru-RU" dirty="0" smtClean="0"/>
              <a:t> алфавита мал, можно каждую букву кодировать несколькими битами.</a:t>
            </a:r>
            <a:endParaRPr lang="en-US" dirty="0" smtClean="0"/>
          </a:p>
          <a:p>
            <a:r>
              <a:rPr lang="ru-RU" dirty="0" smtClean="0"/>
              <a:t>Например, в Лабиринте размер алфавита всего два символа, строим кодовую таблицу:</a:t>
            </a:r>
          </a:p>
          <a:p>
            <a:pPr lvl="1">
              <a:buNone/>
            </a:pPr>
            <a:r>
              <a:rPr lang="en-US" dirty="0" smtClean="0">
                <a:latin typeface="Consolas" pitchFamily="49" charset="0"/>
              </a:rPr>
              <a:t># - </a:t>
            </a:r>
            <a:r>
              <a:rPr lang="ru-RU" dirty="0" smtClean="0">
                <a:latin typeface="Consolas" pitchFamily="49" charset="0"/>
              </a:rPr>
              <a:t>1</a:t>
            </a:r>
          </a:p>
          <a:p>
            <a:pPr lvl="1">
              <a:buNone/>
            </a:pPr>
            <a:r>
              <a:rPr lang="en-US" dirty="0" smtClean="0">
                <a:latin typeface="Consolas" pitchFamily="49" charset="0"/>
              </a:rPr>
              <a:t>. – 0</a:t>
            </a:r>
            <a:r>
              <a:rPr lang="ru-RU" dirty="0" smtClean="0">
                <a:latin typeface="Consolas" pitchFamily="49" charset="0"/>
              </a:rPr>
              <a:t>0</a:t>
            </a:r>
          </a:p>
          <a:p>
            <a:pPr lvl="1">
              <a:buNone/>
            </a:pPr>
            <a:r>
              <a:rPr lang="ru-RU" dirty="0" smtClean="0">
                <a:latin typeface="Consolas" pitchFamily="49" charset="0"/>
              </a:rPr>
              <a:t>+ - 01</a:t>
            </a:r>
          </a:p>
          <a:p>
            <a:r>
              <a:rPr lang="ru-RU" dirty="0" smtClean="0"/>
              <a:t>Вместо 40 байт получится 40 бит = 5 байт.</a:t>
            </a:r>
            <a:endParaRPr lang="en-US" dirty="0" smtClean="0"/>
          </a:p>
          <a:p>
            <a:pPr lvl="1">
              <a:buNone/>
            </a:pPr>
            <a:endParaRPr lang="ru-RU" dirty="0" smtClean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Редкие символы алфавита 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в алфавите 4 символа – нужно 2 бита,</a:t>
            </a:r>
          </a:p>
          <a:p>
            <a:r>
              <a:rPr lang="ru-RU" dirty="0" smtClean="0"/>
              <a:t>В алфавите могут встретиться все </a:t>
            </a:r>
            <a:br>
              <a:rPr lang="ru-RU" dirty="0" smtClean="0"/>
            </a:br>
            <a:r>
              <a:rPr lang="ru-RU" dirty="0" smtClean="0"/>
              <a:t>256 символов – нужно 8 битов – </a:t>
            </a:r>
            <a:br>
              <a:rPr lang="ru-RU" dirty="0" smtClean="0"/>
            </a:br>
            <a:r>
              <a:rPr lang="ru-RU" dirty="0" smtClean="0"/>
              <a:t>теряется эффект кодирования битами.</a:t>
            </a:r>
          </a:p>
          <a:p>
            <a:r>
              <a:rPr lang="ru-RU" dirty="0" smtClean="0"/>
              <a:t>Решение – использовать </a:t>
            </a:r>
            <a:r>
              <a:rPr lang="ru-RU" b="1" dirty="0" smtClean="0"/>
              <a:t>префиксный код </a:t>
            </a:r>
            <a:br>
              <a:rPr lang="ru-RU" b="1" dirty="0" smtClean="0"/>
            </a:br>
            <a:r>
              <a:rPr lang="ru-RU" dirty="0" smtClean="0"/>
              <a:t>с переменной длиной кода для символов.</a:t>
            </a:r>
          </a:p>
          <a:p>
            <a:r>
              <a:rPr lang="ru-RU" dirty="0" smtClean="0"/>
              <a:t>Для часто повторяющихся символов – короткие коды, для редких – длинные.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Префиксный код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err="1" smtClean="0"/>
              <a:t>Пре́фиксный</a:t>
            </a:r>
            <a:r>
              <a:rPr lang="ru-RU" b="1" dirty="0" smtClean="0"/>
              <a:t> код</a:t>
            </a:r>
            <a:r>
              <a:rPr lang="ru-RU" dirty="0" smtClean="0"/>
              <a:t> в </a:t>
            </a:r>
            <a:r>
              <a:rPr lang="ru-RU" dirty="0" smtClean="0">
                <a:hlinkClick r:id="rId2" tooltip="Теория кодирования"/>
              </a:rPr>
              <a:t>теории кодирования</a:t>
            </a:r>
            <a:r>
              <a:rPr lang="ru-RU" dirty="0" smtClean="0"/>
              <a:t> —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3" tooltip="Код"/>
              </a:rPr>
              <a:t>код</a:t>
            </a:r>
            <a:r>
              <a:rPr lang="ru-RU" dirty="0" smtClean="0"/>
              <a:t> со словом переменной длины, имеющий такое </a:t>
            </a:r>
            <a:r>
              <a:rPr lang="ru-RU" dirty="0" smtClean="0"/>
              <a:t>свойство: </a:t>
            </a:r>
          </a:p>
          <a:p>
            <a:pPr lvl="1"/>
            <a:r>
              <a:rPr lang="ru-RU" dirty="0" smtClean="0"/>
              <a:t>если </a:t>
            </a:r>
            <a:r>
              <a:rPr lang="ru-RU" dirty="0" smtClean="0"/>
              <a:t>в код входит слово </a:t>
            </a:r>
            <a:r>
              <a:rPr lang="ru-RU" i="1" dirty="0" err="1" smtClean="0"/>
              <a:t>a</a:t>
            </a:r>
            <a:r>
              <a:rPr lang="ru-RU" dirty="0" smtClean="0"/>
              <a:t>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 </a:t>
            </a:r>
            <a:r>
              <a:rPr lang="ru-RU" dirty="0" smtClean="0"/>
              <a:t>для любой непустой строки </a:t>
            </a:r>
            <a:r>
              <a:rPr lang="ru-RU" i="1" dirty="0" err="1" smtClean="0"/>
              <a:t>b</a:t>
            </a:r>
            <a:r>
              <a:rPr lang="ru-RU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слова</a:t>
            </a:r>
            <a:r>
              <a:rPr lang="ru-RU" dirty="0" smtClean="0"/>
              <a:t> </a:t>
            </a:r>
            <a:r>
              <a:rPr lang="ru-RU" i="1" dirty="0" err="1" smtClean="0"/>
              <a:t>ab</a:t>
            </a:r>
            <a:r>
              <a:rPr lang="ru-RU" dirty="0" smtClean="0"/>
              <a:t> в коде не существует. </a:t>
            </a:r>
            <a:endParaRPr lang="ru-RU" dirty="0" smtClean="0"/>
          </a:p>
          <a:p>
            <a:r>
              <a:rPr lang="ru-RU" dirty="0" smtClean="0"/>
              <a:t>Хотя </a:t>
            </a:r>
            <a:r>
              <a:rPr lang="ru-RU" dirty="0" smtClean="0"/>
              <a:t>префиксный код состоит из слов разной длины, эти слова можно записывать без разделительного символа.</a:t>
            </a:r>
          </a:p>
          <a:p>
            <a:r>
              <a:rPr lang="ru-RU" dirty="0" smtClean="0"/>
              <a:t>Например, код, состоящий из слов 0, 10 и 11, является префиксным, и сообщение 01001101110 можно разбить на слова единственным </a:t>
            </a:r>
            <a:r>
              <a:rPr lang="ru-RU" dirty="0" smtClean="0"/>
              <a:t>образом.</a:t>
            </a:r>
          </a:p>
          <a:p>
            <a:r>
              <a:rPr lang="ru-RU" dirty="0" smtClean="0"/>
              <a:t>Каким </a:t>
            </a:r>
            <a:r>
              <a:rPr lang="ru-RU" dirty="0" smtClean="0"/>
              <a:t>образом?		 0 10 0 11 0 11 10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Создание префиксного кода переменной длины для алфавита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Создание </a:t>
            </a:r>
            <a:r>
              <a:rPr lang="ru-RU" dirty="0" smtClean="0"/>
              <a:t>таблицы </a:t>
            </a:r>
            <a:r>
              <a:rPr lang="ru-RU" dirty="0" smtClean="0"/>
              <a:t>частот/повторений и отсортировать по убыванию частоты.</a:t>
            </a:r>
          </a:p>
          <a:p>
            <a:pPr algn="ctr">
              <a:buNone/>
            </a:pPr>
            <a:r>
              <a:rPr lang="ru-RU" sz="3600" dirty="0" smtClean="0"/>
              <a:t>АБРАКАДАБРА</a:t>
            </a:r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endParaRPr lang="ru-RU" sz="3600" dirty="0" smtClean="0"/>
          </a:p>
          <a:p>
            <a:r>
              <a:rPr lang="ru-RU" dirty="0" smtClean="0"/>
              <a:t>Заполните таблицу!</a:t>
            </a:r>
          </a:p>
          <a:p>
            <a:endParaRPr lang="ru-RU" dirty="0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47800" y="3276600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Символ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Частота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Код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Хаффмана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Алгоритм Хаффмана</a:t>
            </a:r>
            <a:r>
              <a:rPr lang="ru-RU" dirty="0" smtClean="0"/>
              <a:t> — </a:t>
            </a:r>
            <a:r>
              <a:rPr lang="ru-RU" dirty="0" smtClean="0">
                <a:hlinkClick r:id="rId2" tooltip="Жадный алгоритм"/>
              </a:rPr>
              <a:t>жадный алгоритм</a:t>
            </a:r>
            <a:r>
              <a:rPr lang="ru-RU" dirty="0" smtClean="0"/>
              <a:t> оптимального </a:t>
            </a:r>
            <a:r>
              <a:rPr lang="ru-RU" dirty="0" smtClean="0">
                <a:hlinkClick r:id="rId3" tooltip="Префиксный код"/>
              </a:rPr>
              <a:t>префиксного</a:t>
            </a:r>
            <a:r>
              <a:rPr lang="ru-RU" dirty="0" smtClean="0"/>
              <a:t> </a:t>
            </a:r>
            <a:r>
              <a:rPr lang="ru-RU" dirty="0" smtClean="0">
                <a:hlinkClick r:id="rId4" tooltip="Энтропийное кодирование"/>
              </a:rPr>
              <a:t>кодирования</a:t>
            </a:r>
            <a:r>
              <a:rPr lang="ru-RU" dirty="0" smtClean="0"/>
              <a:t> алфавита </a:t>
            </a:r>
            <a:r>
              <a:rPr lang="ru-RU" dirty="0" smtClean="0"/>
              <a:t>с минимальной</a:t>
            </a:r>
            <a:r>
              <a:rPr lang="ru-RU" dirty="0" smtClean="0"/>
              <a:t> </a:t>
            </a:r>
            <a:r>
              <a:rPr lang="ru-RU" dirty="0" smtClean="0">
                <a:hlinkClick r:id="rId5" tooltip="Избыточность"/>
              </a:rPr>
              <a:t>избыточностью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dirty="0" smtClean="0"/>
              <a:t>Был </a:t>
            </a:r>
            <a:r>
              <a:rPr lang="ru-RU" dirty="0" smtClean="0"/>
              <a:t>разработан </a:t>
            </a:r>
            <a:r>
              <a:rPr lang="ru-RU" dirty="0" smtClean="0"/>
              <a:t> в </a:t>
            </a:r>
            <a:r>
              <a:rPr lang="ru-RU" dirty="0" smtClean="0">
                <a:hlinkClick r:id="rId6" tooltip="1952 год"/>
              </a:rPr>
              <a:t>1952 году</a:t>
            </a:r>
            <a:r>
              <a:rPr lang="ru-RU" dirty="0" smtClean="0"/>
              <a:t> аспирантом </a:t>
            </a:r>
            <a:r>
              <a:rPr lang="ru-RU" dirty="0" smtClean="0">
                <a:hlinkClick r:id="rId7" tooltip="Массачусетский технологический институт"/>
              </a:rPr>
              <a:t>Массачусетского </a:t>
            </a:r>
            <a:r>
              <a:rPr lang="ru-RU" dirty="0" smtClean="0">
                <a:hlinkClick r:id="rId7" tooltip="Массачусетский технологический институт"/>
              </a:rPr>
              <a:t>технологического института</a:t>
            </a:r>
            <a:r>
              <a:rPr lang="ru-RU" dirty="0" smtClean="0"/>
              <a:t> </a:t>
            </a:r>
            <a:r>
              <a:rPr lang="ru-RU" dirty="0" smtClean="0">
                <a:hlinkClick r:id="rId8" tooltip="Хаффман, Дэвид"/>
              </a:rPr>
              <a:t>Дэвидом Хаффманом</a:t>
            </a:r>
            <a:r>
              <a:rPr lang="ru-RU" dirty="0" smtClean="0"/>
              <a:t> при написании им курсовой работы.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настоящее время используется во многих программах сжатия данных.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Идея Алгоритма Хаффмана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Идея алгоритма состоит в следующем: зная вероятности символов в сообщении, можно описать процедуру построения кодов переменной длины, состоящих из целого количества битов. </a:t>
            </a:r>
            <a:endParaRPr lang="ru-RU" dirty="0" smtClean="0"/>
          </a:p>
          <a:p>
            <a:r>
              <a:rPr lang="ru-RU" dirty="0" smtClean="0"/>
              <a:t>Символам </a:t>
            </a:r>
            <a:r>
              <a:rPr lang="ru-RU" dirty="0" smtClean="0"/>
              <a:t>с большей вероятностью ставятся в соответствие более короткие коды. </a:t>
            </a:r>
            <a:endParaRPr lang="ru-RU" dirty="0" smtClean="0"/>
          </a:p>
          <a:p>
            <a:r>
              <a:rPr lang="ru-RU" dirty="0" smtClean="0"/>
              <a:t>Коды </a:t>
            </a:r>
            <a:r>
              <a:rPr lang="ru-RU" dirty="0" smtClean="0"/>
              <a:t>Хаффмана обладают свойством </a:t>
            </a:r>
            <a:r>
              <a:rPr lang="ru-RU" dirty="0" err="1" smtClean="0">
                <a:hlinkClick r:id="rId2" tooltip="Префиксный код"/>
              </a:rPr>
              <a:t>префиксности</a:t>
            </a:r>
            <a:r>
              <a:rPr lang="ru-RU" dirty="0" smtClean="0"/>
              <a:t> (то есть ни одно кодовое слово не является префиксом другого), что позволяет однозначно их декодировать.</a:t>
            </a:r>
          </a:p>
          <a:p>
            <a:r>
              <a:rPr lang="ru-RU" dirty="0" smtClean="0"/>
              <a:t>Классический алгоритм Хаффмана на входе получает таблицу частот встречаемости символов в сообщении. Далее на основании этой таблицы строится дерево кодирования Хаффмана (Н-дерево</a:t>
            </a:r>
            <a:r>
              <a:rPr lang="ru-RU" dirty="0" smtClean="0"/>
              <a:t>).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Создание кодовой таблицы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Символы входного алфавита образуют </a:t>
            </a:r>
            <a:r>
              <a:rPr lang="ru-RU" dirty="0" smtClean="0"/>
              <a:t>приоритетную очередь свободных узлов с весом, равным количеству вхождений.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Из очереди выбираются </a:t>
            </a:r>
            <a:r>
              <a:rPr lang="ru-RU" dirty="0" smtClean="0"/>
              <a:t>два свободных узла дерева с наименьшими </a:t>
            </a:r>
            <a:r>
              <a:rPr lang="ru-RU" dirty="0" smtClean="0"/>
              <a:t>весами.</a:t>
            </a: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Создается их родитель с весом, равным их суммарному весу.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Родитель добавляется в </a:t>
            </a:r>
            <a:r>
              <a:rPr lang="ru-RU" dirty="0" smtClean="0"/>
              <a:t>очередь.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Одной </a:t>
            </a:r>
            <a:r>
              <a:rPr lang="ru-RU" dirty="0" smtClean="0"/>
              <a:t>дуге, выходящей из родителя,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ставится </a:t>
            </a:r>
            <a:r>
              <a:rPr lang="ru-RU" dirty="0" smtClean="0"/>
              <a:t>в соответствие бит 1, другой — бит 0.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Повторять с п. 2, пока не </a:t>
            </a:r>
            <a:r>
              <a:rPr lang="ru-RU" dirty="0" smtClean="0"/>
              <a:t>останется </a:t>
            </a:r>
            <a:r>
              <a:rPr lang="ru-RU" dirty="0" smtClean="0"/>
              <a:t>один узел.</a:t>
            </a: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Практика. Абракадабра.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Создать кодовые таблицу Хаффмана для следующих слов:</a:t>
            </a:r>
          </a:p>
          <a:p>
            <a:endParaRPr lang="ru-RU" dirty="0" smtClean="0"/>
          </a:p>
          <a:p>
            <a:r>
              <a:rPr lang="ru-RU" dirty="0" smtClean="0"/>
              <a:t>АБРАКАДАБРА </a:t>
            </a:r>
          </a:p>
          <a:p>
            <a:endParaRPr lang="ru-RU" dirty="0" smtClean="0"/>
          </a:p>
          <a:p>
            <a:r>
              <a:rPr lang="ru-RU" dirty="0" smtClean="0"/>
              <a:t>АВТОМОТОВЕЛОФОТОРАДИОМОНТЕР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Практика. Абракадабра.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Создать кодовую таблицу Хаффмана для следующего слова, закодировать это слово  и сравнить результат с предыдущим вариантом.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sz="5400" dirty="0" smtClean="0">
                <a:solidFill>
                  <a:srgbClr val="0070C0"/>
                </a:solidFill>
              </a:rPr>
              <a:t>АБРАКАДАБРА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</a:p>
          <a:p>
            <a:endParaRPr lang="ru-RU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Практика. Монтёр.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r>
              <a:rPr lang="ru-RU" sz="3600" dirty="0" smtClean="0"/>
              <a:t>Создать кодовую таблицу Хаффмана для следующего слова </a:t>
            </a:r>
            <a:endParaRPr lang="ru-RU" sz="3600" dirty="0" smtClean="0"/>
          </a:p>
          <a:p>
            <a:pPr algn="ctr">
              <a:buNone/>
            </a:pPr>
            <a:endParaRPr lang="ru-RU" sz="3600" dirty="0" smtClean="0"/>
          </a:p>
          <a:p>
            <a:pPr algn="ctr">
              <a:buNone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АВТОМОТОВЕЛОФОТОРАДИОМОНТЕР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 по коду Хаффмана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Преимущества</a:t>
            </a:r>
          </a:p>
          <a:p>
            <a:pPr lvl="1"/>
            <a:r>
              <a:rPr lang="ru-RU" dirty="0" smtClean="0"/>
              <a:t>Гарантированное сжатие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Недостатки</a:t>
            </a:r>
          </a:p>
          <a:p>
            <a:pPr lvl="1"/>
            <a:r>
              <a:rPr lang="ru-RU" dirty="0" smtClean="0"/>
              <a:t>Необходимо хранить словарь</a:t>
            </a: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Алгоритм </a:t>
            </a:r>
            <a:r>
              <a:rPr lang="en-US" dirty="0" smtClean="0"/>
              <a:t>LZ77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LZ77</a:t>
            </a:r>
            <a:r>
              <a:rPr lang="ru-RU" dirty="0" smtClean="0"/>
              <a:t> и </a:t>
            </a:r>
            <a:r>
              <a:rPr lang="ru-RU" b="1" dirty="0" smtClean="0"/>
              <a:t>LZ78</a:t>
            </a:r>
            <a:r>
              <a:rPr lang="ru-RU" dirty="0" smtClean="0"/>
              <a:t> — </a:t>
            </a:r>
            <a:r>
              <a:rPr lang="ru-RU" dirty="0" smtClean="0">
                <a:hlinkClick r:id="rId2" tooltip="Алгоритм"/>
              </a:rPr>
              <a:t>алгоритмы</a:t>
            </a:r>
            <a:r>
              <a:rPr lang="ru-RU" dirty="0" smtClean="0"/>
              <a:t> </a:t>
            </a:r>
            <a:r>
              <a:rPr lang="ru-RU" dirty="0" smtClean="0">
                <a:hlinkClick r:id="rId3" tooltip="Сжатие без потерь"/>
              </a:rPr>
              <a:t>сжатия без потерь</a:t>
            </a:r>
            <a:r>
              <a:rPr lang="ru-RU" dirty="0" smtClean="0"/>
              <a:t>, опубликованные в статьях израильских математиков </a:t>
            </a:r>
            <a:r>
              <a:rPr lang="ru-RU" dirty="0" smtClean="0">
                <a:hlinkClick r:id="rId4" tooltip="Лемпель, Авраам"/>
              </a:rPr>
              <a:t>Авраама Лемпеля</a:t>
            </a:r>
            <a:r>
              <a:rPr lang="ru-RU" dirty="0" smtClean="0"/>
              <a:t> и </a:t>
            </a:r>
            <a:r>
              <a:rPr lang="ru-RU" dirty="0" err="1" smtClean="0">
                <a:hlinkClick r:id="rId5" tooltip="Зив, Яаков"/>
              </a:rPr>
              <a:t>Яакова</a:t>
            </a:r>
            <a:r>
              <a:rPr lang="ru-RU" dirty="0" smtClean="0">
                <a:hlinkClick r:id="rId5" tooltip="Зив, Яаков"/>
              </a:rPr>
              <a:t> Зива</a:t>
            </a:r>
            <a:r>
              <a:rPr lang="ru-RU" dirty="0" smtClean="0"/>
              <a:t> в </a:t>
            </a:r>
            <a:r>
              <a:rPr lang="ru-RU" dirty="0" smtClean="0">
                <a:hlinkClick r:id="rId6" tooltip="1977"/>
              </a:rPr>
              <a:t>1977</a:t>
            </a:r>
            <a:r>
              <a:rPr lang="ru-RU" dirty="0" smtClean="0"/>
              <a:t> и </a:t>
            </a:r>
            <a:r>
              <a:rPr lang="ru-RU" dirty="0" smtClean="0">
                <a:hlinkClick r:id="rId7" tooltip="1978 год"/>
              </a:rPr>
              <a:t>1978 годах</a:t>
            </a:r>
            <a:r>
              <a:rPr lang="ru-RU" dirty="0" smtClean="0"/>
              <a:t>. </a:t>
            </a:r>
            <a:endParaRPr lang="en-US" dirty="0" smtClean="0"/>
          </a:p>
          <a:p>
            <a:r>
              <a:rPr lang="ru-RU" dirty="0" smtClean="0"/>
              <a:t>Относятся к словарным методам.</a:t>
            </a:r>
            <a:endParaRPr lang="en-US" dirty="0" smtClean="0"/>
          </a:p>
          <a:p>
            <a:r>
              <a:rPr lang="ru-RU" dirty="0" smtClean="0"/>
              <a:t>LZ77 </a:t>
            </a:r>
            <a:r>
              <a:rPr lang="ru-RU" dirty="0" smtClean="0"/>
              <a:t>является алгоритмом со «скользящим окном», что эквивалентно неявному использованию словарного подхода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43400" y="2362200"/>
            <a:ext cx="4572000" cy="1143000"/>
          </a:xfrm>
        </p:spPr>
        <p:txBody>
          <a:bodyPr/>
          <a:lstStyle/>
          <a:p>
            <a:r>
              <a:rPr lang="ru-RU" dirty="0" smtClean="0"/>
              <a:t>Псевдокод </a:t>
            </a:r>
            <a:r>
              <a:rPr lang="en-US" dirty="0" smtClean="0"/>
              <a:t>LZ77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2400"/>
            <a:ext cx="8686800" cy="647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b="1" dirty="0" smtClean="0">
                <a:latin typeface="Consolas" pitchFamily="49" charset="0"/>
              </a:rPr>
              <a:t>while</a:t>
            </a:r>
            <a:r>
              <a:rPr lang="en-US" sz="2000" dirty="0" smtClean="0">
                <a:latin typeface="Consolas" pitchFamily="49" charset="0"/>
              </a:rPr>
              <a:t> input is not empty </a:t>
            </a:r>
            <a:r>
              <a:rPr lang="en-US" sz="2000" b="1" dirty="0" smtClean="0">
                <a:latin typeface="Consolas" pitchFamily="49" charset="0"/>
              </a:rPr>
              <a:t>do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prefix := longest prefix of input that begins in </a:t>
            </a:r>
            <a:r>
              <a:rPr lang="en-US" sz="2000" dirty="0" smtClean="0">
                <a:latin typeface="Consolas" pitchFamily="49" charset="0"/>
              </a:rPr>
              <a:t>window    </a:t>
            </a:r>
            <a:endParaRPr lang="en-US" sz="2000" dirty="0" smtClean="0">
              <a:latin typeface="Consolas" pitchFamily="49" charset="0"/>
            </a:endParaRP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</a:t>
            </a:r>
            <a:r>
              <a:rPr lang="en-US" sz="2000" b="1" dirty="0" smtClean="0">
                <a:latin typeface="Consolas" pitchFamily="49" charset="0"/>
              </a:rPr>
              <a:t>if</a:t>
            </a:r>
            <a:r>
              <a:rPr lang="en-US" sz="2000" dirty="0" smtClean="0">
                <a:latin typeface="Consolas" pitchFamily="49" charset="0"/>
              </a:rPr>
              <a:t> prefix exists </a:t>
            </a:r>
            <a:r>
              <a:rPr lang="en-US" sz="2000" b="1" dirty="0" smtClean="0">
                <a:latin typeface="Consolas" pitchFamily="49" charset="0"/>
              </a:rPr>
              <a:t>then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</a:t>
            </a:r>
            <a:r>
              <a:rPr lang="en-US" sz="2000" dirty="0" err="1" smtClean="0">
                <a:latin typeface="Consolas" pitchFamily="49" charset="0"/>
              </a:rPr>
              <a:t>i</a:t>
            </a:r>
            <a:r>
              <a:rPr lang="en-US" sz="2000" dirty="0" smtClean="0">
                <a:latin typeface="Consolas" pitchFamily="49" charset="0"/>
              </a:rPr>
              <a:t> := distance to start of prefix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l := length of prefix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c := char following prefix in input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</a:t>
            </a:r>
            <a:r>
              <a:rPr lang="en-US" sz="2000" b="1" dirty="0" smtClean="0">
                <a:latin typeface="Consolas" pitchFamily="49" charset="0"/>
              </a:rPr>
              <a:t>else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</a:t>
            </a:r>
            <a:r>
              <a:rPr lang="en-US" sz="2000" dirty="0" err="1" smtClean="0">
                <a:latin typeface="Consolas" pitchFamily="49" charset="0"/>
              </a:rPr>
              <a:t>i</a:t>
            </a:r>
            <a:r>
              <a:rPr lang="en-US" sz="2000" dirty="0" smtClean="0">
                <a:latin typeface="Consolas" pitchFamily="49" charset="0"/>
              </a:rPr>
              <a:t> := 0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l := 0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    c := first char of input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</a:t>
            </a:r>
            <a:r>
              <a:rPr lang="en-US" sz="2000" b="1" dirty="0" smtClean="0">
                <a:latin typeface="Consolas" pitchFamily="49" charset="0"/>
              </a:rPr>
              <a:t>end </a:t>
            </a:r>
            <a:r>
              <a:rPr lang="en-US" sz="2000" b="1" dirty="0" smtClean="0">
                <a:latin typeface="Consolas" pitchFamily="49" charset="0"/>
              </a:rPr>
              <a:t>if</a:t>
            </a:r>
            <a:endParaRPr lang="en-US" sz="2000" b="1" dirty="0" smtClean="0">
              <a:latin typeface="Consolas" pitchFamily="49" charset="0"/>
            </a:endParaRP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output (</a:t>
            </a:r>
            <a:r>
              <a:rPr lang="en-US" sz="2000" dirty="0" err="1" smtClean="0">
                <a:latin typeface="Consolas" pitchFamily="49" charset="0"/>
              </a:rPr>
              <a:t>i</a:t>
            </a:r>
            <a:r>
              <a:rPr lang="en-US" sz="2000" dirty="0" smtClean="0">
                <a:latin typeface="Consolas" pitchFamily="49" charset="0"/>
              </a:rPr>
              <a:t>, l, c</a:t>
            </a:r>
            <a:r>
              <a:rPr lang="en-US" sz="2000" dirty="0" smtClean="0">
                <a:latin typeface="Consolas" pitchFamily="49" charset="0"/>
              </a:rPr>
              <a:t>)    </a:t>
            </a:r>
            <a:endParaRPr lang="en-US" sz="2000" dirty="0" smtClean="0">
              <a:latin typeface="Consolas" pitchFamily="49" charset="0"/>
            </a:endParaRP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s := </a:t>
            </a:r>
            <a:r>
              <a:rPr lang="en-US" sz="2000" b="1" dirty="0" smtClean="0">
                <a:latin typeface="Consolas" pitchFamily="49" charset="0"/>
              </a:rPr>
              <a:t>pop</a:t>
            </a:r>
            <a:r>
              <a:rPr lang="en-US" sz="2000" dirty="0" smtClean="0">
                <a:latin typeface="Consolas" pitchFamily="49" charset="0"/>
              </a:rPr>
              <a:t> l+1 chars from front of input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</a:t>
            </a:r>
            <a:r>
              <a:rPr lang="en-US" sz="2000" b="1" dirty="0" smtClean="0">
                <a:latin typeface="Consolas" pitchFamily="49" charset="0"/>
              </a:rPr>
              <a:t>discard</a:t>
            </a:r>
            <a:r>
              <a:rPr lang="en-US" sz="2000" dirty="0" smtClean="0">
                <a:latin typeface="Consolas" pitchFamily="49" charset="0"/>
              </a:rPr>
              <a:t> l+1 chars from front of window</a:t>
            </a:r>
          </a:p>
          <a:p>
            <a:pPr>
              <a:buNone/>
            </a:pPr>
            <a:r>
              <a:rPr lang="en-US" sz="2000" dirty="0" smtClean="0">
                <a:latin typeface="Consolas" pitchFamily="49" charset="0"/>
              </a:rPr>
              <a:t>    </a:t>
            </a:r>
            <a:r>
              <a:rPr lang="en-US" sz="2000" b="1" dirty="0" smtClean="0">
                <a:latin typeface="Consolas" pitchFamily="49" charset="0"/>
              </a:rPr>
              <a:t>append</a:t>
            </a:r>
            <a:r>
              <a:rPr lang="en-US" sz="2000" dirty="0" smtClean="0">
                <a:latin typeface="Consolas" pitchFamily="49" charset="0"/>
              </a:rPr>
              <a:t> s to back of window</a:t>
            </a:r>
          </a:p>
          <a:p>
            <a:pPr>
              <a:buNone/>
            </a:pPr>
            <a:r>
              <a:rPr lang="en-US" sz="2000" b="1" dirty="0" smtClean="0">
                <a:latin typeface="Consolas" pitchFamily="49" charset="0"/>
              </a:rPr>
              <a:t>repeat</a:t>
            </a:r>
            <a:endParaRPr lang="en-US" sz="2000" b="1" dirty="0">
              <a:latin typeface="Consolas" pitchFamily="49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Практика. </a:t>
            </a:r>
            <a:r>
              <a:rPr lang="en-US" dirty="0" smtClean="0"/>
              <a:t>LZ77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Закодировать слова:</a:t>
            </a:r>
          </a:p>
          <a:p>
            <a:endParaRPr lang="ru-RU" dirty="0" smtClean="0"/>
          </a:p>
          <a:p>
            <a:r>
              <a:rPr lang="ru-RU" dirty="0" smtClean="0">
                <a:solidFill>
                  <a:srgbClr val="0070C0"/>
                </a:solidFill>
              </a:rPr>
              <a:t>АБРАКАДАБРА</a:t>
            </a:r>
          </a:p>
          <a:p>
            <a:endParaRPr lang="ru-RU" dirty="0" smtClean="0"/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АВТОМОТОВЕЛОФОТОРАДИОМОНТЕР</a:t>
            </a:r>
            <a:endParaRPr lang="ru-RU" dirty="0" smtClean="0"/>
          </a:p>
          <a:p>
            <a:endParaRPr lang="ru-RU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 по коду </a:t>
            </a:r>
            <a:r>
              <a:rPr lang="en-US" dirty="0" smtClean="0"/>
              <a:t>LZ77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Преимущества</a:t>
            </a:r>
          </a:p>
          <a:p>
            <a:pPr lvl="1"/>
            <a:r>
              <a:rPr lang="ru-RU" dirty="0" smtClean="0"/>
              <a:t>Вся нужная информация находится в самом коде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Недостатки</a:t>
            </a:r>
          </a:p>
          <a:p>
            <a:pPr lvl="1"/>
            <a:r>
              <a:rPr lang="ru-RU" dirty="0" smtClean="0"/>
              <a:t>Невозможность </a:t>
            </a:r>
            <a:r>
              <a:rPr lang="ru-RU" dirty="0" smtClean="0"/>
              <a:t>кодирования подстрок, отстоящих друг от друга на расстоянии, большем длины словаря</a:t>
            </a:r>
          </a:p>
          <a:p>
            <a:pPr lvl="1"/>
            <a:r>
              <a:rPr lang="ru-RU" dirty="0" smtClean="0"/>
              <a:t>Длина </a:t>
            </a:r>
            <a:r>
              <a:rPr lang="ru-RU" dirty="0" smtClean="0"/>
              <a:t>подстроки, которую можно закодировать, ограничена размером буфера</a:t>
            </a:r>
          </a:p>
          <a:p>
            <a:pPr lvl="1"/>
            <a:r>
              <a:rPr lang="ru-RU" dirty="0" smtClean="0"/>
              <a:t>Малая </a:t>
            </a:r>
            <a:r>
              <a:rPr lang="ru-RU" dirty="0" smtClean="0"/>
              <a:t>эффективность при кодировании незначительного объёма данных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511</Words>
  <Application>Microsoft Office PowerPoint</Application>
  <PresentationFormat>Экран (4:3)</PresentationFormat>
  <Paragraphs>133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Алгоритмы сжатия данных</vt:lpstr>
      <vt:lpstr>RLE</vt:lpstr>
      <vt:lpstr>RLE – схема сжатия данных</vt:lpstr>
      <vt:lpstr>Практика. Лабиринт</vt:lpstr>
      <vt:lpstr>Улучшенный RLE-алгоритм</vt:lpstr>
      <vt:lpstr>Практика. Лабиринт 2</vt:lpstr>
      <vt:lpstr>Дельта-кодирование</vt:lpstr>
      <vt:lpstr>Выводы по коду RLE</vt:lpstr>
      <vt:lpstr>Кодовая таблицы для алфавита</vt:lpstr>
      <vt:lpstr>Редкие символы алфавита </vt:lpstr>
      <vt:lpstr>Префиксный код</vt:lpstr>
      <vt:lpstr>Создание префиксного кода переменной длины для алфавита</vt:lpstr>
      <vt:lpstr>Алгоритм Хаффмана</vt:lpstr>
      <vt:lpstr>Идея Алгоритма Хаффмана</vt:lpstr>
      <vt:lpstr>Создание кодовой таблицы</vt:lpstr>
      <vt:lpstr>Практика. Абракадабра.</vt:lpstr>
      <vt:lpstr>Практика. Абракадабра.</vt:lpstr>
      <vt:lpstr>Практика. Монтёр.</vt:lpstr>
      <vt:lpstr>Выводы по коду Хаффмана</vt:lpstr>
      <vt:lpstr>Алгоритм LZ77</vt:lpstr>
      <vt:lpstr>Псевдокод LZ77</vt:lpstr>
      <vt:lpstr>Практика. LZ77</vt:lpstr>
      <vt:lpstr>Выводы по коду LZ77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Jevgenij Volosatov</dc:creator>
  <cp:lastModifiedBy>Jevgenij Volosatov</cp:lastModifiedBy>
  <cp:revision>84</cp:revision>
  <dcterms:created xsi:type="dcterms:W3CDTF">2019-04-11T09:00:47Z</dcterms:created>
  <dcterms:modified xsi:type="dcterms:W3CDTF">2019-04-15T18:44:26Z</dcterms:modified>
</cp:coreProperties>
</file>