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39"/>
  </p:notesMasterIdLst>
  <p:sldIdLst>
    <p:sldId id="259" r:id="rId2"/>
    <p:sldId id="261" r:id="rId3"/>
    <p:sldId id="280" r:id="rId4"/>
    <p:sldId id="263" r:id="rId5"/>
    <p:sldId id="316" r:id="rId6"/>
    <p:sldId id="304" r:id="rId7"/>
    <p:sldId id="266" r:id="rId8"/>
    <p:sldId id="267" r:id="rId9"/>
    <p:sldId id="268" r:id="rId10"/>
    <p:sldId id="285" r:id="rId11"/>
    <p:sldId id="269" r:id="rId12"/>
    <p:sldId id="286" r:id="rId13"/>
    <p:sldId id="287" r:id="rId14"/>
    <p:sldId id="288" r:id="rId15"/>
    <p:sldId id="305" r:id="rId16"/>
    <p:sldId id="289" r:id="rId17"/>
    <p:sldId id="271" r:id="rId18"/>
    <p:sldId id="290" r:id="rId19"/>
    <p:sldId id="281" r:id="rId20"/>
    <p:sldId id="293" r:id="rId21"/>
    <p:sldId id="294" r:id="rId22"/>
    <p:sldId id="273" r:id="rId23"/>
    <p:sldId id="295" r:id="rId24"/>
    <p:sldId id="296" r:id="rId25"/>
    <p:sldId id="297" r:id="rId26"/>
    <p:sldId id="298" r:id="rId27"/>
    <p:sldId id="299" r:id="rId28"/>
    <p:sldId id="311" r:id="rId29"/>
    <p:sldId id="315" r:id="rId30"/>
    <p:sldId id="300" r:id="rId31"/>
    <p:sldId id="301" r:id="rId32"/>
    <p:sldId id="318" r:id="rId33"/>
    <p:sldId id="317" r:id="rId34"/>
    <p:sldId id="303" r:id="rId35"/>
    <p:sldId id="277" r:id="rId36"/>
    <p:sldId id="278" r:id="rId37"/>
    <p:sldId id="279" r:id="rId38"/>
  </p:sldIdLst>
  <p:sldSz cx="9144000" cy="6858000" type="screen4x3"/>
  <p:notesSz cx="6858000" cy="9144000"/>
  <p:embeddedFontLst>
    <p:embeddedFont>
      <p:font typeface="Roboto" charset="0"/>
      <p:regular r:id="rId40"/>
      <p:bold r:id="rId41"/>
      <p:italic r:id="rId42"/>
      <p:boldItalic r:id="rId43"/>
    </p:embeddedFont>
    <p:embeddedFont>
      <p:font typeface="Roboto Light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Helvetica Neue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11" autoAdjust="0"/>
  </p:normalViewPr>
  <p:slideViewPr>
    <p:cSldViewPr>
      <p:cViewPr>
        <p:scale>
          <a:sx n="125" d="100"/>
          <a:sy n="125" d="100"/>
        </p:scale>
        <p:origin x="204" y="13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4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" name="Google Shape;31;p4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32" name="Google Shape;32;p4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" name="Google Shape;46;p4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" name="Google Shape;47;p4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9" name="Google Shape;99;p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00" name="Google Shape;10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01" name="Google Shape;101;p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2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34.png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Что такое случайная величина</a:t>
            </a:r>
            <a:endParaRPr sz="2600" dirty="0"/>
          </a:p>
        </p:txBody>
      </p:sp>
      <p:pic>
        <p:nvPicPr>
          <p:cNvPr id="2050" name="Picture 2" descr="D:\Александр\МАИ\__ОТУС\charts\charts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4544" y="1844824"/>
            <a:ext cx="6303962" cy="3556878"/>
          </a:xfrm>
          <a:prstGeom prst="rect">
            <a:avLst/>
          </a:prstGeom>
          <a:noFill/>
        </p:spPr>
      </p:pic>
      <p:sp>
        <p:nvSpPr>
          <p:cNvPr id="6" name="Google Shape;854;p42"/>
          <p:cNvSpPr txBox="1"/>
          <p:nvPr/>
        </p:nvSpPr>
        <p:spPr>
          <a:xfrm>
            <a:off x="1187624" y="1541923"/>
            <a:ext cx="3114386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множество исходов опыта</a:t>
            </a:r>
            <a:endParaRPr sz="1600" b="1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881550" y="5085184"/>
            <a:ext cx="3402418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множество действительных чисел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</p:txBody>
      </p:sp>
      <p:sp>
        <p:nvSpPr>
          <p:cNvPr id="8" name="Google Shape;838;p41"/>
          <p:cNvSpPr/>
          <p:nvPr/>
        </p:nvSpPr>
        <p:spPr>
          <a:xfrm>
            <a:off x="5580112" y="1916832"/>
            <a:ext cx="3312368" cy="345638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854;p42"/>
          <p:cNvSpPr txBox="1"/>
          <p:nvPr/>
        </p:nvSpPr>
        <p:spPr>
          <a:xfrm>
            <a:off x="5724128" y="2276872"/>
            <a:ext cx="3096344" cy="3816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2000" smtClean="0">
                <a:solidFill>
                  <a:schemeClr val="bg2"/>
                </a:solidFill>
              </a:rPr>
              <a:t>Случайной величиной называется измеримая числовая функция, определённая на множестве элементраных событий </a:t>
            </a:r>
            <a:r>
              <a:rPr lang="el-GR" sz="2000" smtClean="0">
                <a:solidFill>
                  <a:schemeClr val="bg2"/>
                </a:solidFill>
              </a:rPr>
              <a:t>Ω</a:t>
            </a:r>
            <a:r>
              <a:rPr lang="ru-RU" sz="2000" smtClean="0">
                <a:solidFill>
                  <a:schemeClr val="bg2"/>
                </a:solidFill>
              </a:rPr>
              <a:t>.</a:t>
            </a:r>
          </a:p>
          <a:p>
            <a:endParaRPr lang="ru-RU" sz="2000" smtClean="0">
              <a:solidFill>
                <a:schemeClr val="bg2"/>
              </a:solidFill>
            </a:endParaRPr>
          </a:p>
          <a:p>
            <a:r>
              <a:rPr lang="en-US" sz="3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3000" smtClean="0">
                <a:solidFill>
                  <a:schemeClr val="bg2"/>
                </a:solidFill>
                <a:latin typeface="Roboto" charset="0"/>
                <a:ea typeface="Roboto" charset="0"/>
              </a:rPr>
              <a:t> : </a:t>
            </a:r>
            <a:r>
              <a:rPr lang="el-GR" sz="3000" smtClean="0">
                <a:solidFill>
                  <a:schemeClr val="bg2"/>
                </a:solidFill>
                <a:latin typeface="Roboto" charset="0"/>
                <a:ea typeface="Roboto" charset="0"/>
              </a:rPr>
              <a:t>Ω →</a:t>
            </a:r>
            <a:r>
              <a:rPr lang="en-US" sz="3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3000" b="1" smtClean="0">
                <a:solidFill>
                  <a:schemeClr val="bg2"/>
                </a:solidFill>
                <a:latin typeface="Roboto" charset="0"/>
                <a:ea typeface="Roboto" charset="0"/>
              </a:rPr>
              <a:t>R</a:t>
            </a:r>
            <a:r>
              <a:rPr lang="ru-RU" sz="3000" smtClean="0">
                <a:solidFill>
                  <a:schemeClr val="bg2"/>
                </a:solidFill>
              </a:rPr>
              <a:t/>
            </a:r>
            <a:br>
              <a:rPr lang="ru-RU" sz="3000" smtClean="0">
                <a:solidFill>
                  <a:schemeClr val="bg2"/>
                </a:solidFill>
              </a:rPr>
            </a:br>
            <a:endParaRPr lang="ru-RU" sz="3200" dirty="0" smtClean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Дискретные и непрерывные случайные величины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801158" y="1541923"/>
            <a:ext cx="7722898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Дискретные: множество значений – набор изолированных точек.</a:t>
            </a:r>
            <a:endParaRPr sz="2000" dirty="0"/>
          </a:p>
        </p:txBody>
      </p:sp>
      <p:pic>
        <p:nvPicPr>
          <p:cNvPr id="3074" name="Picture 2" descr="D:\Александр\МАИ\__ОТУС\charts\charts\3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134" y="2216150"/>
            <a:ext cx="7848872" cy="1061193"/>
          </a:xfrm>
          <a:prstGeom prst="rect">
            <a:avLst/>
          </a:prstGeom>
          <a:noFill/>
        </p:spPr>
      </p:pic>
      <p:pic>
        <p:nvPicPr>
          <p:cNvPr id="3075" name="Picture 3" descr="D:\Александр\МАИ\__ОТУС\charts\charts\3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236" y="3608065"/>
            <a:ext cx="7865534" cy="1045071"/>
          </a:xfrm>
          <a:prstGeom prst="rect">
            <a:avLst/>
          </a:prstGeom>
          <a:noFill/>
        </p:spPr>
      </p:pic>
      <p:sp>
        <p:nvSpPr>
          <p:cNvPr id="8" name="Google Shape;854;p42"/>
          <p:cNvSpPr txBox="1"/>
          <p:nvPr/>
        </p:nvSpPr>
        <p:spPr>
          <a:xfrm>
            <a:off x="953558" y="4782283"/>
            <a:ext cx="7722898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Непрерывные: могут принимать любое значение из какого-либо промежутка.</a:t>
            </a: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Дискретные и непрерывные случайные величины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801158" y="1541923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Рост первого человека, который встретится вам, когда вы выйдете из дома на улицу, – дискретная или непрерывная случайная величина?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Дискретные и непрерывные случайные величины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801158" y="1541923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Рост первого человека, который встретится вам, когда вы выйдете из дома на улицу, – дискретная или непрерывная случайная величина?</a:t>
            </a:r>
            <a:endParaRPr sz="2400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809542" y="3630155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Вообще говоря, непрерывная, но если речь идёт о результатах измерения роста с какой-то точностью, то дискретная.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Закон распределения случайной величины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854;p42"/>
          <p:cNvSpPr txBox="1"/>
          <p:nvPr/>
        </p:nvSpPr>
        <p:spPr>
          <a:xfrm>
            <a:off x="611560" y="1628800"/>
            <a:ext cx="792088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Чем отличаются друг от друга эти случайные величины?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i="1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рост человека, который первым встретится </a:t>
            </a:r>
            <a:b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вам на улице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количество решек при пяти подбрасываниях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монеты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Закон распределения случайной величины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854;p42"/>
          <p:cNvSpPr txBox="1"/>
          <p:nvPr/>
        </p:nvSpPr>
        <p:spPr>
          <a:xfrm>
            <a:off x="611560" y="1628800"/>
            <a:ext cx="792088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Чем отличаются друг от друга эти случайные величины?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i="1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рост человека, который первым встретится </a:t>
            </a:r>
            <a:b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вам на улице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количество решек при пяти подбрасываниях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монеты</a:t>
            </a:r>
            <a:endParaRPr sz="2400" dirty="0"/>
          </a:p>
        </p:txBody>
      </p:sp>
      <p:sp>
        <p:nvSpPr>
          <p:cNvPr id="11" name="Google Shape;854;p42"/>
          <p:cNvSpPr txBox="1"/>
          <p:nvPr/>
        </p:nvSpPr>
        <p:spPr>
          <a:xfrm>
            <a:off x="611560" y="4077072"/>
            <a:ext cx="792088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U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количество людей, которые пройдут за 10 минут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под окном, выходящим во двор</a:t>
            </a:r>
          </a:p>
          <a:p>
            <a:pPr lvl="0"/>
            <a: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V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количество людей, которые пройдут за 10 минут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под окном, выходящим на улицу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7544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Закон распределения случайной величины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Google Shape;838;p41"/>
          <p:cNvSpPr/>
          <p:nvPr/>
        </p:nvSpPr>
        <p:spPr>
          <a:xfrm>
            <a:off x="683568" y="1844824"/>
            <a:ext cx="7920880" cy="309634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1259632" y="2420888"/>
            <a:ext cx="6768752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Закон распределения случайной величины– то, какие значения и с какими вероятностями она может принимать.</a:t>
            </a: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Ряд распределения дискретной СВ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27584" y="1412776"/>
          <a:ext cx="6576395" cy="1599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485"/>
                <a:gridCol w="939485"/>
                <a:gridCol w="939485"/>
                <a:gridCol w="939485"/>
                <a:gridCol w="939485"/>
                <a:gridCol w="939485"/>
                <a:gridCol w="939485"/>
              </a:tblGrid>
              <a:tr h="799976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en-US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b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9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Google Shape;854;p42"/>
          <p:cNvSpPr txBox="1"/>
          <p:nvPr/>
        </p:nvSpPr>
        <p:spPr>
          <a:xfrm>
            <a:off x="801158" y="3774171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возможные значения случайной величины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вероятность, с которой величина примет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значение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endParaRPr lang="ru-RU" sz="2400" smtClean="0"/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Ряд распределения дискретной СВ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27584" y="2348880"/>
          <a:ext cx="6576395" cy="1599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485"/>
                <a:gridCol w="939485"/>
                <a:gridCol w="939485"/>
                <a:gridCol w="939485"/>
                <a:gridCol w="939485"/>
                <a:gridCol w="939485"/>
                <a:gridCol w="939485"/>
              </a:tblGrid>
              <a:tr h="799976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en-US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b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2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3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4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5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6</a:t>
                      </a:r>
                      <a:endParaRPr lang="ru-RU"/>
                    </a:p>
                  </a:txBody>
                  <a:tcPr anchor="ctr"/>
                </a:tc>
              </a:tr>
              <a:tr h="7999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1/6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1/6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1/6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1/6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1/6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1/6</a:t>
                      </a:r>
                      <a:endParaRPr lang="ru-RU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Google Shape;854;p42"/>
          <p:cNvSpPr txBox="1"/>
          <p:nvPr/>
        </p:nvSpPr>
        <p:spPr>
          <a:xfrm>
            <a:off x="801158" y="1412777"/>
            <a:ext cx="7722898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количество очков, выпавших на игральной кости</a:t>
            </a:r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Плотность вероятности непрерывной СВ</a:t>
            </a:r>
            <a:endParaRPr lang="ru-RU" sz="2600" dirty="0"/>
          </a:p>
        </p:txBody>
      </p:sp>
      <p:pic>
        <p:nvPicPr>
          <p:cNvPr id="10" name="Picture 2" descr="D:\Александр\МАИ\__ОТУС\charts\charts\4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180" y="2435498"/>
            <a:ext cx="6795705" cy="1872208"/>
          </a:xfrm>
          <a:prstGeom prst="rect">
            <a:avLst/>
          </a:prstGeom>
          <a:noFill/>
        </p:spPr>
      </p:pic>
      <p:sp>
        <p:nvSpPr>
          <p:cNvPr id="13" name="Google Shape;854;p42"/>
          <p:cNvSpPr txBox="1"/>
          <p:nvPr/>
        </p:nvSpPr>
        <p:spPr>
          <a:xfrm>
            <a:off x="827584" y="1196752"/>
            <a:ext cx="1224136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Плотность вероятности непрерывной СВ</a:t>
            </a:r>
            <a:endParaRPr lang="ru-RU" sz="2600" dirty="0"/>
          </a:p>
        </p:txBody>
      </p:sp>
      <p:pic>
        <p:nvPicPr>
          <p:cNvPr id="11" name="Picture 3" descr="D:\Александр\МАИ\__ОТУС\charts\charts\4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2420888"/>
            <a:ext cx="6827723" cy="1886818"/>
          </a:xfrm>
          <a:prstGeom prst="rect">
            <a:avLst/>
          </a:prstGeom>
          <a:noFill/>
        </p:spPr>
      </p:pic>
      <p:sp>
        <p:nvSpPr>
          <p:cNvPr id="6" name="Google Shape;854;p42"/>
          <p:cNvSpPr txBox="1"/>
          <p:nvPr/>
        </p:nvSpPr>
        <p:spPr>
          <a:xfrm>
            <a:off x="827584" y="1196752"/>
            <a:ext cx="1224136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Плотность вероятности непрерывной СВ</a:t>
            </a:r>
            <a:endParaRPr lang="ru-RU" sz="2600" dirty="0"/>
          </a:p>
        </p:txBody>
      </p:sp>
      <p:pic>
        <p:nvPicPr>
          <p:cNvPr id="12" name="Picture 4" descr="D:\Александр\МАИ\__ОТУС\charts\charts\4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2435498"/>
            <a:ext cx="6803693" cy="1872208"/>
          </a:xfrm>
          <a:prstGeom prst="rect">
            <a:avLst/>
          </a:prstGeom>
          <a:noFill/>
        </p:spPr>
      </p:pic>
      <p:sp>
        <p:nvSpPr>
          <p:cNvPr id="6" name="Google Shape;854;p42"/>
          <p:cNvSpPr txBox="1"/>
          <p:nvPr/>
        </p:nvSpPr>
        <p:spPr>
          <a:xfrm>
            <a:off x="827584" y="1196752"/>
            <a:ext cx="1224136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712" y="4653136"/>
            <a:ext cx="4176464" cy="122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Функция распределения СВ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распределения случайной величины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X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</a:p>
          <a:p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≤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14" name="Picture 2" descr="D:\Александр\МАИ\__ОТУС\charts\charts\5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971" y="2564904"/>
            <a:ext cx="1020551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Функция распределения СВ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распределения случайной величины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X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</a:p>
          <a:p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≤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7" name="Picture 3" descr="D:\Александр\МАИ\__ОТУС\charts\charts\5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3" y="2420888"/>
            <a:ext cx="10446741" cy="2886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Функция распределения СВ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распределения случайной величины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X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</a:p>
          <a:p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≤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6" name="Picture 4" descr="D:\Александр\МАИ\__ОТУС\charts\charts\5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971" y="2492896"/>
            <a:ext cx="1046719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Функция распределения СВ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распределения случайной величины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X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</a:p>
          <a:p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≤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6" name="Picture 5" descr="D:\Александр\МАИ\__ОТУС\charts\charts\5-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971" y="2492896"/>
            <a:ext cx="10422853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Функция распределения СВ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распределения случайной величины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X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</a:p>
          <a:p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≤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7" name="Picture 6" descr="D:\Александр\МАИ\__ОТУС\charts\charts\5-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485" y="2492896"/>
            <a:ext cx="1046721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Связь плотности и функции распределения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2051720" y="1628800"/>
            <a:ext cx="3960440" cy="165618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2051720" y="1772816"/>
            <a:ext cx="410445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-US" sz="4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4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40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4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40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40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ru-RU" sz="4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4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 '</a:t>
            </a:r>
            <a:r>
              <a:rPr lang="en-US" sz="4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4000" smtClean="0">
                <a:solidFill>
                  <a:schemeClr val="bg2"/>
                </a:solidFill>
                <a:latin typeface="Roboto" charset="0"/>
                <a:ea typeface="Roboto" charset="0"/>
              </a:rPr>
              <a:t> (</a:t>
            </a:r>
            <a:r>
              <a:rPr lang="en-US" sz="4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40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sz="4000" dirty="0"/>
          </a:p>
        </p:txBody>
      </p:sp>
      <p:sp>
        <p:nvSpPr>
          <p:cNvPr id="5" name="Google Shape;838;p41"/>
          <p:cNvSpPr/>
          <p:nvPr/>
        </p:nvSpPr>
        <p:spPr>
          <a:xfrm>
            <a:off x="2123728" y="3789040"/>
            <a:ext cx="3960440" cy="165618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8833" y="4005064"/>
            <a:ext cx="318529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Связь ряда и функции распределения</a:t>
            </a:r>
            <a:endParaRPr sz="2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34815" y="1196752"/>
          <a:ext cx="4697425" cy="1599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485"/>
                <a:gridCol w="939485"/>
                <a:gridCol w="939485"/>
                <a:gridCol w="939485"/>
                <a:gridCol w="939485"/>
              </a:tblGrid>
              <a:tr h="799976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en-US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b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</a:t>
                      </a:r>
                      <a:endParaRPr lang="ru-RU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</a:t>
                      </a:r>
                      <a:endParaRPr lang="ru-RU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</a:t>
                      </a:r>
                      <a:endParaRPr lang="ru-RU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</a:t>
                      </a:r>
                      <a:endParaRPr lang="ru-RU" sz="2400"/>
                    </a:p>
                  </a:txBody>
                  <a:tcPr anchor="ctr"/>
                </a:tc>
              </a:tr>
              <a:tr h="7999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</a:t>
                      </a:r>
                      <a:endParaRPr lang="ru-RU" sz="2400" smtClean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D:\Александр\МАИ\__ОТУС\!cid_ii_k1w8wwjp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3" y="2276872"/>
            <a:ext cx="8496945" cy="4464495"/>
          </a:xfrm>
          <a:prstGeom prst="rect">
            <a:avLst/>
          </a:prstGeom>
          <a:noFill/>
        </p:spPr>
      </p:pic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Связь ряда и функции распределения</a:t>
            </a:r>
            <a:endParaRPr sz="2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34815" y="1196752"/>
          <a:ext cx="4697425" cy="1599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485"/>
                <a:gridCol w="939485"/>
                <a:gridCol w="939485"/>
                <a:gridCol w="939485"/>
                <a:gridCol w="939485"/>
              </a:tblGrid>
              <a:tr h="799976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en-US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b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</a:t>
                      </a:r>
                      <a:endParaRPr lang="ru-RU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</a:t>
                      </a:r>
                      <a:endParaRPr lang="ru-RU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</a:t>
                      </a:r>
                      <a:endParaRPr lang="ru-RU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x</a:t>
                      </a:r>
                      <a:r>
                        <a:rPr lang="ru-RU" sz="2400" b="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</a:t>
                      </a:r>
                      <a:endParaRPr lang="ru-RU" sz="2400"/>
                    </a:p>
                  </a:txBody>
                  <a:tcPr anchor="ctr"/>
                </a:tc>
              </a:tr>
              <a:tr h="7999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i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</a:t>
                      </a:r>
                      <a:endParaRPr lang="ru-RU" sz="24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p</a:t>
                      </a:r>
                      <a:r>
                        <a:rPr lang="ru-RU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</a:t>
                      </a:r>
                      <a:endParaRPr lang="ru-RU" sz="2400" smtClean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</a:t>
            </a:r>
            <a:r>
              <a:rPr lang="ru-RU" sz="2400" smtClean="0"/>
              <a:t>моделирования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Московского </a:t>
            </a:r>
            <a:r>
              <a:rPr lang="ru-RU" sz="2400" dirty="0" smtClean="0"/>
              <a:t>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Математическое ожидание и дисперсия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980728"/>
            <a:ext cx="7776864" cy="2880320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908720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Математическим ожиданием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М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[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(или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E[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 случайной величины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  <a:endParaRPr sz="3000" dirty="0"/>
          </a:p>
        </p:txBody>
      </p:sp>
      <p:sp>
        <p:nvSpPr>
          <p:cNvPr id="11" name="Google Shape;838;p41"/>
          <p:cNvSpPr/>
          <p:nvPr/>
        </p:nvSpPr>
        <p:spPr>
          <a:xfrm>
            <a:off x="611560" y="4149080"/>
            <a:ext cx="7776864" cy="237626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" name="Google Shape;854;p42"/>
          <p:cNvSpPr txBox="1"/>
          <p:nvPr/>
        </p:nvSpPr>
        <p:spPr>
          <a:xfrm>
            <a:off x="827584" y="4077072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Дисперсией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D[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(или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var[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 случайной величины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  <a:endParaRPr sz="3000" dirty="0"/>
          </a:p>
        </p:txBody>
      </p:sp>
      <p:sp>
        <p:nvSpPr>
          <p:cNvPr id="19" name="Google Shape;854;p42"/>
          <p:cNvSpPr txBox="1"/>
          <p:nvPr/>
        </p:nvSpPr>
        <p:spPr>
          <a:xfrm>
            <a:off x="827584" y="5733256"/>
            <a:ext cx="7344816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Физический смысл – мера разброса в значениях.</a:t>
            </a:r>
            <a:endParaRPr sz="3000" dirty="0"/>
          </a:p>
        </p:txBody>
      </p:sp>
      <p:sp>
        <p:nvSpPr>
          <p:cNvPr id="20" name="Google Shape;854;p42"/>
          <p:cNvSpPr txBox="1"/>
          <p:nvPr/>
        </p:nvSpPr>
        <p:spPr>
          <a:xfrm>
            <a:off x="827584" y="3212976"/>
            <a:ext cx="7344816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Физический смысл – среднее значение.</a:t>
            </a:r>
            <a:endParaRPr sz="30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3420" y="2001018"/>
            <a:ext cx="7142956" cy="136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576" y="5085184"/>
            <a:ext cx="3024336" cy="71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Свойства мат. ожидания и дисперсии</a:t>
            </a:r>
            <a:endParaRPr sz="2600" dirty="0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076325" y="1619002"/>
          <a:ext cx="915988" cy="381000"/>
        </p:xfrm>
        <a:graphic>
          <a:graphicData uri="http://schemas.openxmlformats.org/presentationml/2006/ole">
            <p:oleObj spid="_x0000_s2053" name="Equation" r:id="rId4" imgW="60948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065163" y="2204864"/>
          <a:ext cx="2498725" cy="381000"/>
        </p:xfrm>
        <a:graphic>
          <a:graphicData uri="http://schemas.openxmlformats.org/presentationml/2006/ole">
            <p:oleObj spid="_x0000_s2054" name="Equation" r:id="rId5" imgW="1663560" imgH="253800" progId="Equation.DSMT4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1043608" y="2831852"/>
          <a:ext cx="1658937" cy="381000"/>
        </p:xfrm>
        <a:graphic>
          <a:graphicData uri="http://schemas.openxmlformats.org/presentationml/2006/ole">
            <p:oleObj spid="_x0000_s2055" name="Equation" r:id="rId6" imgW="1104840" imgH="253800" progId="Equation.DSMT4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4355976" y="1556792"/>
          <a:ext cx="877888" cy="381000"/>
        </p:xfrm>
        <a:graphic>
          <a:graphicData uri="http://schemas.openxmlformats.org/presentationml/2006/ole">
            <p:oleObj spid="_x0000_s2056" name="Equation" r:id="rId7" imgW="583920" imgH="253800" progId="Equation.DSMT4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355976" y="2132856"/>
          <a:ext cx="1717675" cy="381000"/>
        </p:xfrm>
        <a:graphic>
          <a:graphicData uri="http://schemas.openxmlformats.org/presentationml/2006/ole">
            <p:oleObj spid="_x0000_s2057" name="Equation" r:id="rId8" imgW="1143000" imgH="253800" progId="Equation.DSMT4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4355976" y="2760415"/>
          <a:ext cx="2079625" cy="381000"/>
        </p:xfrm>
        <a:graphic>
          <a:graphicData uri="http://schemas.openxmlformats.org/presentationml/2006/ole">
            <p:oleObj spid="_x0000_s2058" name="Equation" r:id="rId9" imgW="1384200" imgH="253800" progId="Equation.DSMT4">
              <p:embed/>
            </p:oleObj>
          </a:graphicData>
        </a:graphic>
      </p:graphicFrame>
      <p:sp>
        <p:nvSpPr>
          <p:cNvPr id="22" name="Google Shape;838;p41"/>
          <p:cNvSpPr/>
          <p:nvPr/>
        </p:nvSpPr>
        <p:spPr>
          <a:xfrm>
            <a:off x="611560" y="4149080"/>
            <a:ext cx="7776864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" name="Google Shape;854;p42"/>
          <p:cNvSpPr txBox="1"/>
          <p:nvPr/>
        </p:nvSpPr>
        <p:spPr>
          <a:xfrm>
            <a:off x="827584" y="4077072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Скреднеквадратическим отклонением или стандартным отклонением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σ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случайной величины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называется</a:t>
            </a:r>
            <a:endParaRPr sz="3000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5576" y="5195514"/>
            <a:ext cx="1440160" cy="53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Квантиль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980728"/>
            <a:ext cx="7776864" cy="273630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052736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Квантилью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уровня </a:t>
            </a:r>
            <a:r>
              <a:rPr lang="el-GR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непрерывной случайной величины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называтся число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такое, что</a:t>
            </a:r>
          </a:p>
          <a:p>
            <a:endParaRPr sz="1800" dirty="0"/>
          </a:p>
        </p:txBody>
      </p:sp>
      <p:sp>
        <p:nvSpPr>
          <p:cNvPr id="8" name="Google Shape;838;p41"/>
          <p:cNvSpPr/>
          <p:nvPr/>
        </p:nvSpPr>
        <p:spPr>
          <a:xfrm>
            <a:off x="611560" y="3933056"/>
            <a:ext cx="7776864" cy="10081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854;p42"/>
          <p:cNvSpPr txBox="1"/>
          <p:nvPr/>
        </p:nvSpPr>
        <p:spPr>
          <a:xfrm>
            <a:off x="827584" y="3933056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Медианой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называется квантиль уровня 1/2.</a:t>
            </a:r>
          </a:p>
          <a:p>
            <a:endParaRPr sz="1800" dirty="0"/>
          </a:p>
        </p:txBody>
      </p:sp>
      <p:sp>
        <p:nvSpPr>
          <p:cNvPr id="14" name="Google Shape;838;p41"/>
          <p:cNvSpPr/>
          <p:nvPr/>
        </p:nvSpPr>
        <p:spPr>
          <a:xfrm>
            <a:off x="611560" y="5157192"/>
            <a:ext cx="7776864" cy="151216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" name="Google Shape;854;p42"/>
          <p:cNvSpPr txBox="1"/>
          <p:nvPr/>
        </p:nvSpPr>
        <p:spPr>
          <a:xfrm>
            <a:off x="827584" y="5373216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Модой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случайной величины называется наиболее вероятное значение, если она дискретная, и точка максимума плотности вероятности, если она непрерыная.</a:t>
            </a:r>
          </a:p>
          <a:p>
            <a:endParaRPr sz="1800" dirty="0"/>
          </a:p>
        </p:txBody>
      </p:sp>
      <p:sp>
        <p:nvSpPr>
          <p:cNvPr id="16" name="Google Shape;854;p42"/>
          <p:cNvSpPr txBox="1"/>
          <p:nvPr/>
        </p:nvSpPr>
        <p:spPr>
          <a:xfrm>
            <a:off x="827584" y="242088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Если вероятность задаётся не в долях единицы, а в процентах, то вместо термина квантиль используют термин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процентиль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или перцентиль. Например, «квантиль уровня 0,8» и «</a:t>
            </a:r>
            <a:r>
              <a:rPr lang="ru-RU" sz="1800" smtClean="0">
                <a:ea typeface="Roboto" charset="0"/>
              </a:rPr>
              <a:t>80-я процентиль» – это одно и то же.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024" y="1964643"/>
            <a:ext cx="3649960" cy="45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Биномиальное распределение</a:t>
            </a:r>
            <a:endParaRPr sz="2600" dirty="0"/>
          </a:p>
        </p:txBody>
      </p:sp>
      <p:sp>
        <p:nvSpPr>
          <p:cNvPr id="14" name="Google Shape;838;p41"/>
          <p:cNvSpPr/>
          <p:nvPr/>
        </p:nvSpPr>
        <p:spPr>
          <a:xfrm>
            <a:off x="611560" y="980728"/>
            <a:ext cx="7992888" cy="158417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" name="Google Shape;878;p44"/>
          <p:cNvSpPr txBox="1"/>
          <p:nvPr/>
        </p:nvSpPr>
        <p:spPr>
          <a:xfrm>
            <a:off x="791200" y="1196752"/>
            <a:ext cx="7957264" cy="1368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Случайная величина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имеет биномиальное распределение, если она представляет собой число успехов в серии опытов по схеме Бернулли.</a:t>
            </a:r>
            <a:endParaRPr dirty="0"/>
          </a:p>
        </p:txBody>
      </p:sp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2924944"/>
            <a:ext cx="767324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44"/>
          <p:cNvSpPr txBox="1">
            <a:spLocks noGrp="1"/>
          </p:cNvSpPr>
          <p:nvPr>
            <p:ph type="sldNum" idx="12"/>
          </p:nvPr>
        </p:nvSpPr>
        <p:spPr>
          <a:xfrm>
            <a:off x="4479587" y="6474241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34</a:t>
            </a:fld>
            <a:endParaRPr/>
          </a:p>
        </p:txBody>
      </p:sp>
      <p:sp>
        <p:nvSpPr>
          <p:cNvPr id="877" name="Google Shape;877;p44"/>
          <p:cNvSpPr txBox="1"/>
          <p:nvPr/>
        </p:nvSpPr>
        <p:spPr>
          <a:xfrm>
            <a:off x="683118" y="1844824"/>
            <a:ext cx="7974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"/>
              <a:buNone/>
            </a:pPr>
            <a:r>
              <a:rPr lang="ru-RU" sz="54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878" name="Google Shape;878;p44"/>
          <p:cNvSpPr txBox="1"/>
          <p:nvPr/>
        </p:nvSpPr>
        <p:spPr>
          <a:xfrm>
            <a:off x="1259632" y="1052736"/>
            <a:ext cx="7165176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Пройти тест по теме «Случайные величины»</a:t>
            </a:r>
            <a:endParaRPr dirty="0"/>
          </a:p>
        </p:txBody>
      </p:sp>
      <p:sp>
        <p:nvSpPr>
          <p:cNvPr id="879" name="Google Shape;879;p44"/>
          <p:cNvSpPr txBox="1"/>
          <p:nvPr/>
        </p:nvSpPr>
        <p:spPr>
          <a:xfrm>
            <a:off x="611560" y="836712"/>
            <a:ext cx="7974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"/>
              <a:buNone/>
            </a:pPr>
            <a:r>
              <a:rPr lang="ru-RU" sz="54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880" name="Google Shape;880;p44"/>
          <p:cNvSpPr txBox="1"/>
          <p:nvPr/>
        </p:nvSpPr>
        <p:spPr>
          <a:xfrm>
            <a:off x="1352769" y="1896096"/>
            <a:ext cx="6747623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Решить задачи от руки на бумаге</a:t>
            </a:r>
            <a:endParaRPr dirty="0"/>
          </a:p>
        </p:txBody>
      </p:sp>
      <p:sp>
        <p:nvSpPr>
          <p:cNvPr id="881" name="Google Shape;881;p44"/>
          <p:cNvSpPr/>
          <p:nvPr/>
        </p:nvSpPr>
        <p:spPr>
          <a:xfrm>
            <a:off x="936104" y="5488975"/>
            <a:ext cx="4572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Срок </a:t>
            </a: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12:00 07.02.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20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20</a:t>
            </a:r>
            <a:endParaRPr dirty="0"/>
          </a:p>
        </p:txBody>
      </p:sp>
      <p:pic>
        <p:nvPicPr>
          <p:cNvPr id="882" name="Google Shape;882;p44" descr="http://joxi.net/v29alzKt3PMjz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434" y="5350414"/>
            <a:ext cx="543830" cy="738788"/>
          </a:xfrm>
          <a:prstGeom prst="rect">
            <a:avLst/>
          </a:prstGeom>
          <a:noFill/>
          <a:ln>
            <a:noFill/>
          </a:ln>
        </p:spPr>
      </p:pic>
      <p:sp>
        <p:nvSpPr>
          <p:cNvPr id="885" name="Google Shape;885;p44"/>
          <p:cNvSpPr txBox="1"/>
          <p:nvPr/>
        </p:nvSpPr>
        <p:spPr>
          <a:xfrm>
            <a:off x="768314" y="718812"/>
            <a:ext cx="7298994" cy="740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None/>
            </a:pPr>
            <a:r>
              <a:rPr lang="ru-RU" sz="11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11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1100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6" name="Google Shape;886;p44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Домашнее задание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877;p44"/>
          <p:cNvSpPr txBox="1"/>
          <p:nvPr/>
        </p:nvSpPr>
        <p:spPr>
          <a:xfrm>
            <a:off x="683568" y="3606115"/>
            <a:ext cx="7974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"/>
              <a:buNone/>
            </a:pPr>
            <a:r>
              <a:rPr lang="ru-RU" sz="5400" b="1" smtClean="0">
                <a:solidFill>
                  <a:schemeClr val="accent1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2" name="Google Shape;880;p44"/>
          <p:cNvSpPr txBox="1"/>
          <p:nvPr/>
        </p:nvSpPr>
        <p:spPr>
          <a:xfrm>
            <a:off x="1353219" y="3657387"/>
            <a:ext cx="7323237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Подумать, как с помощью датчика равномерных случайных чисел смоделировать набор реализаций дискретной случайной величины с заданным рядом распределения и непрерывной случайной величины с заданной плотностью вероятности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46"/>
          <p:cNvSpPr txBox="1">
            <a:spLocks noGrp="1"/>
          </p:cNvSpPr>
          <p:nvPr>
            <p:ph type="sldNum" idx="12"/>
          </p:nvPr>
        </p:nvSpPr>
        <p:spPr>
          <a:xfrm>
            <a:off x="4479587" y="6358465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35</a:t>
            </a:fld>
            <a:endParaRPr/>
          </a:p>
        </p:txBody>
      </p:sp>
      <p:sp>
        <p:nvSpPr>
          <p:cNvPr id="902" name="Google Shape;902;p46"/>
          <p:cNvSpPr txBox="1"/>
          <p:nvPr/>
        </p:nvSpPr>
        <p:spPr>
          <a:xfrm>
            <a:off x="1850507" y="2430291"/>
            <a:ext cx="651492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Пятница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07.02.2020 </a:t>
            </a: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20.00</a:t>
            </a:r>
            <a:b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46"/>
          <p:cNvSpPr txBox="1"/>
          <p:nvPr/>
        </p:nvSpPr>
        <p:spPr>
          <a:xfrm>
            <a:off x="1856627" y="3487665"/>
            <a:ext cx="6747623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Ссылка на вебинар будет в ЛК за 15 минут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4" name="Google Shape;904;p46" descr="ÐÐ°ÑÑÐ¸Ð½ÐºÐ¸ Ð¿Ð¾ Ð·Ð°Ð¿ÑÐ¾ÑÑ ÐºÐ°Ð»ÐµÐ½Ð´Ð°ÑÑ  Ð¸ÐºÐ¾Ð½ÐºÐ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04" y="2291792"/>
            <a:ext cx="704809" cy="704809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/>
          <p:nvPr/>
        </p:nvSpPr>
        <p:spPr>
          <a:xfrm>
            <a:off x="707150" y="1447700"/>
            <a:ext cx="6097098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Тема: Основные законы распределения</a:t>
            </a:r>
            <a:endParaRPr sz="1800" dirty="0">
              <a:solidFill>
                <a:schemeClr val="dk1"/>
              </a:solidFill>
              <a:latin typeface="Roboto" charset="0"/>
              <a:ea typeface="Roboto" charset="0"/>
              <a:cs typeface="Roboto Light"/>
              <a:sym typeface="Roboto Light"/>
            </a:endParaRPr>
          </a:p>
        </p:txBody>
      </p:sp>
      <p:pic>
        <p:nvPicPr>
          <p:cNvPr id="906" name="Google Shape;906;p46" descr="http://joxi.net/vAWbZqwC1oyjV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205" y="3374392"/>
            <a:ext cx="618900" cy="749218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6"/>
          <p:cNvSpPr/>
          <p:nvPr/>
        </p:nvSpPr>
        <p:spPr>
          <a:xfrm>
            <a:off x="1028233" y="2538882"/>
            <a:ext cx="417750" cy="35830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46"/>
          <p:cNvSpPr txBox="1"/>
          <p:nvPr/>
        </p:nvSpPr>
        <p:spPr>
          <a:xfrm>
            <a:off x="1000772" y="2564904"/>
            <a:ext cx="618900" cy="2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</a:pPr>
            <a:r>
              <a:rPr lang="en-US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r>
              <a:rPr lang="ru-RU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02</a:t>
            </a:r>
            <a:endParaRPr/>
          </a:p>
        </p:txBody>
      </p:sp>
      <p:sp>
        <p:nvSpPr>
          <p:cNvPr id="915" name="Google Shape;915;p46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Следующий вебинар</a:t>
            </a:r>
            <a:endParaRPr sz="2531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Что почитать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801158" y="965859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18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Теория вероятностей</a:t>
            </a:r>
          </a:p>
          <a:p>
            <a:pPr lvl="0"/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 Гмурман В.Е. Руководство к решению задач по теории вероятностей и математической статистике: Учебное пособие для ВУЗов. –  М.: Высшая школа,1999.</a:t>
            </a:r>
          </a:p>
          <a:p>
            <a:pPr lvl="0"/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 Гмурман В.Е. Теория вероятностей и математическая статистика. Учебное пособие для ВУЗов. –  М.: Высшая школа, 1999.</a:t>
            </a:r>
          </a:p>
        </p:txBody>
      </p:sp>
      <p:sp>
        <p:nvSpPr>
          <p:cNvPr id="7" name="Google Shape;854;p42"/>
          <p:cNvSpPr txBox="1"/>
          <p:nvPr/>
        </p:nvSpPr>
        <p:spPr>
          <a:xfrm>
            <a:off x="809542" y="3630155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809542" y="2780928"/>
            <a:ext cx="7722898" cy="2952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18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Математическая статистика</a:t>
            </a:r>
          </a:p>
          <a:p>
            <a:pPr lvl="0"/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 Ивченко Г. И., Медведев Ю. И. Введение в математическую статистику. М.: ЛКИ, 2009.</a:t>
            </a:r>
          </a:p>
          <a:p>
            <a:pPr lvl="0">
              <a:buFontTx/>
              <a:buChar char="-"/>
            </a:pP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Горяинов В.Б., Павлов И.В., Цветкова Г.М., Тескин О.И. «Математика в техническом университете». Выпуск 17. Математическая статистика. Учебник для вузов. Под редакцией B.C. Зарубина, А.П. Крищенко. –М.: Издательство МГТУ им. Н.Э. Баумана, 2001.</a:t>
            </a:r>
          </a:p>
          <a:p>
            <a:pPr lvl="0">
              <a:buFontTx/>
              <a:buChar char="-"/>
            </a:pP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Тюрин Ю.Н., Макаров А.А. Анализ данных на компьютере. Изд. 3-е, перераб. и доп./ Под ред. В. Э. Фигурнова — М.: ИНФРА–М, 2002.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20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Случайные величины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Случайная величина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Закон распределения случайной</a:t>
            </a:r>
            <a:br>
              <a:rPr lang="ru-RU" smtClean="0"/>
            </a:br>
            <a:r>
              <a:rPr lang="ru-RU" smtClean="0"/>
              <a:t>   величины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Основные характеристики случайных величин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94412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будете знать: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66246" y="184482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556713" y="2132856"/>
            <a:ext cx="6903719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что такое случайная величина</a:t>
            </a:r>
          </a:p>
          <a:p>
            <a:pPr lvl="0"/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2680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552212" y="3656661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что такое закон распределения случайной величины и как его описывать</a:t>
            </a:r>
            <a:endParaRPr dirty="0"/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  <p:sp>
        <p:nvSpPr>
          <p:cNvPr id="10" name="Google Shape;753;p35"/>
          <p:cNvSpPr/>
          <p:nvPr/>
        </p:nvSpPr>
        <p:spPr>
          <a:xfrm>
            <a:off x="774450" y="5157192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754;p35"/>
          <p:cNvSpPr txBox="1"/>
          <p:nvPr/>
        </p:nvSpPr>
        <p:spPr>
          <a:xfrm>
            <a:off x="951362" y="5182442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smtClean="0">
                <a:solidFill>
                  <a:schemeClr val="accent3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2" name="Google Shape;755;p35"/>
          <p:cNvSpPr/>
          <p:nvPr/>
        </p:nvSpPr>
        <p:spPr>
          <a:xfrm>
            <a:off x="1559018" y="5312300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какие характеристики случайных величин используются при решении задач анализа данных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Что такое случайная величина</a:t>
            </a:r>
            <a:endParaRPr sz="2600" dirty="0"/>
          </a:p>
        </p:txBody>
      </p:sp>
      <p:pic>
        <p:nvPicPr>
          <p:cNvPr id="1026" name="Picture 2" descr="D:\Александр\МАИ\__ОТУС\charts\charts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196752"/>
            <a:ext cx="767061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Что такое случайная величина</a:t>
            </a:r>
            <a:endParaRPr sz="2600" dirty="0"/>
          </a:p>
        </p:txBody>
      </p:sp>
      <p:pic>
        <p:nvPicPr>
          <p:cNvPr id="2050" name="Picture 2" descr="D:\Александр\МАИ\__ОТУС\charts\charts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4544" y="1844824"/>
            <a:ext cx="6303962" cy="3556878"/>
          </a:xfrm>
          <a:prstGeom prst="rect">
            <a:avLst/>
          </a:prstGeom>
          <a:noFill/>
        </p:spPr>
      </p:pic>
      <p:sp>
        <p:nvSpPr>
          <p:cNvPr id="6" name="Google Shape;854;p42"/>
          <p:cNvSpPr txBox="1"/>
          <p:nvPr/>
        </p:nvSpPr>
        <p:spPr>
          <a:xfrm>
            <a:off x="1187624" y="1541923"/>
            <a:ext cx="3114386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множество исходов опыта</a:t>
            </a:r>
            <a:endParaRPr sz="1600" b="1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881550" y="5085184"/>
            <a:ext cx="3402418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множество действительных чисел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4195</TotalTime>
  <Words>979</Words>
  <Application>Microsoft Office PowerPoint</Application>
  <PresentationFormat>Экран (4:3)</PresentationFormat>
  <Paragraphs>191</Paragraphs>
  <Slides>37</Slides>
  <Notes>34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Roboto</vt:lpstr>
      <vt:lpstr>Roboto Light</vt:lpstr>
      <vt:lpstr>Calibri</vt:lpstr>
      <vt:lpstr>Helvetica Neue</vt:lpstr>
      <vt:lpstr>Courier New</vt:lpstr>
      <vt:lpstr>White</vt:lpstr>
      <vt:lpstr>Equation</vt:lpstr>
      <vt:lpstr>Слайд 1</vt:lpstr>
      <vt:lpstr>Слайд 2</vt:lpstr>
      <vt:lpstr>Слайд 3</vt:lpstr>
      <vt:lpstr>Слайд 4</vt:lpstr>
      <vt:lpstr>Слайд 5</vt:lpstr>
      <vt:lpstr>Занятие 20 Случайные величины</vt:lpstr>
      <vt:lpstr>Цели занятия</vt:lpstr>
      <vt:lpstr>Что такое случайная величина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Плотность вероятности непрерывной СВ</vt:lpstr>
      <vt:lpstr>Плотность вероятности непрерывной СВ</vt:lpstr>
      <vt:lpstr>Плотность вероятности непрерывной СВ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27</cp:revision>
  <dcterms:modified xsi:type="dcterms:W3CDTF">2020-02-05T17:00:59Z</dcterms:modified>
</cp:coreProperties>
</file>