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4" r:id="rId7"/>
    <p:sldId id="294" r:id="rId8"/>
    <p:sldId id="284" r:id="rId9"/>
    <p:sldId id="292" r:id="rId10"/>
    <p:sldId id="298" r:id="rId11"/>
    <p:sldId id="299" r:id="rId12"/>
    <p:sldId id="293" r:id="rId13"/>
    <p:sldId id="295" r:id="rId14"/>
    <p:sldId id="274" r:id="rId15"/>
    <p:sldId id="296" r:id="rId16"/>
    <p:sldId id="297" r:id="rId17"/>
    <p:sldId id="300" r:id="rId18"/>
    <p:sldId id="290" r:id="rId19"/>
    <p:sldId id="283" r:id="rId20"/>
  </p:sldIdLst>
  <p:sldSz cx="12192000" cy="6858000"/>
  <p:notesSz cx="6858000" cy="9144000"/>
  <p:embeddedFontLst>
    <p:embeddedFont>
      <p:font typeface="Cambria Math" panose="02040503050406030204" pitchFamily="18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Roboto" panose="02000000000000000000" pitchFamily="2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2" name="Google Shape;1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44625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80217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3668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266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22130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0972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24532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777335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5dfdcf0df5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</a:t>
            </a:fld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85" name="Google Shape;485;g5dfdcf0df5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86" name="Google Shape;486;g5dfdcf0df5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fld>
            <a:endParaRPr sz="14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1" name="Google Shape;2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3897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1995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7980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>
  <p:cSld name="Пуст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4">
  <p:cSld name="Code 4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2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2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body" idx="2"/>
          </p:nvPr>
        </p:nvSpPr>
        <p:spPr>
          <a:xfrm>
            <a:off x="719138" y="1838036"/>
            <a:ext cx="10753726" cy="453577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ереход на live-coding">
  <p:cSld name="Переход на live-coding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 txBox="1"/>
          <p:nvPr/>
        </p:nvSpPr>
        <p:spPr>
          <a:xfrm>
            <a:off x="2707893" y="1341406"/>
            <a:ext cx="6776215" cy="3939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0" b="1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LIVE</a:t>
            </a:r>
            <a:endParaRPr sz="25000" b="1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0" name="Google Shape;100;p13"/>
          <p:cNvSpPr txBox="1">
            <a:spLocks noGrp="1"/>
          </p:cNvSpPr>
          <p:nvPr>
            <p:ph type="body" idx="1"/>
          </p:nvPr>
        </p:nvSpPr>
        <p:spPr>
          <a:xfrm>
            <a:off x="0" y="3019425"/>
            <a:ext cx="12192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venir"/>
              <a:buNone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писок литературы">
  <p:cSld name="Список литературы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4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body" idx="2"/>
          </p:nvPr>
        </p:nvSpPr>
        <p:spPr>
          <a:xfrm>
            <a:off x="719138" y="1818640"/>
            <a:ext cx="10753725" cy="45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зображение">
  <p:cSld name="Изображение">
    <p:bg>
      <p:bgPr>
        <a:solidFill>
          <a:schemeClr val="lt1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>
            <a:spLocks noGrp="1"/>
          </p:cNvSpPr>
          <p:nvPr>
            <p:ph type="pic" idx="2"/>
          </p:nvPr>
        </p:nvSpPr>
        <p:spPr>
          <a:xfrm>
            <a:off x="1" y="1"/>
            <a:ext cx="12192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труктура презентации">
  <p:cSld name="Структура презентации">
    <p:bg>
      <p:bgPr>
        <a:solidFill>
          <a:srgbClr val="FEFEFE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/>
          <p:nvPr/>
        </p:nvSpPr>
        <p:spPr>
          <a:xfrm>
            <a:off x="1490789" y="1864920"/>
            <a:ext cx="3886714" cy="1061885"/>
          </a:xfrm>
          <a:prstGeom prst="homePlate">
            <a:avLst>
              <a:gd name="adj" fmla="val 50000"/>
            </a:avLst>
          </a:prstGeom>
          <a:solidFill>
            <a:srgbClr val="40CDD0"/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825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1490788" y="3445248"/>
            <a:ext cx="3886715" cy="1061885"/>
          </a:xfrm>
          <a:prstGeom prst="homePlate">
            <a:avLst>
              <a:gd name="adj" fmla="val 50000"/>
            </a:avLst>
          </a:prstGeom>
          <a:solidFill>
            <a:srgbClr val="83DFE1">
              <a:alpha val="40000"/>
            </a:srgbClr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1479660" y="5025576"/>
            <a:ext cx="3886715" cy="1061885"/>
          </a:xfrm>
          <a:prstGeom prst="homePlate">
            <a:avLst>
              <a:gd name="adj" fmla="val 50000"/>
            </a:avLst>
          </a:prstGeom>
          <a:solidFill>
            <a:srgbClr val="83DFE1">
              <a:alpha val="40000"/>
            </a:srgbClr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2" name="Google Shape;112;p16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body" idx="2"/>
          </p:nvPr>
        </p:nvSpPr>
        <p:spPr>
          <a:xfrm>
            <a:off x="6017342" y="1864920"/>
            <a:ext cx="5456048" cy="2993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Calibri"/>
              <a:buAutoNum type="arabicPeriod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body" idx="3"/>
          </p:nvPr>
        </p:nvSpPr>
        <p:spPr>
          <a:xfrm>
            <a:off x="1589088" y="2058988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4"/>
          </p:nvPr>
        </p:nvSpPr>
        <p:spPr>
          <a:xfrm>
            <a:off x="1589088" y="3643610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5"/>
          </p:nvPr>
        </p:nvSpPr>
        <p:spPr>
          <a:xfrm>
            <a:off x="1589088" y="5223937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списка">
  <p:cSld name="Два списка">
    <p:bg>
      <p:bgPr>
        <a:solidFill>
          <a:srgbClr val="FEFEFE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7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body" idx="2"/>
          </p:nvPr>
        </p:nvSpPr>
        <p:spPr>
          <a:xfrm>
            <a:off x="719666" y="1911102"/>
            <a:ext cx="4988407" cy="436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body" idx="3"/>
          </p:nvPr>
        </p:nvSpPr>
        <p:spPr>
          <a:xfrm>
            <a:off x="6460595" y="1911102"/>
            <a:ext cx="4988407" cy="436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крывающий и контакты">
  <p:cSld name="Закрывающий и контакты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8"/>
          <p:cNvSpPr/>
          <p:nvPr/>
        </p:nvSpPr>
        <p:spPr>
          <a:xfrm>
            <a:off x="-1" y="4656359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8"/>
          <p:cNvSpPr/>
          <p:nvPr/>
        </p:nvSpPr>
        <p:spPr>
          <a:xfrm>
            <a:off x="0" y="3425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3453176" y="5102164"/>
            <a:ext cx="1390823" cy="1391505"/>
          </a:xfrm>
          <a:prstGeom prst="ellipse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8"/>
              <a:buFont typeface="Times New Roman"/>
              <a:buNone/>
            </a:pPr>
            <a:endParaRPr sz="1758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16"/>
              <a:buFont typeface="Arial"/>
              <a:buNone/>
              <a:defRPr sz="3516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18"/>
          <p:cNvSpPr>
            <a:spLocks noGrp="1"/>
          </p:cNvSpPr>
          <p:nvPr>
            <p:ph type="pic" idx="2"/>
          </p:nvPr>
        </p:nvSpPr>
        <p:spPr>
          <a:xfrm>
            <a:off x="3480883" y="5120636"/>
            <a:ext cx="1300002" cy="1373033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  <a:defRPr sz="3164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25276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/>
          <p:nvPr/>
        </p:nvSpPr>
        <p:spPr>
          <a:xfrm>
            <a:off x="-1" y="4627784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19" descr="Пользователь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57" y="5716005"/>
            <a:ext cx="362003" cy="362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 descr="Пользователь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57" y="6238478"/>
            <a:ext cx="362003" cy="36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/>
          <p:nvPr/>
        </p:nvSpPr>
        <p:spPr>
          <a:xfrm>
            <a:off x="0" y="-15336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96663" y="41107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>
            <a:spLocks noGrp="1"/>
          </p:cNvSpPr>
          <p:nvPr>
            <p:ph type="body" idx="1"/>
          </p:nvPr>
        </p:nvSpPr>
        <p:spPr>
          <a:xfrm>
            <a:off x="0" y="2446645"/>
            <a:ext cx="121919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body" idx="2"/>
          </p:nvPr>
        </p:nvSpPr>
        <p:spPr>
          <a:xfrm>
            <a:off x="1" y="3458347"/>
            <a:ext cx="12191999" cy="520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FFFFFF"/>
              </a:buClr>
              <a:buSzPts val="2109"/>
              <a:buNone/>
              <a:defRPr sz="2109" b="0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19"/>
          <p:cNvSpPr txBox="1">
            <a:spLocks noGrp="1"/>
          </p:cNvSpPr>
          <p:nvPr>
            <p:ph type="body" idx="3"/>
          </p:nvPr>
        </p:nvSpPr>
        <p:spPr>
          <a:xfrm>
            <a:off x="662840" y="5738030"/>
            <a:ext cx="8685876" cy="36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body" idx="4"/>
          </p:nvPr>
        </p:nvSpPr>
        <p:spPr>
          <a:xfrm>
            <a:off x="653725" y="6261600"/>
            <a:ext cx="8685876" cy="36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 два блока">
  <p:cSld name="Список подтем">
    <p:bg>
      <p:bgPr>
        <a:solidFill>
          <a:srgbClr val="FEFEFE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554" y="-13389"/>
            <a:ext cx="12215439" cy="6871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/>
          <p:nvPr/>
        </p:nvSpPr>
        <p:spPr>
          <a:xfrm>
            <a:off x="3117554" y="1516010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8" name="Google Shape;148;p20"/>
          <p:cNvSpPr/>
          <p:nvPr/>
        </p:nvSpPr>
        <p:spPr>
          <a:xfrm>
            <a:off x="3117554" y="2489361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3117554" y="3462712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0" name="Google Shape;150;p20"/>
          <p:cNvSpPr/>
          <p:nvPr/>
        </p:nvSpPr>
        <p:spPr>
          <a:xfrm>
            <a:off x="3117554" y="4436063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1" name="Google Shape;151;p20"/>
          <p:cNvSpPr/>
          <p:nvPr/>
        </p:nvSpPr>
        <p:spPr>
          <a:xfrm>
            <a:off x="3117554" y="5409413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2" name="Google Shape;152;p20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0"/>
          <p:cNvSpPr txBox="1">
            <a:spLocks noGrp="1"/>
          </p:cNvSpPr>
          <p:nvPr>
            <p:ph type="body" idx="2"/>
          </p:nvPr>
        </p:nvSpPr>
        <p:spPr>
          <a:xfrm>
            <a:off x="3722687" y="1579563"/>
            <a:ext cx="5292003" cy="71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body" idx="3"/>
          </p:nvPr>
        </p:nvSpPr>
        <p:spPr>
          <a:xfrm>
            <a:off x="3722687" y="2564725"/>
            <a:ext cx="5292003" cy="71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4"/>
          </p:nvPr>
        </p:nvSpPr>
        <p:spPr>
          <a:xfrm>
            <a:off x="3215067" y="1527871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body" idx="5"/>
          </p:nvPr>
        </p:nvSpPr>
        <p:spPr>
          <a:xfrm>
            <a:off x="3207074" y="2514641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body" idx="6"/>
          </p:nvPr>
        </p:nvSpPr>
        <p:spPr>
          <a:xfrm>
            <a:off x="3215960" y="3415230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body" idx="7"/>
          </p:nvPr>
        </p:nvSpPr>
        <p:spPr>
          <a:xfrm>
            <a:off x="3215067" y="4399832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body" idx="8"/>
          </p:nvPr>
        </p:nvSpPr>
        <p:spPr>
          <a:xfrm>
            <a:off x="3215067" y="5384355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онтакты">
  <p:cSld name="Заголовок и контакты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/>
          <p:nvPr/>
        </p:nvSpPr>
        <p:spPr>
          <a:xfrm>
            <a:off x="-1" y="4656359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0" y="3425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>
            <a:off x="3453176" y="5102164"/>
            <a:ext cx="1390823" cy="1391505"/>
          </a:xfrm>
          <a:prstGeom prst="ellipse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8"/>
              <a:buFont typeface="Times New Roman"/>
              <a:buNone/>
            </a:pPr>
            <a:endParaRPr sz="1758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16"/>
              <a:buFont typeface="Arial"/>
              <a:buNone/>
              <a:defRPr sz="3516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>
            <a:spLocks noGrp="1"/>
          </p:cNvSpPr>
          <p:nvPr>
            <p:ph type="pic" idx="2"/>
          </p:nvPr>
        </p:nvSpPr>
        <p:spPr>
          <a:xfrm>
            <a:off x="3480883" y="5120636"/>
            <a:ext cx="1300002" cy="1373033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  <a:defRPr sz="3164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Маршрут вебинара">
  <p:cSld name="Маршрут вебинара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5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/>
          <p:nvPr/>
        </p:nvSpPr>
        <p:spPr>
          <a:xfrm>
            <a:off x="2904836" y="1474029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2904834" y="5724238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2904835" y="2890766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2904835" y="4307503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5762332" y="2369703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5762331" y="3786440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5762331" y="5203177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2"/>
          </p:nvPr>
        </p:nvSpPr>
        <p:spPr>
          <a:xfrm>
            <a:off x="3043526" y="1588655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3"/>
          </p:nvPr>
        </p:nvSpPr>
        <p:spPr>
          <a:xfrm>
            <a:off x="3043526" y="3015457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body" idx="4"/>
          </p:nvPr>
        </p:nvSpPr>
        <p:spPr>
          <a:xfrm>
            <a:off x="3043526" y="4437385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5"/>
          </p:nvPr>
        </p:nvSpPr>
        <p:spPr>
          <a:xfrm>
            <a:off x="3043526" y="5848929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6"/>
          <p:cNvSpPr/>
          <p:nvPr/>
        </p:nvSpPr>
        <p:spPr>
          <a:xfrm>
            <a:off x="0" y="-15336"/>
            <a:ext cx="12192000" cy="18810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96663" y="41107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6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1"/>
          </p:nvPr>
        </p:nvSpPr>
        <p:spPr>
          <a:xfrm>
            <a:off x="-2" y="2411267"/>
            <a:ext cx="12192000" cy="1810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5500"/>
              <a:buNone/>
              <a:defRPr sz="55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ный">
  <p:cSld name="Разделительный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7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5099050" y="1675606"/>
            <a:ext cx="1993900" cy="421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0"/>
              <a:buNone/>
              <a:defRPr sz="25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2"/>
          </p:nvPr>
        </p:nvSpPr>
        <p:spPr>
          <a:xfrm>
            <a:off x="0" y="3073400"/>
            <a:ext cx="12192000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35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екст и картинка">
  <p:cSld name="Текст и картинка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8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8"/>
          <p:cNvSpPr>
            <a:spLocks noGrp="1"/>
          </p:cNvSpPr>
          <p:nvPr>
            <p:ph type="pic" idx="2"/>
          </p:nvPr>
        </p:nvSpPr>
        <p:spPr>
          <a:xfrm>
            <a:off x="6961188" y="1808163"/>
            <a:ext cx="4375150" cy="444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8"/>
          <p:cNvSpPr txBox="1">
            <a:spLocks noGrp="1"/>
          </p:cNvSpPr>
          <p:nvPr>
            <p:ph type="body" idx="1"/>
          </p:nvPr>
        </p:nvSpPr>
        <p:spPr>
          <a:xfrm>
            <a:off x="719667" y="1808479"/>
            <a:ext cx="5040000" cy="4531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1500"/>
              <a:buFont typeface="Noto Sans Symbols"/>
              <a:buChar char="▪"/>
              <a:defRPr sz="150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8"/>
          <p:cNvSpPr txBox="1">
            <a:spLocks noGrp="1"/>
          </p:cNvSpPr>
          <p:nvPr>
            <p:ph type="body" idx="3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1">
  <p:cSld name="Code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723600" y="1717040"/>
            <a:ext cx="10744800" cy="4807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body" idx="2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2">
  <p:cSld name="Code 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0"/>
          <p:cNvSpPr txBox="1">
            <a:spLocks noGrp="1"/>
          </p:cNvSpPr>
          <p:nvPr>
            <p:ph type="body" idx="1"/>
          </p:nvPr>
        </p:nvSpPr>
        <p:spPr>
          <a:xfrm>
            <a:off x="723599" y="1605280"/>
            <a:ext cx="6960000" cy="4919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0"/>
          <p:cNvSpPr txBox="1">
            <a:spLocks noGrp="1"/>
          </p:cNvSpPr>
          <p:nvPr>
            <p:ph type="body" idx="2"/>
          </p:nvPr>
        </p:nvSpPr>
        <p:spPr>
          <a:xfrm>
            <a:off x="8032376" y="1605280"/>
            <a:ext cx="3439957" cy="4919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1700"/>
              <a:buFont typeface="Noto Sans Symbols"/>
              <a:buNone/>
              <a:defRPr sz="17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body" idx="3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3">
  <p:cSld name="Code 3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1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1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1"/>
          <p:cNvSpPr txBox="1">
            <a:spLocks noGrp="1"/>
          </p:cNvSpPr>
          <p:nvPr>
            <p:ph type="body" idx="2"/>
          </p:nvPr>
        </p:nvSpPr>
        <p:spPr>
          <a:xfrm>
            <a:off x="719667" y="1716199"/>
            <a:ext cx="10752667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body" idx="3"/>
          </p:nvPr>
        </p:nvSpPr>
        <p:spPr>
          <a:xfrm>
            <a:off x="719138" y="3606800"/>
            <a:ext cx="10753725" cy="273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49" y="365001"/>
            <a:ext cx="10515502" cy="132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94"/>
              <a:buFont typeface="Calibri"/>
              <a:buNone/>
              <a:defRPr sz="30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49" y="1826122"/>
            <a:ext cx="10515502" cy="435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3631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572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88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8990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8990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49" y="6356821"/>
            <a:ext cx="2743563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328" y="6356821"/>
            <a:ext cx="4115344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188" y="6356821"/>
            <a:ext cx="2743563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Google Shape;167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96663" y="194101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1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1"/>
          <p:cNvSpPr/>
          <p:nvPr/>
        </p:nvSpPr>
        <p:spPr>
          <a:xfrm>
            <a:off x="54557" y="2669970"/>
            <a:ext cx="12082887" cy="1296154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Онлайн-образование</a:t>
            </a:r>
            <a:endParaRPr sz="5500" b="1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752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Упражнение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 xmlns:m="http://schemas.openxmlformats.org/officeDocument/2006/math">
                    <m:func>
                      <m:funcPr>
                        <m:ctrlPr>
                          <a:rPr lang="en-US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Avenir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</m:ctrlPr>
                          </m:limLowPr>
                          <m:e>
                            <m:limLow>
                              <m:limLowPr>
                                <m:ctrl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→0</m:t>
                                </m:r>
                              </m:lim>
                            </m:limLow>
                          </m:e>
                          <m:lim>
                            <m:r>
                              <a:rPr lang="ru-RU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 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en-US" sz="2400" u="none" strike="noStrike" cap="none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venir"/>
                    <a:sym typeface="Avenir"/>
                  </a:rPr>
                  <a:t>=0</a:t>
                </a:r>
                <a:endParaRPr lang="en-US" sz="2400" u="none" strike="noStrike" cap="none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blipFill>
                <a:blip r:embed="rId4"/>
                <a:stretch>
                  <a:fillRect l="-380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857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Упражнение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 xmlns:m="http://schemas.openxmlformats.org/officeDocument/2006/math">
                    <m:func>
                      <m:funcPr>
                        <m:ctrlPr>
                          <a:rPr lang="en-US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Avenir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</m:ctrlPr>
                          </m:limLowPr>
                          <m:e>
                            <m:limLow>
                              <m:limLowPr>
                                <m:ctrl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→0</m:t>
                                </m:r>
                              </m:lim>
                            </m:limLow>
                          </m:e>
                          <m:lim>
                            <m:r>
                              <a:rPr lang="ru-RU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 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Avenir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en-US" sz="2400" u="none" strike="noStrike" cap="none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venir"/>
                    <a:sym typeface="Avenir"/>
                  </a:rPr>
                  <a:t>=0</a:t>
                </a:r>
                <a:endParaRPr lang="en-US" sz="2400" u="none" strike="noStrike" cap="none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blipFill>
                <a:blip r:embed="rId4"/>
                <a:stretch>
                  <a:fillRect l="-380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478970" y="2612461"/>
                <a:ext cx="742841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&gt;0 ∃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&gt;0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:0&lt;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𝛿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↪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l-GR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ε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70" y="2612461"/>
                <a:ext cx="7428411" cy="461665"/>
              </a:xfrm>
              <a:prstGeom prst="rect">
                <a:avLst/>
              </a:prstGeom>
              <a:blipFill>
                <a:blip r:embed="rId5"/>
                <a:stretch>
                  <a:fillRect l="-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95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4"/>
          <p:cNvSpPr txBox="1"/>
          <p:nvPr/>
        </p:nvSpPr>
        <p:spPr>
          <a:xfrm>
            <a:off x="723599" y="359177"/>
            <a:ext cx="10841384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Предел функции</a:t>
            </a:r>
            <a:r>
              <a:rPr lang="en-US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sign x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4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110343" y="1896146"/>
                <a:ext cx="3255828" cy="11791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sign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   1,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   0,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−1,  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&lt;0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343" y="1896146"/>
                <a:ext cx="3255828" cy="117910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/>
          <p:cNvCxnSpPr/>
          <p:nvPr/>
        </p:nvCxnSpPr>
        <p:spPr>
          <a:xfrm>
            <a:off x="5425441" y="2817772"/>
            <a:ext cx="6353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8525692" y="1384663"/>
            <a:ext cx="0" cy="2891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86994" y="3413759"/>
            <a:ext cx="263869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525692" y="2164079"/>
            <a:ext cx="263869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8490879" y="2778036"/>
            <a:ext cx="60960" cy="609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4"/>
          <p:cNvSpPr txBox="1"/>
          <p:nvPr/>
        </p:nvSpPr>
        <p:spPr>
          <a:xfrm>
            <a:off x="723599" y="359177"/>
            <a:ext cx="10841384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Замечательные пределы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4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110343" y="1896146"/>
                <a:ext cx="1776447" cy="6889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343" y="1896146"/>
                <a:ext cx="1776447" cy="6889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683726" y="1896146"/>
                <a:ext cx="4543873" cy="872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f>
                                    <m:f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sup>
                          </m:sSup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726" y="1896146"/>
                <a:ext cx="4543873" cy="8727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071548" y="3430000"/>
                <a:ext cx="5181206" cy="144007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num>
                            <m:den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num>
                            <m:den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548" y="3430000"/>
                <a:ext cx="5181206" cy="144007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740502" y="4737446"/>
                <a:ext cx="4278864" cy="7937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den>
                          </m:f>
                        </m:e>
                      </m:func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0502" y="4737446"/>
                <a:ext cx="4278864" cy="7937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63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Примеры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3" name="Google Shape;373;p39"/>
              <p:cNvSpPr txBox="1"/>
              <p:nvPr/>
            </p:nvSpPr>
            <p:spPr>
              <a:xfrm>
                <a:off x="639105" y="1637031"/>
                <a:ext cx="2722404" cy="10277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limLowPr>
                            <m:e>
                              <m:limLow>
                                <m:limLow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→∞</m:t>
                                  </m:r>
                                </m:lim>
                              </m:limLow>
                            </m:e>
                            <m:lim>
                              <m:r>
                                <a:rPr lang="ru-RU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 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fPr>
                            <m:num>
                              <m:r>
                                <a:rPr lang="ru-RU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ru-RU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+5</m:t>
                              </m:r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x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+4</m:t>
                              </m:r>
                            </m:num>
                            <m:den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x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−1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3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105" y="1637031"/>
                <a:ext cx="2722404" cy="1027792"/>
              </a:xfrm>
              <a:prstGeom prst="rect">
                <a:avLst/>
              </a:prstGeom>
              <a:blipFill>
                <a:blip r:embed="rId4"/>
                <a:stretch>
                  <a:fillRect t="-77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Примеры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limLowPr>
                            <m:e>
                              <m:limLow>
                                <m:limLow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→∞</m:t>
                                  </m:r>
                                </m:lim>
                              </m:limLow>
                            </m:e>
                            <m:lim>
                              <m:r>
                                <a:rPr lang="ru-RU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 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ru-RU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0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−2</m:t>
                              </m:r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x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+3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a:rPr lang="en-US" sz="2400" b="0" i="0" smtClean="0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−1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728" y="1765482"/>
                <a:ext cx="2722404" cy="13086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49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Примеры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560727" y="1765482"/>
                <a:ext cx="3776141" cy="13086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limLowPr>
                            <m:e>
                              <m:limLow>
                                <m:limLow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→∞</m:t>
                                  </m:r>
                                </m:lim>
                              </m:limLow>
                            </m:e>
                            <m:lim>
                              <m:r>
                                <a:rPr lang="ru-RU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 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1</m:t>
                                  </m:r>
                                </m:e>
                              </m:rad>
                              <m:r>
                                <a:rPr lang="en-US" sz="2400" i="1">
                                  <a:latin typeface="Cambria Math" panose="02040503050406030204" pitchFamily="18" charset="0"/>
                                  <a:sym typeface="Avenir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sym typeface="Avenir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  <a:sym typeface="Avenir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sym typeface="Avenir"/>
                                    </a:rPr>
                                    <m:t>−1</m:t>
                                  </m:r>
                                </m:e>
                              </m:rad>
                            </m:e>
                          </m:d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727" y="1765482"/>
                <a:ext cx="3776141" cy="13086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62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о-малое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531223" y="1375812"/>
                <a:ext cx="6392091" cy="15589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0" smtClean="0">
                          <a:latin typeface="Cambria Math" panose="02040503050406030204" pitchFamily="18" charset="0"/>
                          <a:sym typeface="Avenir"/>
                        </a:rPr>
                        <m:t>Говорят, что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f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  <a:sym typeface="Avenir"/>
                            </a:rPr>
                            <m:t>x</m:t>
                          </m:r>
                        </m:e>
                      </m:d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o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  <a:sym typeface="Avenir"/>
                            </a:rPr>
                            <m:t>g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x</m:t>
                              </m:r>
                            </m:e>
                          </m:d>
                        </m:e>
                      </m:d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, </m:t>
                      </m:r>
                      <m:r>
                        <a:rPr lang="ru-RU" sz="2400">
                          <a:latin typeface="Cambria Math" panose="02040503050406030204" pitchFamily="18" charset="0"/>
                          <a:sym typeface="Avenir"/>
                        </a:rPr>
                        <m:t>при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если</m:t>
                      </m:r>
                    </m:oMath>
                  </m:oMathPara>
                </a14:m>
                <a:endParaRPr lang="en-US" sz="2400" b="0" i="0" dirty="0" smtClean="0">
                  <a:latin typeface="Cambria Math" panose="02040503050406030204" pitchFamily="18" charset="0"/>
                  <a:sym typeface="Avenir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limLowPr>
                            <m:e>
                              <m:limLow>
                                <m:limLowPr>
                                  <m:ctrl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lim>
                              </m:limLow>
                            </m:e>
                            <m:lim>
                              <m:r>
                                <a:rPr lang="ru-RU" sz="2400">
                                  <a:latin typeface="Cambria Math" panose="02040503050406030204" pitchFamily="18" charset="0"/>
                                  <a:sym typeface="Avenir"/>
                                </a:rPr>
                                <m:t> 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𝑓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(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𝑔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(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=0</m:t>
                          </m:r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223" y="1375812"/>
                <a:ext cx="6392091" cy="15589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531223" y="3424255"/>
                <a:ext cx="3067571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2</m:t>
                          </m:r>
                        </m:sup>
                      </m:sSup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o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sym typeface="Avenir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sz="2400" b="0" dirty="0" smtClean="0"/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3</m:t>
                          </m:r>
                        </m:sup>
                      </m:sSup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o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sym typeface="Avenir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223" y="3424255"/>
                <a:ext cx="3067571" cy="10464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4777050" y="3424255"/>
                <a:ext cx="31019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sym typeface="Avenir"/>
                        </a:rPr>
                        <m:t>𝑥</m:t>
                      </m:r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o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sym typeface="Avenir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sym typeface="Avenir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050" y="3424255"/>
                <a:ext cx="3101939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19666" y="4831524"/>
                <a:ext cx="1776447" cy="6889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6" y="4831524"/>
                <a:ext cx="1776447" cy="6889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3656762" y="4945144"/>
                <a:ext cx="38401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i="0" smtClean="0">
                              <a:latin typeface="Cambria Math" panose="02040503050406030204" pitchFamily="18" charset="0"/>
                              <a:sym typeface="Avenir"/>
                            </a:rPr>
                            <m:t>sin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</m:func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  <a:sym typeface="Avenir"/>
                        </a:rPr>
                        <m:t>𝑥</m:t>
                      </m:r>
                      <m: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  <a:sym typeface="Avenir"/>
                        </a:rPr>
                        <m:t>o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sym typeface="Avenir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sym typeface="Avenir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sym typeface="Avenir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sym typeface="Avenir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6762" y="4945144"/>
                <a:ext cx="3840154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84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39249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3" name="Google Shape;373;p39"/>
              <p:cNvSpPr txBox="1"/>
              <p:nvPr/>
            </p:nvSpPr>
            <p:spPr>
              <a:xfrm>
                <a:off x="631453" y="1673976"/>
                <a:ext cx="7955800" cy="724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func>
                            <m:func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3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53" y="1673976"/>
                <a:ext cx="7955800" cy="724515"/>
              </a:xfrm>
              <a:prstGeom prst="rect">
                <a:avLst/>
              </a:prstGeom>
              <a:blipFill>
                <a:blip r:embed="rId4"/>
                <a:stretch>
                  <a:fillRect t="-177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8" name="Google Shape;378;p39"/>
          <p:cNvSpPr/>
          <p:nvPr/>
        </p:nvSpPr>
        <p:spPr>
          <a:xfrm>
            <a:off x="1268762" y="5881260"/>
            <a:ext cx="238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Google Shape;373;p39"/>
              <p:cNvSpPr txBox="1"/>
              <p:nvPr/>
            </p:nvSpPr>
            <p:spPr>
              <a:xfrm>
                <a:off x="631453" y="2665236"/>
                <a:ext cx="7955800" cy="724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ad>
                                <m:rad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g>
                                <m:e>
                                  <m:sSup>
                                    <m:sSup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+10</m:t>
                                  </m:r>
                                </m:e>
                              </m:rad>
                            </m:den>
                          </m:f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6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53" y="2665236"/>
                <a:ext cx="7955800" cy="724515"/>
              </a:xfrm>
              <a:prstGeom prst="rect">
                <a:avLst/>
              </a:prstGeom>
              <a:blipFill>
                <a:blip r:embed="rId5"/>
                <a:stretch>
                  <a:fillRect t="-176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Google Shape;373;p39"/>
              <p:cNvSpPr txBox="1"/>
              <p:nvPr/>
            </p:nvSpPr>
            <p:spPr>
              <a:xfrm>
                <a:off x="631453" y="3656496"/>
                <a:ext cx="7955800" cy="724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7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53" y="3656496"/>
                <a:ext cx="7955800" cy="724515"/>
              </a:xfrm>
              <a:prstGeom prst="rect">
                <a:avLst/>
              </a:prstGeom>
              <a:blipFill>
                <a:blip r:embed="rId6"/>
                <a:stretch>
                  <a:fillRect t="-2016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Google Shape;373;p39"/>
              <p:cNvSpPr txBox="1"/>
              <p:nvPr/>
            </p:nvSpPr>
            <p:spPr>
              <a:xfrm>
                <a:off x="631453" y="4647756"/>
                <a:ext cx="7955800" cy="724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func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400" u="none" strike="noStrike" cap="none" dirty="0" smtClean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  <a:p>
                <a:pPr lvl="0"/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8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53" y="4647756"/>
                <a:ext cx="7955800" cy="724515"/>
              </a:xfrm>
              <a:prstGeom prst="rect">
                <a:avLst/>
              </a:prstGeom>
              <a:blipFill>
                <a:blip r:embed="rId7"/>
                <a:stretch>
                  <a:fillRect t="-176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11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8"/>
          <p:cNvSpPr/>
          <p:nvPr/>
        </p:nvSpPr>
        <p:spPr>
          <a:xfrm>
            <a:off x="0" y="0"/>
            <a:ext cx="12192000" cy="185940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48"/>
          <p:cNvSpPr/>
          <p:nvPr/>
        </p:nvSpPr>
        <p:spPr>
          <a:xfrm>
            <a:off x="0" y="4643150"/>
            <a:ext cx="12192000" cy="2216100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1" name="Google Shape;491;p48"/>
          <p:cNvSpPr/>
          <p:nvPr/>
        </p:nvSpPr>
        <p:spPr>
          <a:xfrm>
            <a:off x="54557" y="2603123"/>
            <a:ext cx="12082800" cy="1296300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Спасибо за внимание!</a:t>
            </a:r>
            <a:b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Приходите на следующие вебинары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2" name="Google Shape;492;p48"/>
          <p:cNvSpPr/>
          <p:nvPr/>
        </p:nvSpPr>
        <p:spPr>
          <a:xfrm>
            <a:off x="100" y="4657225"/>
            <a:ext cx="12192000" cy="2216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95;p24"/>
          <p:cNvSpPr txBox="1">
            <a:spLocks/>
          </p:cNvSpPr>
          <p:nvPr/>
        </p:nvSpPr>
        <p:spPr>
          <a:xfrm>
            <a:off x="5221032" y="4990574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3164"/>
              <a:buFont typeface="Times New Roman"/>
              <a:buNone/>
            </a:pPr>
            <a:r>
              <a:rPr lang="ru-RU" smtClean="0">
                <a:latin typeface="Roboto"/>
                <a:ea typeface="Roboto"/>
                <a:cs typeface="Roboto"/>
                <a:sym typeface="Roboto"/>
              </a:rPr>
              <a:t>Зухба Расим Даурович</a:t>
            </a:r>
            <a:endParaRPr lang="ru-RU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196;p24"/>
          <p:cNvSpPr txBox="1">
            <a:spLocks/>
          </p:cNvSpPr>
          <p:nvPr/>
        </p:nvSpPr>
        <p:spPr>
          <a:xfrm>
            <a:off x="5221032" y="5546213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преподаватель кафедры высшей математики МФТИ</a:t>
            </a:r>
            <a:endParaRPr lang="ru-RU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198;p24"/>
          <p:cNvSpPr txBox="1">
            <a:spLocks/>
          </p:cNvSpPr>
          <p:nvPr/>
        </p:nvSpPr>
        <p:spPr>
          <a:xfrm>
            <a:off x="5220982" y="5948757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1617"/>
              <a:buFont typeface="Times New Roman"/>
              <a:buNone/>
            </a:pPr>
            <a:r>
              <a:rPr lang="en-US" dirty="0" smtClean="0">
                <a:latin typeface="Roboto"/>
                <a:ea typeface="Roboto"/>
                <a:cs typeface="Roboto"/>
                <a:sym typeface="Roboto"/>
              </a:rPr>
              <a:t>rasimzukhba@gmail.com</a:t>
            </a:r>
            <a:endParaRPr lang="en-US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55" y="4731346"/>
            <a:ext cx="2107641" cy="212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3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3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3"/>
          <p:cNvSpPr/>
          <p:nvPr/>
        </p:nvSpPr>
        <p:spPr>
          <a:xfrm>
            <a:off x="54557" y="2080550"/>
            <a:ext cx="12082887" cy="1296154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Меня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хорошо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видно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&amp;&amp;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слышно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?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23"/>
          <p:cNvSpPr txBox="1"/>
          <p:nvPr/>
        </p:nvSpPr>
        <p:spPr>
          <a:xfrm>
            <a:off x="0" y="3341553"/>
            <a:ext cx="12137444" cy="649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9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Ставьте	       , если все хорошо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9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Напишите в чат, если есть проблемы</a:t>
            </a:r>
            <a:endParaRPr sz="2109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7" name="Google Shape;187;p23"/>
          <p:cNvSpPr/>
          <p:nvPr/>
        </p:nvSpPr>
        <p:spPr>
          <a:xfrm>
            <a:off x="5408875" y="3376700"/>
            <a:ext cx="324900" cy="280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endParaRPr sz="20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4"/>
          <p:cNvSpPr/>
          <p:nvPr/>
        </p:nvSpPr>
        <p:spPr>
          <a:xfrm>
            <a:off x="100" y="4657225"/>
            <a:ext cx="12192000" cy="2216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24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Теория пределов (часть 2)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16"/>
              <a:buFont typeface="Arial"/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24"/>
          <p:cNvSpPr>
            <a:spLocks noGrp="1"/>
          </p:cNvSpPr>
          <p:nvPr>
            <p:ph type="pic" idx="2"/>
          </p:nvPr>
        </p:nvSpPr>
        <p:spPr>
          <a:xfrm>
            <a:off x="3099147" y="4946926"/>
            <a:ext cx="1681800" cy="1546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703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FFFF"/>
                </a:solidFill>
              </a:rPr>
              <a:t>фото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95" name="Google Shape;195;p24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</a:pP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Зухба</a:t>
            </a: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Расим</a:t>
            </a: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Даурович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24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ст. преподаватель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7" name="Google Shape;197;p24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МФТИ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24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en-US" dirty="0" smtClean="0">
                <a:latin typeface="Roboto"/>
                <a:ea typeface="Roboto"/>
                <a:cs typeface="Roboto"/>
                <a:sym typeface="Roboto"/>
              </a:rPr>
              <a:t>rasimzukhba@gmail.com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55" y="4731346"/>
            <a:ext cx="2107641" cy="212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5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5"/>
          <p:cNvSpPr txBox="1"/>
          <p:nvPr/>
        </p:nvSpPr>
        <p:spPr>
          <a:xfrm>
            <a:off x="3133618" y="1874728"/>
            <a:ext cx="7122160" cy="1554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err="1" smtClean="0">
                <a:solidFill>
                  <a:srgbClr val="40CDD0"/>
                </a:solidFill>
                <a:latin typeface="Roboto"/>
                <a:ea typeface="Roboto"/>
                <a:cs typeface="Roboto"/>
                <a:sym typeface="Roboto"/>
              </a:rPr>
              <a:t>Зухба</a:t>
            </a:r>
            <a:r>
              <a:rPr lang="ru-RU" sz="2000" b="1" dirty="0" smtClean="0">
                <a:solidFill>
                  <a:srgbClr val="40CDD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000" b="1" dirty="0" err="1" smtClean="0">
                <a:solidFill>
                  <a:srgbClr val="40CDD0"/>
                </a:solidFill>
                <a:latin typeface="Roboto"/>
                <a:ea typeface="Roboto"/>
                <a:cs typeface="Roboto"/>
                <a:sym typeface="Roboto"/>
              </a:rPr>
              <a:t>Расим</a:t>
            </a:r>
            <a:endParaRPr sz="2000" b="1" i="0" u="none" strike="noStrike" cap="none" dirty="0">
              <a:solidFill>
                <a:srgbClr val="40CDD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0CDD0"/>
              </a:buClr>
              <a:buSzPts val="1500"/>
              <a:buFont typeface="Roboto"/>
              <a:buChar char="•"/>
            </a:pPr>
            <a:r>
              <a:rPr lang="ru-RU" sz="150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8 лет опыта преподавания математики в МФТИ</a:t>
            </a:r>
            <a:endParaRPr sz="150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5" name="Google Shape;205;p25"/>
          <p:cNvSpPr txBox="1">
            <a:spLocks noGrp="1"/>
          </p:cNvSpPr>
          <p:nvPr>
            <p:ph type="sldNum" idx="4294967295"/>
          </p:nvPr>
        </p:nvSpPr>
        <p:spPr>
          <a:xfrm>
            <a:off x="11987213" y="6600825"/>
            <a:ext cx="204787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07" name="Google Shape;207;p25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66" y="1726959"/>
            <a:ext cx="2107641" cy="212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6"/>
          <p:cNvSpPr txBox="1">
            <a:spLocks noGrp="1"/>
          </p:cNvSpPr>
          <p:nvPr>
            <p:ph type="body" idx="4294967295"/>
          </p:nvPr>
        </p:nvSpPr>
        <p:spPr>
          <a:xfrm>
            <a:off x="3797300" y="1782763"/>
            <a:ext cx="8394700" cy="303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Активно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 smtClean="0">
                <a:latin typeface="Roboto"/>
                <a:ea typeface="Roboto"/>
                <a:cs typeface="Roboto"/>
                <a:sym typeface="Roboto"/>
              </a:rPr>
              <a:t>участвуем</a:t>
            </a:r>
            <a:r>
              <a:rPr lang="ru-RU" sz="2200" dirty="0" smtClean="0"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ru-RU" sz="2200" dirty="0" smtClean="0">
                <a:latin typeface="Roboto"/>
                <a:ea typeface="Roboto"/>
                <a:cs typeface="Roboto"/>
                <a:sym typeface="Roboto"/>
              </a:rPr>
              <a:t>Понадобятся </a:t>
            </a:r>
            <a:r>
              <a:rPr lang="ru-RU" sz="2200" dirty="0" smtClean="0">
                <a:latin typeface="Roboto"/>
                <a:ea typeface="Roboto"/>
                <a:cs typeface="Roboto"/>
                <a:sym typeface="Roboto"/>
              </a:rPr>
              <a:t>ручка и бумага!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Задаем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вопрос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чат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или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голосом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 smtClean="0">
                <a:latin typeface="Roboto"/>
                <a:ea typeface="Roboto"/>
                <a:cs typeface="Roboto"/>
                <a:sym typeface="Roboto"/>
              </a:rPr>
              <a:t>Вопросы</a:t>
            </a:r>
            <a:r>
              <a:rPr lang="en-US" sz="2200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вижу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чате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могу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ответить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не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сразу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5" name="Google Shape;215;p26" descr="Изображение выглядит как векторная графика&#10;&#10;Автоматически созданное описа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5065" y="1680153"/>
            <a:ext cx="801117" cy="79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065" y="2811621"/>
            <a:ext cx="799200" cy="79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6" descr="Изображение выглядит как объект, часы&#10;&#10;Автоматически созданное описание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5065" y="3943089"/>
            <a:ext cx="799200" cy="7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6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Правила вебинара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88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3600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Цели</a:t>
            </a:r>
            <a:r>
              <a:rPr lang="en-US" sz="3600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3600" b="1" i="0" u="none" strike="noStrike" cap="none" dirty="0" err="1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3" name="Google Shape;263;p29"/>
          <p:cNvSpPr/>
          <p:nvPr/>
        </p:nvSpPr>
        <p:spPr>
          <a:xfrm>
            <a:off x="2323387" y="2278227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Разберемся с понятием предела функции.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29"/>
          <p:cNvSpPr txBox="1"/>
          <p:nvPr/>
        </p:nvSpPr>
        <p:spPr>
          <a:xfrm>
            <a:off x="2549459" y="2433336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1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5" name="Google Shape;265;p29"/>
          <p:cNvSpPr/>
          <p:nvPr/>
        </p:nvSpPr>
        <p:spPr>
          <a:xfrm>
            <a:off x="3227103" y="2587224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2323387" y="3870970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Научимся </a:t>
            </a: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вычислять пределы.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7" name="Google Shape;267;p29"/>
          <p:cNvSpPr txBox="1"/>
          <p:nvPr/>
        </p:nvSpPr>
        <p:spPr>
          <a:xfrm>
            <a:off x="2549459" y="4026080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8" name="Google Shape;268;p29"/>
          <p:cNvSpPr/>
          <p:nvPr/>
        </p:nvSpPr>
        <p:spPr>
          <a:xfrm>
            <a:off x="3227103" y="4026080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0" name="Google Shape;270;p29"/>
          <p:cNvSpPr/>
          <p:nvPr/>
        </p:nvSpPr>
        <p:spPr>
          <a:xfrm>
            <a:off x="3227103" y="5877159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35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5"/>
          <p:cNvSpPr txBox="1"/>
          <p:nvPr/>
        </p:nvSpPr>
        <p:spPr>
          <a:xfrm>
            <a:off x="719666" y="359177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Предел монотонной и ограниченной последовательности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2" name="Google Shape;332;p35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96834" y="1484812"/>
                <a:ext cx="4231991" cy="829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=2, 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834" y="1484812"/>
                <a:ext cx="4231991" cy="8298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733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4"/>
          <p:cNvSpPr txBox="1"/>
          <p:nvPr/>
        </p:nvSpPr>
        <p:spPr>
          <a:xfrm>
            <a:off x="723599" y="359177"/>
            <a:ext cx="10841384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Предел функции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4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110343" y="1896146"/>
                <a:ext cx="9825382" cy="4777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⇔"/>
                        <m:pos m:val="top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1"/>
                          </m:rP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groupCh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∀</m:t>
                    </m:r>
                    <m:r>
                      <a:rPr lang="el-GR" sz="2400" b="0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&gt;0 ∃</m:t>
                    </m:r>
                    <m:r>
                      <a:rPr lang="el-GR" sz="240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:0&lt;</m:t>
                    </m:r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𝛿</m:t>
                    </m:r>
                    <m:r>
                      <a:rPr lang="el-GR" sz="2400" i="1" smtClean="0">
                        <a:latin typeface="Cambria Math" panose="02040503050406030204" pitchFamily="18" charset="0"/>
                      </a:rPr>
                      <m:t>↪</m:t>
                    </m:r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l-GR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ε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343" y="1896146"/>
                <a:ext cx="9825382" cy="477759"/>
              </a:xfrm>
              <a:prstGeom prst="rect">
                <a:avLst/>
              </a:prstGeom>
              <a:blipFill>
                <a:blip r:embed="rId4"/>
                <a:stretch>
                  <a:fillRect l="-1117" t="-52564" b="-7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/>
          <p:cNvCxnSpPr/>
          <p:nvPr/>
        </p:nvCxnSpPr>
        <p:spPr>
          <a:xfrm>
            <a:off x="1733006" y="6078583"/>
            <a:ext cx="82034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1828800" y="2481943"/>
            <a:ext cx="0" cy="37969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2621280" y="2797534"/>
            <a:ext cx="5930537" cy="2501633"/>
          </a:xfrm>
          <a:custGeom>
            <a:avLst/>
            <a:gdLst>
              <a:gd name="connsiteX0" fmla="*/ 0 w 5930537"/>
              <a:gd name="connsiteY0" fmla="*/ 2737487 h 2968787"/>
              <a:gd name="connsiteX1" fmla="*/ 2873829 w 5930537"/>
              <a:gd name="connsiteY1" fmla="*/ 2728778 h 2968787"/>
              <a:gd name="connsiteX2" fmla="*/ 4563291 w 5930537"/>
              <a:gd name="connsiteY2" fmla="*/ 264253 h 2968787"/>
              <a:gd name="connsiteX3" fmla="*/ 5930537 w 5930537"/>
              <a:gd name="connsiteY3" fmla="*/ 185876 h 296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537" h="2968787">
                <a:moveTo>
                  <a:pt x="0" y="2737487"/>
                </a:moveTo>
                <a:cubicBezTo>
                  <a:pt x="1056640" y="2939235"/>
                  <a:pt x="2113281" y="3140984"/>
                  <a:pt x="2873829" y="2728778"/>
                </a:cubicBezTo>
                <a:cubicBezTo>
                  <a:pt x="3634377" y="2316572"/>
                  <a:pt x="4053840" y="688070"/>
                  <a:pt x="4563291" y="264253"/>
                </a:cubicBezTo>
                <a:cubicBezTo>
                  <a:pt x="5072742" y="-159564"/>
                  <a:pt x="5501639" y="13156"/>
                  <a:pt x="5930537" y="185876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670766" y="3648891"/>
            <a:ext cx="0" cy="2429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828800" y="3648891"/>
            <a:ext cx="48419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80560" y="3495002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6476738" y="6078583"/>
                <a:ext cx="38805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738" y="6078583"/>
                <a:ext cx="388055" cy="369332"/>
              </a:xfrm>
              <a:prstGeom prst="rect">
                <a:avLst/>
              </a:prstGeom>
              <a:blipFill>
                <a:blip r:embed="rId5"/>
                <a:stretch>
                  <a:fillRect l="-7813" r="-4688"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/>
          <p:cNvCxnSpPr/>
          <p:nvPr/>
        </p:nvCxnSpPr>
        <p:spPr>
          <a:xfrm flipV="1">
            <a:off x="6860439" y="3207619"/>
            <a:ext cx="0" cy="2870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476738" y="3207619"/>
            <a:ext cx="0" cy="2870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828799" y="4086748"/>
            <a:ext cx="5031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28799" y="3207619"/>
            <a:ext cx="5031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229395" y="3207619"/>
            <a:ext cx="0" cy="4412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2229395" y="3645476"/>
            <a:ext cx="0" cy="4412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angle 31"/>
              <p:cNvSpPr/>
              <p:nvPr/>
            </p:nvSpPr>
            <p:spPr>
              <a:xfrm>
                <a:off x="2107610" y="3169478"/>
                <a:ext cx="4188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400" i="1">
                          <a:latin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7610" y="3169478"/>
                <a:ext cx="418833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Rectangle 36"/>
              <p:cNvSpPr/>
              <p:nvPr/>
            </p:nvSpPr>
            <p:spPr>
              <a:xfrm>
                <a:off x="2112513" y="3609041"/>
                <a:ext cx="4188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400" i="1">
                          <a:latin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513" y="3609041"/>
                <a:ext cx="41883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Arrow Connector 34"/>
          <p:cNvCxnSpPr/>
          <p:nvPr/>
        </p:nvCxnSpPr>
        <p:spPr>
          <a:xfrm>
            <a:off x="6476738" y="5850119"/>
            <a:ext cx="19402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38"/>
              <p:cNvSpPr/>
              <p:nvPr/>
            </p:nvSpPr>
            <p:spPr>
              <a:xfrm>
                <a:off x="6350356" y="5432114"/>
                <a:ext cx="44678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400" i="1">
                          <a:latin typeface="Cambria Math" panose="02040503050406030204" pitchFamily="18" charset="0"/>
                        </a:rPr>
                        <m:t>𝛿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56" y="5432114"/>
                <a:ext cx="446789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Straight Arrow Connector 46"/>
          <p:cNvCxnSpPr/>
          <p:nvPr/>
        </p:nvCxnSpPr>
        <p:spPr>
          <a:xfrm>
            <a:off x="6675023" y="5850119"/>
            <a:ext cx="19402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Rectangle 47"/>
              <p:cNvSpPr/>
              <p:nvPr/>
            </p:nvSpPr>
            <p:spPr>
              <a:xfrm>
                <a:off x="6548641" y="5432114"/>
                <a:ext cx="44678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400" i="1">
                          <a:latin typeface="Cambria Math" panose="02040503050406030204" pitchFamily="18" charset="0"/>
                        </a:rPr>
                        <m:t>𝛿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8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641" y="5432114"/>
                <a:ext cx="446789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284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4"/>
          <p:cNvSpPr txBox="1"/>
          <p:nvPr/>
        </p:nvSpPr>
        <p:spPr>
          <a:xfrm>
            <a:off x="723599" y="359177"/>
            <a:ext cx="10841384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Предел функции</a:t>
            </a:r>
            <a:r>
              <a:rPr lang="en-US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sin x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4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110343" y="1896146"/>
                <a:ext cx="6839693" cy="12197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unc>
                            <m:func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l-GR" sz="2400" b="0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&gt;0 ∃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:0&lt;</m:t>
                    </m:r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l-GR" sz="2400" i="1">
                        <a:latin typeface="Cambria Math" panose="02040503050406030204" pitchFamily="18" charset="0"/>
                      </a:rPr>
                      <m:t>𝛿</m:t>
                    </m:r>
                    <m:r>
                      <a:rPr lang="el-GR" sz="2400" i="1" smtClean="0">
                        <a:latin typeface="Cambria Math" panose="02040503050406030204" pitchFamily="18" charset="0"/>
                      </a:rPr>
                      <m:t>↪</m:t>
                    </m:r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l-GR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400" i="1">
                        <a:latin typeface="Cambria Math" panose="02040503050406030204" pitchFamily="18" charset="0"/>
                      </a:rPr>
                      <m:t>ε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343" y="1896146"/>
                <a:ext cx="6839693" cy="1219757"/>
              </a:xfrm>
              <a:prstGeom prst="rect">
                <a:avLst/>
              </a:prstGeom>
              <a:blipFill>
                <a:blip r:embed="rId4"/>
                <a:stretch>
                  <a:fillRect l="-1426" r="-178"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18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151</Words>
  <Application>Microsoft Office PowerPoint</Application>
  <PresentationFormat>Widescreen</PresentationFormat>
  <Paragraphs>83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Cambria Math</vt:lpstr>
      <vt:lpstr>Arial</vt:lpstr>
      <vt:lpstr>Noto Sans Symbols</vt:lpstr>
      <vt:lpstr>Avenir</vt:lpstr>
      <vt:lpstr>Calibri</vt:lpstr>
      <vt:lpstr>Roboto</vt:lpstr>
      <vt:lpstr>Times New Roman</vt:lpstr>
      <vt:lpstr>Специальное оформление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</dc:creator>
  <cp:lastModifiedBy>ritatita@mail.ru</cp:lastModifiedBy>
  <cp:revision>36</cp:revision>
  <dcterms:modified xsi:type="dcterms:W3CDTF">2019-11-08T11:13:23Z</dcterms:modified>
</cp:coreProperties>
</file>