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24"/>
  </p:notesMasterIdLst>
  <p:sldIdLst>
    <p:sldId id="259" r:id="rId2"/>
    <p:sldId id="261" r:id="rId3"/>
    <p:sldId id="280" r:id="rId4"/>
    <p:sldId id="263" r:id="rId5"/>
    <p:sldId id="304" r:id="rId6"/>
    <p:sldId id="266" r:id="rId7"/>
    <p:sldId id="267" r:id="rId8"/>
    <p:sldId id="268" r:id="rId9"/>
    <p:sldId id="285" r:id="rId10"/>
    <p:sldId id="269" r:id="rId11"/>
    <p:sldId id="286" r:id="rId12"/>
    <p:sldId id="287" r:id="rId13"/>
    <p:sldId id="288" r:id="rId14"/>
    <p:sldId id="305" r:id="rId15"/>
    <p:sldId id="290" r:id="rId16"/>
    <p:sldId id="289" r:id="rId17"/>
    <p:sldId id="271" r:id="rId18"/>
    <p:sldId id="281" r:id="rId19"/>
    <p:sldId id="293" r:id="rId20"/>
    <p:sldId id="277" r:id="rId21"/>
    <p:sldId id="278" r:id="rId22"/>
    <p:sldId id="279" r:id="rId23"/>
  </p:sldIdLst>
  <p:sldSz cx="9144000" cy="6858000" type="screen4x3"/>
  <p:notesSz cx="6858000" cy="9144000"/>
  <p:embeddedFontLst>
    <p:embeddedFont>
      <p:font typeface="Roboto" charset="0"/>
      <p:regular r:id="rId25"/>
      <p:bold r:id="rId26"/>
      <p:italic r:id="rId27"/>
      <p:boldItalic r:id="rId28"/>
    </p:embeddedFont>
    <p:embeddedFont>
      <p:font typeface="Roboto Light" charset="0"/>
      <p:regular r:id="rId29"/>
      <p:bold r:id="rId30"/>
      <p:italic r:id="rId31"/>
      <p:boldItalic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Helvetica Neue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4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" name="Google Shape;31;p4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32" name="Google Shape;32;p4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" name="Google Shape;46;p4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" name="Google Shape;47;p4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9" name="Google Shape;99;p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00" name="Google Shape;10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01" name="Google Shape;101;p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2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Ошибки </a:t>
            </a:r>
            <a:r>
              <a:rPr lang="en-US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I </a:t>
            </a: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и </a:t>
            </a:r>
            <a:r>
              <a:rPr lang="en-US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II </a:t>
            </a: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рода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801158" y="908720"/>
            <a:ext cx="7722898" cy="1455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0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Ошибка </a:t>
            </a:r>
            <a:r>
              <a:rPr lang="en-US" sz="20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 </a:t>
            </a:r>
            <a:r>
              <a:rPr lang="ru-RU" sz="20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рода: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отвергнуть гипотезу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в случае, когда она на самом деле верна</a:t>
            </a:r>
            <a:b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т.е. </a:t>
            </a:r>
            <a:r>
              <a:rPr lang="ru-RU" sz="20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не поверить в правду</a:t>
            </a:r>
            <a:endParaRPr sz="2000" b="1" i="1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809542" y="2276872"/>
            <a:ext cx="7722898" cy="1455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0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Ошибка </a:t>
            </a:r>
            <a:r>
              <a:rPr lang="en-US" sz="20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II </a:t>
            </a:r>
            <a:r>
              <a:rPr lang="ru-RU" sz="20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рода: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принять гипотезу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в случае, когда она на самом деле неверна</a:t>
            </a:r>
            <a:b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т.е. </a:t>
            </a:r>
            <a:r>
              <a:rPr lang="ru-RU" sz="20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поверить в неправду</a:t>
            </a:r>
            <a:endParaRPr sz="2000" b="1" i="1" dirty="0"/>
          </a:p>
        </p:txBody>
      </p:sp>
      <p:sp>
        <p:nvSpPr>
          <p:cNvPr id="9" name="Google Shape;854;p42"/>
          <p:cNvSpPr txBox="1"/>
          <p:nvPr/>
        </p:nvSpPr>
        <p:spPr>
          <a:xfrm>
            <a:off x="1835696" y="3918187"/>
            <a:ext cx="6768752" cy="1743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уровень значимости – вероятность совершить ошибку 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рода</a:t>
            </a:r>
          </a:p>
          <a:p>
            <a:pPr lvl="0"/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l-GR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уровень доверия – вероятность не совершить ошибку 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I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рода</a:t>
            </a:r>
            <a:endParaRPr sz="20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611560" y="3918187"/>
            <a:ext cx="1008112" cy="1455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el-GR" sz="26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α</a:t>
            </a:r>
            <a:endParaRPr lang="ru-RU" sz="26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ctr"/>
            <a:r>
              <a:rPr lang="ru-RU" sz="26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  </a:t>
            </a:r>
            <a:br>
              <a:rPr lang="ru-RU" sz="26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l-GR" sz="26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6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1 – </a:t>
            </a:r>
            <a:r>
              <a:rPr lang="el-GR" sz="26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α</a:t>
            </a:r>
            <a:endParaRPr sz="2600" dirty="0"/>
          </a:p>
        </p:txBody>
      </p:sp>
      <p:sp>
        <p:nvSpPr>
          <p:cNvPr id="11" name="Google Shape;854;p42"/>
          <p:cNvSpPr txBox="1"/>
          <p:nvPr/>
        </p:nvSpPr>
        <p:spPr>
          <a:xfrm>
            <a:off x="809542" y="5805264"/>
            <a:ext cx="7722898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 умолчанию принято брать уровень значимости равным 0,05</a:t>
            </a:r>
            <a:endParaRPr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38;p41"/>
          <p:cNvSpPr/>
          <p:nvPr/>
        </p:nvSpPr>
        <p:spPr>
          <a:xfrm>
            <a:off x="683568" y="2262003"/>
            <a:ext cx="7920880" cy="2304256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Статистика критерия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683568" y="980728"/>
            <a:ext cx="7722898" cy="1239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 решении задачи на проверку гипотез должно быть сформулировано утверждение вида:</a:t>
            </a:r>
            <a:endParaRPr sz="24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899592" y="2189995"/>
            <a:ext cx="7722898" cy="246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Если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верна, то случайная величина </a:t>
            </a:r>
            <a:b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вычисляемая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 наблюдениям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 заданной формуле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=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g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имеет заданный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он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распределения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Law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2400" dirty="0"/>
          </a:p>
        </p:txBody>
      </p:sp>
      <p:sp>
        <p:nvSpPr>
          <p:cNvPr id="6" name="Google Shape;854;p42"/>
          <p:cNvSpPr txBox="1"/>
          <p:nvPr/>
        </p:nvSpPr>
        <p:spPr>
          <a:xfrm>
            <a:off x="683568" y="4782283"/>
            <a:ext cx="7722898" cy="1671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T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называется статистикой критерия.</a:t>
            </a: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По значениям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T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можно делать предположения о том, какая из двух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гипотез больше похожа на правду.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D:\Александр\МАИ\__ОТУС\Artboard 3 copy 2@15x-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2584461"/>
            <a:ext cx="8280920" cy="1596684"/>
          </a:xfrm>
          <a:prstGeom prst="rect">
            <a:avLst/>
          </a:prstGeom>
          <a:noFill/>
        </p:spPr>
      </p:pic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Доверительная и критическая области</a:t>
            </a:r>
            <a:endParaRPr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737534" y="836712"/>
            <a:ext cx="7722898" cy="878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Вычисляем значение статистики критерия </a:t>
            </a:r>
            <a:r>
              <a:rPr lang="en-US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пытаемся понять, готовы ли мы поверить в то, что перед нами реализация случайной величины с распределением </a:t>
            </a:r>
            <a:r>
              <a:rPr lang="en-US" sz="18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Law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18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737534" y="1571661"/>
            <a:ext cx="7722898" cy="131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Числовая ось делится на две области: область, куда величины с распределением </a:t>
            </a:r>
            <a:r>
              <a:rPr lang="en-US" sz="18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Law</a:t>
            </a:r>
            <a:r>
              <a:rPr lang="en-US" sz="18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18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попадают часто (доверительная область), и область, куда они попадают редко (критическая область).</a:t>
            </a:r>
            <a:endParaRPr sz="1800" dirty="0"/>
          </a:p>
        </p:txBody>
      </p:sp>
      <p:pic>
        <p:nvPicPr>
          <p:cNvPr id="28678" name="Picture 6" descr="D:\Александр\МАИ\__ОТУС\Artboard 3 copy 3@15x-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568" y="4207523"/>
            <a:ext cx="8064896" cy="1320978"/>
          </a:xfrm>
          <a:prstGeom prst="rect">
            <a:avLst/>
          </a:prstGeom>
          <a:noFill/>
        </p:spPr>
      </p:pic>
      <p:pic>
        <p:nvPicPr>
          <p:cNvPr id="28679" name="Picture 7" descr="D:\Александр\МАИ\__ОТУС\Artboard 3 copy 4@15x-1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568" y="5515465"/>
            <a:ext cx="8064896" cy="1297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Принятие решения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" name="Google Shape;854;p42"/>
          <p:cNvSpPr txBox="1"/>
          <p:nvPr/>
        </p:nvSpPr>
        <p:spPr>
          <a:xfrm>
            <a:off x="683568" y="1397907"/>
            <a:ext cx="7722898" cy="246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Если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попала в </a:t>
            </a:r>
            <a:r>
              <a:rPr lang="ru-RU" sz="24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доверительную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область, то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принимается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на уровне значимости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α.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b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Если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попала в </a:t>
            </a:r>
            <a:r>
              <a:rPr lang="ru-RU" sz="24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критическую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область, то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отвергается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в пользу альтернативы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на уровне значимости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α.</a:t>
            </a:r>
            <a:endParaRPr sz="2400" dirty="0"/>
          </a:p>
        </p:txBody>
      </p:sp>
      <p:sp>
        <p:nvSpPr>
          <p:cNvPr id="5" name="Google Shape;838;p41"/>
          <p:cNvSpPr/>
          <p:nvPr/>
        </p:nvSpPr>
        <p:spPr>
          <a:xfrm>
            <a:off x="611560" y="3933056"/>
            <a:ext cx="7920880" cy="223224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827584" y="4187596"/>
            <a:ext cx="7416824" cy="1761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В результате решения задачи не даётся ответ на вопрос, какая из двух гипотез верная. Даётся ответ на вопрос, какая из них более правдоподобная в свете имеющихся данных.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38;p41"/>
          <p:cNvSpPr/>
          <p:nvPr/>
        </p:nvSpPr>
        <p:spPr>
          <a:xfrm>
            <a:off x="611560" y="1340768"/>
            <a:ext cx="7920880" cy="223224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</a:t>
            </a: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-значение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854;p42"/>
          <p:cNvSpPr txBox="1"/>
          <p:nvPr/>
        </p:nvSpPr>
        <p:spPr>
          <a:xfrm>
            <a:off x="899592" y="1484784"/>
            <a:ext cx="7416824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P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-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значение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пограничное значение уровня значимости, такое , что при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α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больше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P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-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значения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принимается, а при </a:t>
            </a:r>
            <a:r>
              <a:rPr lang="el-GR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α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меньше 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ru-RU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-значения – отвергается.</a:t>
            </a:r>
            <a:endParaRPr sz="2400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809542" y="3486139"/>
            <a:ext cx="7722898" cy="246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Чтобы найти </a:t>
            </a:r>
            <a:r>
              <a:rPr lang="ru-RU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Р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-значение, нужно вычислить, квантилью какого уровня является статистика критерия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для распределения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Law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Алгоритм проверки гипотезы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801158" y="1052736"/>
            <a:ext cx="7722898" cy="5616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  Строим математическую модель.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  Формулируем основную и альтернативную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гипотезы.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  Формулируем утверждение о статистике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критерия.</a:t>
            </a:r>
          </a:p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marL="457200" indent="-457200">
              <a:buAutoNum type="arabicPeriod" startAt="3"/>
            </a:pP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с помощью квантилей распределения из п. 2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решение: если статистика критерия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попала в доверительную область, основная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гипотеза принимается, если в критическую – 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отвергатся.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/>
          <p:nvPr/>
        </p:nvSpPr>
        <p:spPr>
          <a:xfrm>
            <a:off x="467544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Гипотеза о вероятности успеха в схеме Бернулли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854;p42"/>
          <p:cNvSpPr txBox="1"/>
          <p:nvPr/>
        </p:nvSpPr>
        <p:spPr>
          <a:xfrm>
            <a:off x="611560" y="1196752"/>
            <a:ext cx="8136904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Проведена серия из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n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опытов по схеме Бернулли. Известны результаты всех опытов: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= 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1,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если </a:t>
            </a:r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i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-й опыт был успешным,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= 0, если неудачным.</a:t>
            </a:r>
          </a:p>
          <a:p>
            <a:pPr lvl="0"/>
            <a:r>
              <a:rPr lang="en-US" sz="24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p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–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неизвестная нам вероятность успеха.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Нужно проверить гипотезу</a:t>
            </a:r>
            <a:endParaRPr lang="en-US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endParaRPr lang="en-US" sz="24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против одной из альтернатив</a:t>
            </a:r>
          </a:p>
          <a:p>
            <a:pPr lvl="0"/>
            <a:endParaRPr lang="en-US" sz="12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либо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либо</a:t>
            </a:r>
            <a:r>
              <a:rPr lang="en-US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Статистика критерия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801158" y="1268760"/>
            <a:ext cx="7722898" cy="5040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Пусть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+ … +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общее число успехов.</a:t>
            </a:r>
          </a:p>
          <a:p>
            <a:pPr>
              <a:lnSpc>
                <a:spcPct val="120000"/>
              </a:lnSpc>
            </a:pP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число успехов в схеме Бернулли, поэтому</a:t>
            </a:r>
          </a:p>
          <a:p>
            <a:pPr>
              <a:lnSpc>
                <a:spcPct val="120000"/>
              </a:lnSpc>
            </a:pP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~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Bi(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>
              <a:lnSpc>
                <a:spcPct val="120000"/>
              </a:lnSpc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Т.к.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достаточно велико, то в силу центральной предельной теоремы можно считать, что </a:t>
            </a:r>
          </a:p>
          <a:p>
            <a:pPr>
              <a:lnSpc>
                <a:spcPct val="120000"/>
              </a:lnSpc>
            </a:pP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~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N(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np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np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(1 –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))</a:t>
            </a:r>
          </a:p>
          <a:p>
            <a:pPr>
              <a:lnSpc>
                <a:spcPct val="120000"/>
              </a:lnSpc>
            </a:pP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>
              <a:lnSpc>
                <a:spcPct val="120000"/>
              </a:lnSpc>
            </a:pP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b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b="1" smtClean="0">
                <a:solidFill>
                  <a:schemeClr val="bg2"/>
                </a:solidFill>
                <a:latin typeface="Roboto" charset="0"/>
                <a:ea typeface="Roboto" charset="0"/>
              </a:rPr>
              <a:t>Если гипотеза </a:t>
            </a:r>
            <a:r>
              <a:rPr lang="en-US" sz="24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b="1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b="1" smtClean="0">
                <a:solidFill>
                  <a:schemeClr val="bg2"/>
                </a:solidFill>
                <a:latin typeface="Roboto" charset="0"/>
                <a:ea typeface="Roboto" charset="0"/>
              </a:rPr>
              <a:t> верна, то </a:t>
            </a:r>
            <a:r>
              <a:rPr lang="en-US" sz="24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T*</a:t>
            </a:r>
            <a:r>
              <a:rPr lang="ru-RU" sz="24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b="1" i="1" smtClean="0">
                <a:solidFill>
                  <a:schemeClr val="bg2"/>
                </a:solidFill>
                <a:latin typeface="Roboto" charset="0"/>
                <a:ea typeface="Roboto" charset="0"/>
              </a:rPr>
              <a:t>~ </a:t>
            </a:r>
            <a:r>
              <a:rPr lang="en-US" sz="2400" b="1" smtClean="0">
                <a:solidFill>
                  <a:schemeClr val="bg2"/>
                </a:solidFill>
                <a:latin typeface="Roboto" charset="0"/>
                <a:ea typeface="Roboto" charset="0"/>
              </a:rPr>
              <a:t>N(0; 1)</a:t>
            </a:r>
            <a:endParaRPr lang="ru-RU" sz="2400" b="1" smtClean="0"/>
          </a:p>
          <a:p>
            <a:endParaRPr lang="ru-RU" sz="2400" smtClean="0"/>
          </a:p>
          <a:p>
            <a:endParaRPr lang="ru-RU" sz="2400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779264" y="4025900"/>
          <a:ext cx="4368800" cy="1360488"/>
        </p:xfrm>
        <a:graphic>
          <a:graphicData uri="http://schemas.openxmlformats.org/presentationml/2006/ole">
            <p:oleObj spid="_x0000_s20481" name="Equation" r:id="rId4" imgW="2158920" imgH="6728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Доверительная и критическая области</a:t>
            </a:r>
            <a:endParaRPr lang="ru-RU" sz="2600" dirty="0"/>
          </a:p>
        </p:txBody>
      </p:sp>
      <p:pic>
        <p:nvPicPr>
          <p:cNvPr id="5" name="Picture 4" descr="D:\Александр\МАИ\__ОТУС\Artboard 3 copy 2@15x-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1774263"/>
            <a:ext cx="5760640" cy="1110737"/>
          </a:xfrm>
          <a:prstGeom prst="rect">
            <a:avLst/>
          </a:prstGeom>
          <a:noFill/>
        </p:spPr>
      </p:pic>
      <p:pic>
        <p:nvPicPr>
          <p:cNvPr id="6" name="Picture 6" descr="D:\Александр\МАИ\__ОТУС\Artboard 3 copy 3@15x-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3313415"/>
            <a:ext cx="5610362" cy="918941"/>
          </a:xfrm>
          <a:prstGeom prst="rect">
            <a:avLst/>
          </a:prstGeom>
          <a:noFill/>
        </p:spPr>
      </p:pic>
      <p:pic>
        <p:nvPicPr>
          <p:cNvPr id="7" name="Picture 7" descr="D:\Александр\МАИ\__ОТУС\Artboard 3 copy 4@15x-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5816" y="4614337"/>
            <a:ext cx="5610362" cy="902895"/>
          </a:xfrm>
          <a:prstGeom prst="rect">
            <a:avLst/>
          </a:prstGeom>
          <a:noFill/>
        </p:spPr>
      </p:pic>
      <p:sp>
        <p:nvSpPr>
          <p:cNvPr id="8" name="Google Shape;854;p42"/>
          <p:cNvSpPr txBox="1"/>
          <p:nvPr/>
        </p:nvSpPr>
        <p:spPr>
          <a:xfrm>
            <a:off x="755576" y="1412776"/>
            <a:ext cx="1872208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endParaRPr lang="en-US" sz="2400" smtClean="0"/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&gt;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ru-RU" sz="24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&lt;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0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Пример</a:t>
            </a:r>
            <a:endParaRPr lang="ru-RU" sz="2600" dirty="0"/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1196752"/>
            <a:ext cx="8136904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Из 637 спровоцированных водителями ДТП, зарегистрированных отделением ГИБДД за 3 месяца, 205 произошли по вине водителей-женщин. Свидетельствуют ли эти данные о том, что жещины водят аккуратнее мужчин, если доля женщин среди водителей равна 30%?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46"/>
          <p:cNvSpPr txBox="1">
            <a:spLocks noGrp="1"/>
          </p:cNvSpPr>
          <p:nvPr>
            <p:ph type="sldNum" idx="12"/>
          </p:nvPr>
        </p:nvSpPr>
        <p:spPr>
          <a:xfrm>
            <a:off x="4479587" y="6358465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  <p:sp>
        <p:nvSpPr>
          <p:cNvPr id="902" name="Google Shape;902;p46"/>
          <p:cNvSpPr txBox="1"/>
          <p:nvPr/>
        </p:nvSpPr>
        <p:spPr>
          <a:xfrm>
            <a:off x="1850507" y="2430291"/>
            <a:ext cx="651492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Вторник 5.11.2019 </a:t>
            </a:r>
            <a: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20.00</a:t>
            </a:r>
            <a:br>
              <a:rPr lang="ru-RU" sz="24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3" name="Google Shape;903;p46"/>
          <p:cNvSpPr txBox="1"/>
          <p:nvPr/>
        </p:nvSpPr>
        <p:spPr>
          <a:xfrm>
            <a:off x="1856627" y="3487665"/>
            <a:ext cx="6747623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Ссылка на вебинар будет в ЛК за 15 минут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4" name="Google Shape;904;p46" descr="ÐÐ°ÑÑÐ¸Ð½ÐºÐ¸ Ð¿Ð¾ Ð·Ð°Ð¿ÑÐ¾ÑÑ ÐºÐ°Ð»ÐµÐ½Ð´Ð°ÑÑ  Ð¸ÐºÐ¾Ð½ÐºÐ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04" y="2291792"/>
            <a:ext cx="704809" cy="704809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/>
          <p:nvPr/>
        </p:nvSpPr>
        <p:spPr>
          <a:xfrm>
            <a:off x="707150" y="1447700"/>
            <a:ext cx="746525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Тема: Проверка гипотез</a:t>
            </a:r>
            <a:r>
              <a:rPr lang="en-US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в </a:t>
            </a:r>
            <a:r>
              <a:rPr lang="en-US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A/B</a:t>
            </a:r>
            <a:r>
              <a:rPr lang="ru-RU" sz="2400" smtClean="0">
                <a:solidFill>
                  <a:srgbClr val="3F3F3F"/>
                </a:solidFill>
                <a:latin typeface="Roboto" charset="0"/>
                <a:ea typeface="Roboto" charset="0"/>
                <a:cs typeface="Roboto"/>
                <a:sym typeface="Roboto"/>
              </a:rPr>
              <a:t>-тестировании</a:t>
            </a:r>
            <a:endParaRPr sz="1800" dirty="0">
              <a:solidFill>
                <a:schemeClr val="dk1"/>
              </a:solidFill>
              <a:latin typeface="Roboto" charset="0"/>
              <a:ea typeface="Roboto" charset="0"/>
              <a:cs typeface="Roboto Light"/>
              <a:sym typeface="Roboto Light"/>
            </a:endParaRPr>
          </a:p>
        </p:txBody>
      </p:sp>
      <p:pic>
        <p:nvPicPr>
          <p:cNvPr id="906" name="Google Shape;906;p46" descr="http://joxi.net/vAWbZqwC1oyjV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205" y="3374392"/>
            <a:ext cx="618900" cy="749218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6"/>
          <p:cNvSpPr/>
          <p:nvPr/>
        </p:nvSpPr>
        <p:spPr>
          <a:xfrm>
            <a:off x="1028233" y="2538882"/>
            <a:ext cx="417750" cy="35830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8" name="Google Shape;908;p46"/>
          <p:cNvSpPr txBox="1"/>
          <p:nvPr/>
        </p:nvSpPr>
        <p:spPr>
          <a:xfrm>
            <a:off x="971600" y="2564904"/>
            <a:ext cx="504056" cy="2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</a:pPr>
            <a:r>
              <a:rPr lang="ru-RU" sz="1800" smtClean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5.11</a:t>
            </a:r>
            <a:endParaRPr/>
          </a:p>
        </p:txBody>
      </p:sp>
      <p:sp>
        <p:nvSpPr>
          <p:cNvPr id="915" name="Google Shape;915;p46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"/>
              <a:buNone/>
            </a:pPr>
            <a:r>
              <a:rPr lang="ru-RU" sz="28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Следующий вебинар</a:t>
            </a:r>
            <a:endParaRPr sz="2531" b="1" i="0" u="none" strike="noStrike" cap="non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</a:t>
            </a:r>
            <a:r>
              <a:rPr lang="ru-RU" sz="2400" smtClean="0"/>
              <a:t>моделирования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Московского </a:t>
            </a:r>
            <a:r>
              <a:rPr lang="ru-RU" sz="2400" dirty="0" smtClean="0"/>
              <a:t>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2</a:t>
            </a:r>
            <a:r>
              <a:rPr lang="ru-RU" smtClean="0"/>
              <a:t>4</a:t>
            </a:r>
            <a:br>
              <a:rPr lang="ru-RU" smtClean="0"/>
            </a:br>
            <a:r>
              <a:rPr lang="ru-RU" smtClean="0"/>
              <a:t>Проверка статистических гипотез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Как сформулировать гипотезу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Что такое уровень значимости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Как проверют статистические гипотезы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94412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будете знать: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66246" y="184482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556713" y="2132856"/>
            <a:ext cx="6903719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фромулировать статистические гипотезы</a:t>
            </a:r>
          </a:p>
          <a:p>
            <a:pPr lvl="0"/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2680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552212" y="3853497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проверяют статистические гипотезы</a:t>
            </a:r>
            <a:endParaRPr dirty="0"/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  <p:sp>
        <p:nvSpPr>
          <p:cNvPr id="10" name="Google Shape;753;p35"/>
          <p:cNvSpPr/>
          <p:nvPr/>
        </p:nvSpPr>
        <p:spPr>
          <a:xfrm>
            <a:off x="774450" y="5157192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754;p35"/>
          <p:cNvSpPr txBox="1"/>
          <p:nvPr/>
        </p:nvSpPr>
        <p:spPr>
          <a:xfrm>
            <a:off x="951362" y="5182442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smtClean="0">
                <a:solidFill>
                  <a:schemeClr val="accent3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2" name="Google Shape;755;p35"/>
          <p:cNvSpPr/>
          <p:nvPr/>
        </p:nvSpPr>
        <p:spPr>
          <a:xfrm>
            <a:off x="1559018" y="5312300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как правильно сформулировать ответ в задаче на проверку гипотез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buSzPts val="2531"/>
            </a:pPr>
            <a:r>
              <a:rPr lang="ru-RU" sz="2600" smtClean="0"/>
              <a:t>Что такое статистическая гипотеза</a:t>
            </a:r>
            <a:endParaRPr sz="2600" dirty="0"/>
          </a:p>
        </p:txBody>
      </p:sp>
      <p:sp>
        <p:nvSpPr>
          <p:cNvPr id="4" name="Google Shape;838;p41"/>
          <p:cNvSpPr/>
          <p:nvPr/>
        </p:nvSpPr>
        <p:spPr>
          <a:xfrm>
            <a:off x="683568" y="1844824"/>
            <a:ext cx="7920880" cy="3096344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Google Shape;854;p42"/>
          <p:cNvSpPr txBox="1"/>
          <p:nvPr/>
        </p:nvSpPr>
        <p:spPr>
          <a:xfrm>
            <a:off x="1259632" y="2420888"/>
            <a:ext cx="6768752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Статистическая гипотеза – любое предположение о параметрах, законе распределения или свойствах одной или нескольких случайных величин.</a:t>
            </a:r>
            <a:endParaRPr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Классификация статистических гипотез</a:t>
            </a:r>
            <a:endParaRPr sz="2600" dirty="0"/>
          </a:p>
        </p:txBody>
      </p:sp>
      <p:sp>
        <p:nvSpPr>
          <p:cNvPr id="6" name="Google Shape;854;p42"/>
          <p:cNvSpPr txBox="1"/>
          <p:nvPr/>
        </p:nvSpPr>
        <p:spPr>
          <a:xfrm>
            <a:off x="3779912" y="1268760"/>
            <a:ext cx="1368152" cy="806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ГИПОТЕЗЫ</a:t>
            </a:r>
            <a:endParaRPr sz="1600" b="1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521510" y="2060848"/>
            <a:ext cx="3402418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ПРОСТЫЕ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однозначно определяют описываемый объект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p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=2</a:t>
            </a:r>
            <a:endParaRPr lang="ru-RU" sz="1600" b="1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N(0;16)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независимы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</p:txBody>
      </p:sp>
      <p:sp>
        <p:nvSpPr>
          <p:cNvPr id="9" name="Google Shape;854;p42"/>
          <p:cNvSpPr txBox="1"/>
          <p:nvPr/>
        </p:nvSpPr>
        <p:spPr>
          <a:xfrm>
            <a:off x="5130022" y="2060848"/>
            <a:ext cx="3402418" cy="18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СЛОЖНЫЕ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допускают различные варианты для описываемого объекта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p 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 2</a:t>
            </a:r>
            <a:endParaRPr lang="ru-RU" sz="1600" b="1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ctr"/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N(</a:t>
            </a: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; </a:t>
            </a: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d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</a:p>
          <a:p>
            <a:pPr lvl="0" algn="ctr"/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зависимы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600" b="1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539552" y="3933056"/>
            <a:ext cx="3402418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ПАРАМЕТРИЧЕСКИЕ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гипотезы о параметрах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p 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= 2</a:t>
            </a:r>
            <a:endParaRPr lang="ru-RU" sz="1600" b="1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p &gt; 2</a:t>
            </a:r>
            <a:endParaRPr sz="1600" b="1" dirty="0"/>
          </a:p>
        </p:txBody>
      </p:sp>
      <p:sp>
        <p:nvSpPr>
          <p:cNvPr id="11" name="Google Shape;854;p42"/>
          <p:cNvSpPr txBox="1"/>
          <p:nvPr/>
        </p:nvSpPr>
        <p:spPr>
          <a:xfrm>
            <a:off x="5058014" y="4005064"/>
            <a:ext cx="3402418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НЕПАРАМЕТРИЧЕСКИЕ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гипотезы о свойствах</a:t>
            </a:r>
            <a:b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~ N(0;16)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1600" b="1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1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зависимы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Основная и альтерантивная гипотезы</a:t>
            </a:r>
            <a:endParaRPr sz="26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729150" y="1124744"/>
            <a:ext cx="7722898" cy="2679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 задачах на проверку гипотез всегда формулируется две гипотезы: основная (нулевая)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000" smtClean="0">
                <a:ea typeface="Roboto" charset="0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альтернативная (первая)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,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причём:</a:t>
            </a:r>
          </a:p>
          <a:p>
            <a:pPr>
              <a:buFontTx/>
              <a:buChar char="-"/>
            </a:pP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гипотеза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000" smtClean="0">
                <a:ea typeface="Roboto" charset="0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должна быть простой;</a:t>
            </a:r>
          </a:p>
          <a:p>
            <a:pPr>
              <a:buFontTx/>
              <a:buChar char="-"/>
            </a:pPr>
            <a:r>
              <a:rPr lang="ru-RU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гипотезы</a:t>
            </a:r>
            <a:r>
              <a:rPr lang="ru-RU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000" smtClean="0">
                <a:ea typeface="Roboto" charset="0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должны противоречить друг другу (но не обязательно должны образовывать полную группу).</a:t>
            </a:r>
            <a:endParaRPr sz="2000" dirty="0"/>
          </a:p>
        </p:txBody>
      </p:sp>
      <p:sp>
        <p:nvSpPr>
          <p:cNvPr id="11" name="Google Shape;854;p42"/>
          <p:cNvSpPr txBox="1"/>
          <p:nvPr/>
        </p:nvSpPr>
        <p:spPr>
          <a:xfrm>
            <a:off x="683568" y="3645024"/>
            <a:ext cx="7722898" cy="2679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000" smtClean="0">
                <a:ea typeface="Roboto" charset="0"/>
              </a:rPr>
              <a:t> :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p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= 1/2</a:t>
            </a:r>
            <a:r>
              <a:rPr lang="ru-RU" sz="2000" smtClean="0">
                <a:ea typeface="Roboto" charset="0"/>
              </a:rPr>
              <a:t> </a:t>
            </a:r>
            <a:endParaRPr lang="en-US" sz="20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smtClean="0">
                <a:ea typeface="Roboto" charset="0"/>
              </a:rPr>
              <a:t>: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p</a:t>
            </a:r>
            <a:r>
              <a:rPr lang="en-US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 &gt; 1/2</a:t>
            </a:r>
            <a:endParaRPr lang="ru-RU" sz="20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>
              <a:buFontTx/>
              <a:buChar char="-"/>
            </a:pPr>
            <a:endParaRPr lang="en-US" sz="20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000" smtClean="0">
                <a:ea typeface="Roboto" charset="0"/>
              </a:rPr>
              <a:t> :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X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и</a:t>
            </a:r>
            <a:r>
              <a:rPr lang="ru-RU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независимы</a:t>
            </a:r>
            <a:r>
              <a:rPr lang="ru-RU" sz="2000" smtClean="0">
                <a:ea typeface="Roboto" charset="0"/>
              </a:rPr>
              <a:t> </a:t>
            </a:r>
            <a:endParaRPr lang="en-US" sz="20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0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smtClean="0">
                <a:ea typeface="Roboto" charset="0"/>
              </a:rPr>
              <a:t>: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X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и</a:t>
            </a:r>
            <a:r>
              <a:rPr lang="ru-RU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0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Y </a:t>
            </a:r>
            <a:r>
              <a:rPr lang="ru-RU" sz="2000" smtClean="0">
                <a:solidFill>
                  <a:schemeClr val="bg2"/>
                </a:solidFill>
                <a:latin typeface="Roboto" charset="0"/>
                <a:ea typeface="Roboto" charset="0"/>
              </a:rPr>
              <a:t>зависимы</a:t>
            </a:r>
            <a:endParaRPr lang="ru-RU" sz="20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endParaRPr lang="ru-RU" sz="20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11688</TotalTime>
  <Words>701</Words>
  <Application>Microsoft Office PowerPoint</Application>
  <PresentationFormat>Экран (4:3)</PresentationFormat>
  <Paragraphs>138</Paragraphs>
  <Slides>22</Slides>
  <Notes>20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Roboto</vt:lpstr>
      <vt:lpstr>Roboto Light</vt:lpstr>
      <vt:lpstr>Calibri</vt:lpstr>
      <vt:lpstr>Helvetica Neue</vt:lpstr>
      <vt:lpstr>Courier New</vt:lpstr>
      <vt:lpstr>White</vt:lpstr>
      <vt:lpstr>Equation</vt:lpstr>
      <vt:lpstr>Слайд 1</vt:lpstr>
      <vt:lpstr>Слайд 2</vt:lpstr>
      <vt:lpstr>Слайд 3</vt:lpstr>
      <vt:lpstr>Слайд 4</vt:lpstr>
      <vt:lpstr>Занятие 24 Проверка статистических гипотез</vt:lpstr>
      <vt:lpstr>Цели занятия</vt:lpstr>
      <vt:lpstr>Что такое статистическая гипотеза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Доверительная и критическая области</vt:lpstr>
      <vt:lpstr>Пример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32</cp:revision>
  <dcterms:modified xsi:type="dcterms:W3CDTF">2020-01-31T21:29:17Z</dcterms:modified>
</cp:coreProperties>
</file>