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37"/>
  </p:notesMasterIdLst>
  <p:sldIdLst>
    <p:sldId id="259" r:id="rId2"/>
    <p:sldId id="261" r:id="rId3"/>
    <p:sldId id="280" r:id="rId4"/>
    <p:sldId id="263" r:id="rId5"/>
    <p:sldId id="285" r:id="rId6"/>
    <p:sldId id="266" r:id="rId7"/>
    <p:sldId id="267" r:id="rId8"/>
    <p:sldId id="301" r:id="rId9"/>
    <p:sldId id="268" r:id="rId10"/>
    <p:sldId id="283" r:id="rId11"/>
    <p:sldId id="286" r:id="rId12"/>
    <p:sldId id="287" r:id="rId13"/>
    <p:sldId id="288" r:id="rId14"/>
    <p:sldId id="304" r:id="rId15"/>
    <p:sldId id="302" r:id="rId16"/>
    <p:sldId id="305" r:id="rId17"/>
    <p:sldId id="289" r:id="rId18"/>
    <p:sldId id="306" r:id="rId19"/>
    <p:sldId id="290" r:id="rId20"/>
    <p:sldId id="291" r:id="rId21"/>
    <p:sldId id="307" r:id="rId22"/>
    <p:sldId id="308" r:id="rId23"/>
    <p:sldId id="295" r:id="rId24"/>
    <p:sldId id="296" r:id="rId25"/>
    <p:sldId id="297" r:id="rId26"/>
    <p:sldId id="309" r:id="rId27"/>
    <p:sldId id="310" r:id="rId28"/>
    <p:sldId id="298" r:id="rId29"/>
    <p:sldId id="299" r:id="rId30"/>
    <p:sldId id="311" r:id="rId31"/>
    <p:sldId id="312" r:id="rId32"/>
    <p:sldId id="313" r:id="rId33"/>
    <p:sldId id="300" r:id="rId34"/>
    <p:sldId id="278" r:id="rId35"/>
    <p:sldId id="279" r:id="rId36"/>
  </p:sldIdLst>
  <p:sldSz cx="9144000" cy="6858000" type="screen4x3"/>
  <p:notesSz cx="6858000" cy="9144000"/>
  <p:embeddedFontLst>
    <p:embeddedFont>
      <p:font typeface="Roboto" charset="0"/>
      <p:regular r:id="rId38"/>
      <p:bold r:id="rId39"/>
      <p:italic r:id="rId40"/>
      <p:boldItalic r:id="rId41"/>
    </p:embeddedFont>
    <p:embeddedFont>
      <p:font typeface="Roboto Light" charset="0"/>
      <p:regular r:id="rId42"/>
      <p:bold r:id="rId43"/>
      <p:italic r:id="rId44"/>
      <p:boldItalic r:id="rId45"/>
    </p:embeddedFont>
    <p:embeddedFont>
      <p:font typeface="Calibri" pitchFamily="34" charset="0"/>
      <p:regular r:id="rId46"/>
      <p:bold r:id="rId47"/>
      <p:italic r:id="rId48"/>
      <p:boldItalic r:id="rId49"/>
    </p:embeddedFont>
    <p:embeddedFont>
      <p:font typeface="Helvetica Neue" charset="0"/>
      <p:regular r:id="rId50"/>
      <p:bold r:id="rId51"/>
      <p:italic r:id="rId52"/>
      <p:boldItalic r:id="rId5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4.fntdata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6" name="Google Shape;6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7" name="Google Shape;65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8" name="Google Shape;9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7" name="Google Shape;74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Логотип">
  <p:cSld name="Логотип">
    <p:bg>
      <p:bgPr>
        <a:gradFill>
          <a:gsLst>
            <a:gs pos="0">
              <a:srgbClr val="D8E4E7"/>
            </a:gs>
            <a:gs pos="24000">
              <a:srgbClr val="D8E4E7"/>
            </a:gs>
            <a:gs pos="100000">
              <a:schemeClr val="lt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/>
        </p:nvSpPr>
        <p:spPr>
          <a:xfrm>
            <a:off x="2924175" y="3967621"/>
            <a:ext cx="3295650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Roboto Light"/>
              <a:buNone/>
            </a:pPr>
            <a:r>
              <a:rPr lang="ru-RU" sz="16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ОНЛАЙН-ОБРАЗОВАНИЕ</a:t>
            </a: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2042652" y="2478289"/>
            <a:ext cx="1011739" cy="1017229"/>
          </a:xfrm>
          <a:custGeom>
            <a:avLst/>
            <a:gdLst/>
            <a:ahLst/>
            <a:cxnLst/>
            <a:rect l="l" t="t" r="r" b="b"/>
            <a:pathLst>
              <a:path w="1011739" h="1017229" extrusionOk="0">
                <a:moveTo>
                  <a:pt x="505869" y="83766"/>
                </a:moveTo>
                <a:cubicBezTo>
                  <a:pt x="442636" y="83766"/>
                  <a:pt x="386990" y="96412"/>
                  <a:pt x="336403" y="119176"/>
                </a:cubicBezTo>
                <a:cubicBezTo>
                  <a:pt x="239158" y="162899"/>
                  <a:pt x="164798" y="245520"/>
                  <a:pt x="131526" y="346818"/>
                </a:cubicBezTo>
                <a:cubicBezTo>
                  <a:pt x="77729" y="501973"/>
                  <a:pt x="107335" y="673880"/>
                  <a:pt x="209936" y="802100"/>
                </a:cubicBezTo>
                <a:cubicBezTo>
                  <a:pt x="285543" y="885220"/>
                  <a:pt x="393544" y="931373"/>
                  <a:pt x="505869" y="928568"/>
                </a:cubicBezTo>
                <a:cubicBezTo>
                  <a:pt x="617065" y="929349"/>
                  <a:pt x="723492" y="883477"/>
                  <a:pt x="799274" y="802100"/>
                </a:cubicBezTo>
                <a:cubicBezTo>
                  <a:pt x="832155" y="764160"/>
                  <a:pt x="859978" y="718632"/>
                  <a:pt x="877684" y="668045"/>
                </a:cubicBezTo>
                <a:cubicBezTo>
                  <a:pt x="895389" y="617458"/>
                  <a:pt x="905506" y="564342"/>
                  <a:pt x="905506" y="506167"/>
                </a:cubicBezTo>
                <a:cubicBezTo>
                  <a:pt x="905506" y="450521"/>
                  <a:pt x="895389" y="397405"/>
                  <a:pt x="880213" y="344288"/>
                </a:cubicBezTo>
                <a:cubicBezTo>
                  <a:pt x="827377" y="183771"/>
                  <a:pt x="674746" y="77547"/>
                  <a:pt x="505869" y="83766"/>
                </a:cubicBezTo>
                <a:close/>
                <a:moveTo>
                  <a:pt x="505869" y="297"/>
                </a:moveTo>
                <a:cubicBezTo>
                  <a:pt x="639411" y="-747"/>
                  <a:pt x="768155" y="50026"/>
                  <a:pt x="865037" y="141941"/>
                </a:cubicBezTo>
                <a:cubicBezTo>
                  <a:pt x="958188" y="240264"/>
                  <a:pt x="1009827" y="370725"/>
                  <a:pt x="1009210" y="506167"/>
                </a:cubicBezTo>
                <a:lnTo>
                  <a:pt x="1011739" y="506167"/>
                </a:lnTo>
                <a:cubicBezTo>
                  <a:pt x="1011739" y="582047"/>
                  <a:pt x="996563" y="647810"/>
                  <a:pt x="971270" y="708514"/>
                </a:cubicBezTo>
                <a:cubicBezTo>
                  <a:pt x="896090" y="898706"/>
                  <a:pt x="710327" y="1021878"/>
                  <a:pt x="505869" y="1017095"/>
                </a:cubicBezTo>
                <a:cubicBezTo>
                  <a:pt x="432518" y="1017095"/>
                  <a:pt x="366755" y="1004448"/>
                  <a:pt x="303521" y="979155"/>
                </a:cubicBezTo>
                <a:cubicBezTo>
                  <a:pt x="181458" y="930763"/>
                  <a:pt x="85173" y="833560"/>
                  <a:pt x="37940" y="711044"/>
                </a:cubicBezTo>
                <a:cubicBezTo>
                  <a:pt x="12646" y="647810"/>
                  <a:pt x="0" y="579518"/>
                  <a:pt x="0" y="506167"/>
                </a:cubicBezTo>
                <a:cubicBezTo>
                  <a:pt x="0" y="430286"/>
                  <a:pt x="12646" y="361994"/>
                  <a:pt x="37940" y="301289"/>
                </a:cubicBezTo>
                <a:cubicBezTo>
                  <a:pt x="115884" y="113193"/>
                  <a:pt x="302386" y="-6773"/>
                  <a:pt x="505869" y="29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3361192" y="2301753"/>
            <a:ext cx="1188794" cy="1289967"/>
          </a:xfrm>
          <a:custGeom>
            <a:avLst/>
            <a:gdLst/>
            <a:ahLst/>
            <a:cxnLst/>
            <a:rect l="l" t="t" r="r" b="b"/>
            <a:pathLst>
              <a:path w="1188793" h="1289967" extrusionOk="0">
                <a:moveTo>
                  <a:pt x="535472" y="303300"/>
                </a:moveTo>
                <a:lnTo>
                  <a:pt x="545590" y="303300"/>
                </a:lnTo>
                <a:lnTo>
                  <a:pt x="550648" y="310888"/>
                </a:lnTo>
                <a:lnTo>
                  <a:pt x="550648" y="788935"/>
                </a:lnTo>
                <a:cubicBezTo>
                  <a:pt x="550648" y="788935"/>
                  <a:pt x="651822" y="664997"/>
                  <a:pt x="651822" y="576470"/>
                </a:cubicBezTo>
                <a:lnTo>
                  <a:pt x="651822" y="310888"/>
                </a:lnTo>
                <a:cubicBezTo>
                  <a:pt x="651822" y="308359"/>
                  <a:pt x="656881" y="303300"/>
                  <a:pt x="661940" y="303300"/>
                </a:cubicBezTo>
                <a:lnTo>
                  <a:pt x="664469" y="303300"/>
                </a:lnTo>
                <a:cubicBezTo>
                  <a:pt x="957873" y="275478"/>
                  <a:pt x="1175397" y="68071"/>
                  <a:pt x="1150104" y="50366"/>
                </a:cubicBezTo>
                <a:lnTo>
                  <a:pt x="1145045" y="50366"/>
                </a:lnTo>
                <a:cubicBezTo>
                  <a:pt x="1114693" y="50366"/>
                  <a:pt x="1043871" y="186950"/>
                  <a:pt x="601235" y="186950"/>
                </a:cubicBezTo>
                <a:cubicBezTo>
                  <a:pt x="156070" y="186950"/>
                  <a:pt x="87778" y="52895"/>
                  <a:pt x="57425" y="50366"/>
                </a:cubicBezTo>
                <a:lnTo>
                  <a:pt x="52367" y="50366"/>
                </a:lnTo>
                <a:cubicBezTo>
                  <a:pt x="27073" y="68071"/>
                  <a:pt x="244597" y="272948"/>
                  <a:pt x="532943" y="303300"/>
                </a:cubicBezTo>
                <a:close/>
                <a:moveTo>
                  <a:pt x="874405" y="1239159"/>
                </a:moveTo>
                <a:cubicBezTo>
                  <a:pt x="856700" y="1239159"/>
                  <a:pt x="849111" y="1201219"/>
                  <a:pt x="849111" y="1170867"/>
                </a:cubicBezTo>
                <a:cubicBezTo>
                  <a:pt x="849111" y="1140515"/>
                  <a:pt x="856700" y="1140515"/>
                  <a:pt x="874405" y="1140515"/>
                </a:cubicBezTo>
                <a:cubicBezTo>
                  <a:pt x="892110" y="1140515"/>
                  <a:pt x="899698" y="1143044"/>
                  <a:pt x="899698" y="1170867"/>
                </a:cubicBezTo>
                <a:cubicBezTo>
                  <a:pt x="899698" y="1198690"/>
                  <a:pt x="889581" y="1241689"/>
                  <a:pt x="874405" y="1241689"/>
                </a:cubicBezTo>
                <a:close/>
                <a:moveTo>
                  <a:pt x="806113" y="1239159"/>
                </a:moveTo>
                <a:cubicBezTo>
                  <a:pt x="790937" y="1239159"/>
                  <a:pt x="780819" y="1201219"/>
                  <a:pt x="780819" y="1170867"/>
                </a:cubicBezTo>
                <a:cubicBezTo>
                  <a:pt x="780819" y="1140515"/>
                  <a:pt x="790937" y="1140515"/>
                  <a:pt x="806113" y="1140515"/>
                </a:cubicBezTo>
                <a:cubicBezTo>
                  <a:pt x="821289" y="1140515"/>
                  <a:pt x="831406" y="1143044"/>
                  <a:pt x="831406" y="1170867"/>
                </a:cubicBezTo>
                <a:cubicBezTo>
                  <a:pt x="831406" y="1198690"/>
                  <a:pt x="823818" y="1241689"/>
                  <a:pt x="806113" y="1241689"/>
                </a:cubicBezTo>
                <a:close/>
                <a:moveTo>
                  <a:pt x="740350" y="1239159"/>
                </a:moveTo>
                <a:cubicBezTo>
                  <a:pt x="725173" y="1239159"/>
                  <a:pt x="715056" y="1201219"/>
                  <a:pt x="715056" y="1170867"/>
                </a:cubicBezTo>
                <a:cubicBezTo>
                  <a:pt x="715056" y="1140515"/>
                  <a:pt x="725173" y="1140515"/>
                  <a:pt x="740350" y="1140515"/>
                </a:cubicBezTo>
                <a:cubicBezTo>
                  <a:pt x="755526" y="1140515"/>
                  <a:pt x="765643" y="1143044"/>
                  <a:pt x="765643" y="1170867"/>
                </a:cubicBezTo>
                <a:cubicBezTo>
                  <a:pt x="765643" y="1198690"/>
                  <a:pt x="758055" y="1241689"/>
                  <a:pt x="740350" y="1241689"/>
                </a:cubicBezTo>
                <a:close/>
                <a:moveTo>
                  <a:pt x="459592" y="1239159"/>
                </a:moveTo>
                <a:cubicBezTo>
                  <a:pt x="444416" y="1239159"/>
                  <a:pt x="434298" y="1201219"/>
                  <a:pt x="434298" y="1170867"/>
                </a:cubicBezTo>
                <a:cubicBezTo>
                  <a:pt x="434298" y="1140515"/>
                  <a:pt x="444416" y="1140515"/>
                  <a:pt x="459592" y="1140515"/>
                </a:cubicBezTo>
                <a:cubicBezTo>
                  <a:pt x="474768" y="1140515"/>
                  <a:pt x="484885" y="1143044"/>
                  <a:pt x="484885" y="1170867"/>
                </a:cubicBezTo>
                <a:cubicBezTo>
                  <a:pt x="484885" y="1198690"/>
                  <a:pt x="477297" y="1241689"/>
                  <a:pt x="459592" y="1241689"/>
                </a:cubicBezTo>
                <a:close/>
                <a:moveTo>
                  <a:pt x="393829" y="1239159"/>
                </a:moveTo>
                <a:cubicBezTo>
                  <a:pt x="378653" y="1239159"/>
                  <a:pt x="368535" y="1201219"/>
                  <a:pt x="368535" y="1170867"/>
                </a:cubicBezTo>
                <a:cubicBezTo>
                  <a:pt x="368535" y="1140515"/>
                  <a:pt x="378653" y="1140515"/>
                  <a:pt x="393829" y="1140515"/>
                </a:cubicBezTo>
                <a:cubicBezTo>
                  <a:pt x="409005" y="1140515"/>
                  <a:pt x="419122" y="1143044"/>
                  <a:pt x="419122" y="1170867"/>
                </a:cubicBezTo>
                <a:cubicBezTo>
                  <a:pt x="419122" y="1198690"/>
                  <a:pt x="411534" y="1241689"/>
                  <a:pt x="393829" y="1241689"/>
                </a:cubicBezTo>
                <a:close/>
                <a:moveTo>
                  <a:pt x="328066" y="1239159"/>
                </a:moveTo>
                <a:cubicBezTo>
                  <a:pt x="312890" y="1239159"/>
                  <a:pt x="302772" y="1201219"/>
                  <a:pt x="302772" y="1170867"/>
                </a:cubicBezTo>
                <a:cubicBezTo>
                  <a:pt x="302772" y="1140515"/>
                  <a:pt x="312890" y="1140515"/>
                  <a:pt x="328066" y="1140515"/>
                </a:cubicBezTo>
                <a:cubicBezTo>
                  <a:pt x="343242" y="1140515"/>
                  <a:pt x="353359" y="1143044"/>
                  <a:pt x="353359" y="1170867"/>
                </a:cubicBezTo>
                <a:cubicBezTo>
                  <a:pt x="353359" y="1198690"/>
                  <a:pt x="343242" y="1241689"/>
                  <a:pt x="328066" y="124168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5007048" y="2478586"/>
            <a:ext cx="741099" cy="1015254"/>
          </a:xfrm>
          <a:custGeom>
            <a:avLst/>
            <a:gdLst/>
            <a:ahLst/>
            <a:cxnLst/>
            <a:rect l="l" t="t" r="r" b="b"/>
            <a:pathLst>
              <a:path w="741099" h="1015254" extrusionOk="0">
                <a:moveTo>
                  <a:pt x="12647" y="0"/>
                </a:moveTo>
                <a:lnTo>
                  <a:pt x="88527" y="0"/>
                </a:lnTo>
                <a:cubicBezTo>
                  <a:pt x="93586" y="0"/>
                  <a:pt x="98645" y="5059"/>
                  <a:pt x="98645" y="12647"/>
                </a:cubicBezTo>
                <a:lnTo>
                  <a:pt x="98645" y="609573"/>
                </a:lnTo>
                <a:cubicBezTo>
                  <a:pt x="98645" y="650043"/>
                  <a:pt x="103704" y="687983"/>
                  <a:pt x="113821" y="725923"/>
                </a:cubicBezTo>
                <a:cubicBezTo>
                  <a:pt x="123938" y="763863"/>
                  <a:pt x="139114" y="796745"/>
                  <a:pt x="159349" y="827097"/>
                </a:cubicBezTo>
                <a:cubicBezTo>
                  <a:pt x="179584" y="857449"/>
                  <a:pt x="209936" y="877684"/>
                  <a:pt x="242818" y="897919"/>
                </a:cubicBezTo>
                <a:cubicBezTo>
                  <a:pt x="275699" y="918153"/>
                  <a:pt x="318698" y="923212"/>
                  <a:pt x="369285" y="923212"/>
                </a:cubicBezTo>
                <a:cubicBezTo>
                  <a:pt x="419872" y="923212"/>
                  <a:pt x="462871" y="915624"/>
                  <a:pt x="495753" y="897919"/>
                </a:cubicBezTo>
                <a:cubicBezTo>
                  <a:pt x="528634" y="880213"/>
                  <a:pt x="558986" y="854920"/>
                  <a:pt x="579221" y="827097"/>
                </a:cubicBezTo>
                <a:cubicBezTo>
                  <a:pt x="601985" y="796745"/>
                  <a:pt x="617161" y="763863"/>
                  <a:pt x="624749" y="725923"/>
                </a:cubicBezTo>
                <a:cubicBezTo>
                  <a:pt x="634867" y="687983"/>
                  <a:pt x="639925" y="650043"/>
                  <a:pt x="639925" y="609573"/>
                </a:cubicBezTo>
                <a:lnTo>
                  <a:pt x="639925" y="12647"/>
                </a:lnTo>
                <a:cubicBezTo>
                  <a:pt x="639925" y="5059"/>
                  <a:pt x="644984" y="0"/>
                  <a:pt x="652572" y="0"/>
                </a:cubicBezTo>
                <a:lnTo>
                  <a:pt x="728453" y="0"/>
                </a:lnTo>
                <a:cubicBezTo>
                  <a:pt x="733511" y="0"/>
                  <a:pt x="741099" y="5059"/>
                  <a:pt x="741099" y="12647"/>
                </a:cubicBezTo>
                <a:lnTo>
                  <a:pt x="741099" y="619690"/>
                </a:lnTo>
                <a:cubicBezTo>
                  <a:pt x="741099" y="662689"/>
                  <a:pt x="736041" y="705688"/>
                  <a:pt x="723394" y="751216"/>
                </a:cubicBezTo>
                <a:cubicBezTo>
                  <a:pt x="687351" y="914855"/>
                  <a:pt x="536374" y="1027012"/>
                  <a:pt x="369285" y="1014269"/>
                </a:cubicBezTo>
                <a:cubicBezTo>
                  <a:pt x="293405" y="1014269"/>
                  <a:pt x="235230" y="1001622"/>
                  <a:pt x="187172" y="976328"/>
                </a:cubicBezTo>
                <a:cubicBezTo>
                  <a:pt x="98544" y="931392"/>
                  <a:pt x="35234" y="848528"/>
                  <a:pt x="15176" y="751216"/>
                </a:cubicBezTo>
                <a:cubicBezTo>
                  <a:pt x="5135" y="708094"/>
                  <a:pt x="25" y="663967"/>
                  <a:pt x="0" y="619690"/>
                </a:cubicBezTo>
                <a:lnTo>
                  <a:pt x="0" y="12647"/>
                </a:lnTo>
                <a:cubicBezTo>
                  <a:pt x="0" y="5059"/>
                  <a:pt x="5059" y="0"/>
                  <a:pt x="126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6479285" y="2479109"/>
            <a:ext cx="611947" cy="1013307"/>
          </a:xfrm>
          <a:custGeom>
            <a:avLst/>
            <a:gdLst/>
            <a:ahLst/>
            <a:cxnLst/>
            <a:rect l="l" t="t" r="r" b="b"/>
            <a:pathLst>
              <a:path w="611947" h="1013307" extrusionOk="0">
                <a:moveTo>
                  <a:pt x="358228" y="1113"/>
                </a:moveTo>
                <a:cubicBezTo>
                  <a:pt x="404439" y="4536"/>
                  <a:pt x="450068" y="15845"/>
                  <a:pt x="493067" y="34888"/>
                </a:cubicBezTo>
                <a:lnTo>
                  <a:pt x="548713" y="67769"/>
                </a:lnTo>
                <a:lnTo>
                  <a:pt x="576536" y="93063"/>
                </a:lnTo>
                <a:cubicBezTo>
                  <a:pt x="596770" y="113298"/>
                  <a:pt x="596770" y="118356"/>
                  <a:pt x="576536" y="136062"/>
                </a:cubicBezTo>
                <a:lnTo>
                  <a:pt x="543654" y="161355"/>
                </a:lnTo>
                <a:cubicBezTo>
                  <a:pt x="523419" y="179061"/>
                  <a:pt x="513302" y="168943"/>
                  <a:pt x="510773" y="163885"/>
                </a:cubicBezTo>
                <a:cubicBezTo>
                  <a:pt x="464157" y="109548"/>
                  <a:pt x="395131" y="79696"/>
                  <a:pt x="323601" y="82946"/>
                </a:cubicBezTo>
                <a:cubicBezTo>
                  <a:pt x="298307" y="82946"/>
                  <a:pt x="275543" y="88004"/>
                  <a:pt x="250250" y="93063"/>
                </a:cubicBezTo>
                <a:cubicBezTo>
                  <a:pt x="224956" y="100651"/>
                  <a:pt x="204721" y="113298"/>
                  <a:pt x="184487" y="128474"/>
                </a:cubicBezTo>
                <a:cubicBezTo>
                  <a:pt x="164252" y="143650"/>
                  <a:pt x="149076" y="161355"/>
                  <a:pt x="133900" y="184119"/>
                </a:cubicBezTo>
                <a:cubicBezTo>
                  <a:pt x="118724" y="206884"/>
                  <a:pt x="118724" y="234706"/>
                  <a:pt x="118724" y="265059"/>
                </a:cubicBezTo>
                <a:cubicBezTo>
                  <a:pt x="118724" y="295411"/>
                  <a:pt x="123782" y="320704"/>
                  <a:pt x="136429" y="340939"/>
                </a:cubicBezTo>
                <a:cubicBezTo>
                  <a:pt x="146546" y="361174"/>
                  <a:pt x="161723" y="376350"/>
                  <a:pt x="181957" y="391526"/>
                </a:cubicBezTo>
                <a:cubicBezTo>
                  <a:pt x="202192" y="406702"/>
                  <a:pt x="224956" y="416819"/>
                  <a:pt x="247720" y="426937"/>
                </a:cubicBezTo>
                <a:cubicBezTo>
                  <a:pt x="306730" y="449612"/>
                  <a:pt x="366650" y="469865"/>
                  <a:pt x="427304" y="487641"/>
                </a:cubicBezTo>
                <a:cubicBezTo>
                  <a:pt x="462715" y="500288"/>
                  <a:pt x="493067" y="517993"/>
                  <a:pt x="520890" y="538228"/>
                </a:cubicBezTo>
                <a:cubicBezTo>
                  <a:pt x="546183" y="558463"/>
                  <a:pt x="571477" y="583756"/>
                  <a:pt x="586653" y="614109"/>
                </a:cubicBezTo>
                <a:cubicBezTo>
                  <a:pt x="604359" y="646990"/>
                  <a:pt x="611947" y="687460"/>
                  <a:pt x="611947" y="735517"/>
                </a:cubicBezTo>
                <a:cubicBezTo>
                  <a:pt x="611947" y="783575"/>
                  <a:pt x="601829" y="824044"/>
                  <a:pt x="586653" y="859455"/>
                </a:cubicBezTo>
                <a:cubicBezTo>
                  <a:pt x="548764" y="925191"/>
                  <a:pt x="487275" y="974027"/>
                  <a:pt x="414657" y="996040"/>
                </a:cubicBezTo>
                <a:cubicBezTo>
                  <a:pt x="291680" y="1033158"/>
                  <a:pt x="158384" y="1009691"/>
                  <a:pt x="55490" y="932806"/>
                </a:cubicBezTo>
                <a:lnTo>
                  <a:pt x="12491" y="892337"/>
                </a:lnTo>
                <a:cubicBezTo>
                  <a:pt x="-156" y="877161"/>
                  <a:pt x="-7744" y="872102"/>
                  <a:pt x="12491" y="854397"/>
                </a:cubicBezTo>
                <a:lnTo>
                  <a:pt x="58019" y="824044"/>
                </a:lnTo>
                <a:cubicBezTo>
                  <a:pt x="83313" y="808868"/>
                  <a:pt x="83313" y="813927"/>
                  <a:pt x="95959" y="829103"/>
                </a:cubicBezTo>
                <a:cubicBezTo>
                  <a:pt x="143739" y="892481"/>
                  <a:pt x="218962" y="929157"/>
                  <a:pt x="298307" y="927748"/>
                </a:cubicBezTo>
                <a:cubicBezTo>
                  <a:pt x="323601" y="927748"/>
                  <a:pt x="348894" y="925218"/>
                  <a:pt x="374188" y="915101"/>
                </a:cubicBezTo>
                <a:cubicBezTo>
                  <a:pt x="424294" y="900216"/>
                  <a:pt x="466838" y="866735"/>
                  <a:pt x="493067" y="821515"/>
                </a:cubicBezTo>
                <a:cubicBezTo>
                  <a:pt x="505714" y="798751"/>
                  <a:pt x="513302" y="770928"/>
                  <a:pt x="513302" y="740576"/>
                </a:cubicBezTo>
                <a:cubicBezTo>
                  <a:pt x="513302" y="707694"/>
                  <a:pt x="505714" y="679872"/>
                  <a:pt x="493067" y="657108"/>
                </a:cubicBezTo>
                <a:cubicBezTo>
                  <a:pt x="480446" y="635102"/>
                  <a:pt x="463195" y="616114"/>
                  <a:pt x="442480" y="601462"/>
                </a:cubicBezTo>
                <a:cubicBezTo>
                  <a:pt x="418932" y="585593"/>
                  <a:pt x="393436" y="572840"/>
                  <a:pt x="366600" y="563522"/>
                </a:cubicBezTo>
                <a:cubicBezTo>
                  <a:pt x="306528" y="540646"/>
                  <a:pt x="245798" y="519559"/>
                  <a:pt x="184487" y="500288"/>
                </a:cubicBezTo>
                <a:cubicBezTo>
                  <a:pt x="154134" y="487641"/>
                  <a:pt x="126311" y="472465"/>
                  <a:pt x="101018" y="449701"/>
                </a:cubicBezTo>
                <a:cubicBezTo>
                  <a:pt x="75724" y="431996"/>
                  <a:pt x="55490" y="406702"/>
                  <a:pt x="42843" y="373821"/>
                </a:cubicBezTo>
                <a:cubicBezTo>
                  <a:pt x="26175" y="339993"/>
                  <a:pt x="17499" y="302774"/>
                  <a:pt x="17550" y="265059"/>
                </a:cubicBezTo>
                <a:cubicBezTo>
                  <a:pt x="16310" y="185156"/>
                  <a:pt x="54048" y="109659"/>
                  <a:pt x="118724" y="62711"/>
                </a:cubicBezTo>
                <a:cubicBezTo>
                  <a:pt x="149177" y="40554"/>
                  <a:pt x="183475" y="24257"/>
                  <a:pt x="219898" y="14653"/>
                </a:cubicBezTo>
                <a:cubicBezTo>
                  <a:pt x="265224" y="2153"/>
                  <a:pt x="312017" y="-2310"/>
                  <a:pt x="358228" y="111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" name="Google Shape;25;p3"/>
          <p:cNvSpPr/>
          <p:nvPr/>
        </p:nvSpPr>
        <p:spPr>
          <a:xfrm>
            <a:off x="3645412" y="2745431"/>
            <a:ext cx="609595" cy="98656"/>
          </a:xfrm>
          <a:custGeom>
            <a:avLst/>
            <a:gdLst/>
            <a:ahLst/>
            <a:cxnLst/>
            <a:rect l="l" t="t" r="r" b="b"/>
            <a:pathLst>
              <a:path w="609595" h="98656" extrusionOk="0">
                <a:moveTo>
                  <a:pt x="37118" y="3795"/>
                </a:moveTo>
                <a:cubicBezTo>
                  <a:pt x="44321" y="2108"/>
                  <a:pt x="51818" y="2108"/>
                  <a:pt x="59022" y="3795"/>
                </a:cubicBezTo>
                <a:cubicBezTo>
                  <a:pt x="84864" y="9843"/>
                  <a:pt x="100910" y="35698"/>
                  <a:pt x="94862" y="61540"/>
                </a:cubicBezTo>
                <a:cubicBezTo>
                  <a:pt x="90699" y="79329"/>
                  <a:pt x="76811" y="93218"/>
                  <a:pt x="59022" y="97381"/>
                </a:cubicBezTo>
                <a:cubicBezTo>
                  <a:pt x="33179" y="103429"/>
                  <a:pt x="7324" y="87383"/>
                  <a:pt x="1277" y="61540"/>
                </a:cubicBezTo>
                <a:cubicBezTo>
                  <a:pt x="-4774" y="35698"/>
                  <a:pt x="11273" y="9843"/>
                  <a:pt x="37118" y="3795"/>
                </a:cubicBezTo>
                <a:close/>
                <a:moveTo>
                  <a:pt x="550575" y="1266"/>
                </a:moveTo>
                <a:cubicBezTo>
                  <a:pt x="557779" y="-421"/>
                  <a:pt x="565276" y="-421"/>
                  <a:pt x="572479" y="1266"/>
                </a:cubicBezTo>
                <a:cubicBezTo>
                  <a:pt x="598322" y="7314"/>
                  <a:pt x="614368" y="33169"/>
                  <a:pt x="608320" y="59011"/>
                </a:cubicBezTo>
                <a:cubicBezTo>
                  <a:pt x="604157" y="76800"/>
                  <a:pt x="590268" y="90689"/>
                  <a:pt x="572479" y="94852"/>
                </a:cubicBezTo>
                <a:cubicBezTo>
                  <a:pt x="546637" y="100900"/>
                  <a:pt x="520782" y="84853"/>
                  <a:pt x="514735" y="59011"/>
                </a:cubicBezTo>
                <a:cubicBezTo>
                  <a:pt x="508684" y="33169"/>
                  <a:pt x="524733" y="7314"/>
                  <a:pt x="550575" y="126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3)">
  <p:cSld name="Титульный слайд (Б3)">
    <p:bg>
      <p:bgPr>
        <a:solidFill>
          <a:schemeClr val="lt1"/>
        </a:solid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4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456" name="Google Shape;456;p14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457" name="Google Shape;457;p14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458" name="Google Shape;458;p1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459" name="Google Shape;459;p14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460" name="Google Shape;460;p14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461" name="Google Shape;461;p14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2" name="Google Shape;462;p14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3" name="Google Shape;463;p14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464" name="Google Shape;464;p14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28" name="Google Shape;528;p1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29" name="Google Shape;52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0" name="Google Shape;530;p1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1" name="Google Shape;53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3" name="Google Shape;533;p14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4" name="Google Shape;534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5" name="Google Shape;535;p14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">
  <p:cSld name="Код">
    <p:bg>
      <p:bgPr>
        <a:solidFill>
          <a:srgbClr val="FEFEFE"/>
        </a:solidFill>
        <a:effectLst/>
      </p:bgPr>
    </p:bg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5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5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9" name="Google Shape;539;p15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40" name="Google Shape;540;p15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41" name="Google Shape;541;p15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2" name="Google Shape;542;p15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3" name="Google Shape;543;p15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44" name="Google Shape;544;p15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45" name="Google Shape;545;p15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2">
  <p:cSld name="Код 2">
    <p:bg>
      <p:bgPr>
        <a:solidFill>
          <a:srgbClr val="FEFEFE"/>
        </a:solidFill>
        <a:effectLst/>
      </p:bgPr>
    </p:bg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6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48" name="Google Shape;548;p16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3F3F3F"/>
          </a:solidFill>
          <a:ln w="12700" cap="flat" cmpd="sng">
            <a:solidFill>
              <a:schemeClr val="dk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9" name="Google Shape;549;p16"/>
          <p:cNvSpPr txBox="1"/>
          <p:nvPr/>
        </p:nvSpPr>
        <p:spPr>
          <a:xfrm>
            <a:off x="7905750" y="349885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0" name="Google Shape;550;p16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rgbClr val="262626"/>
          </a:solidFill>
          <a:ln w="12700" cap="flat" cmpd="sng">
            <a:solidFill>
              <a:srgbClr val="3F3F3F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51" name="Google Shape;551;p16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52" name="Google Shape;552;p16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55" name="Google Shape;555;p16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030"/>
              <a:buFont typeface="Courier New"/>
              <a:buNone/>
              <a:defRPr sz="14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56" name="Google Shape;556;p16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">
  <p:cSld name="Код и текст">
    <p:bg>
      <p:bgPr>
        <a:solidFill>
          <a:srgbClr val="FEFEFE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7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59" name="Google Shape;559;p17"/>
          <p:cNvSpPr/>
          <p:nvPr/>
        </p:nvSpPr>
        <p:spPr>
          <a:xfrm>
            <a:off x="542699" y="1089025"/>
            <a:ext cx="52200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0" name="Google Shape;560;p17"/>
          <p:cNvSpPr/>
          <p:nvPr/>
        </p:nvSpPr>
        <p:spPr>
          <a:xfrm>
            <a:off x="542699" y="1089026"/>
            <a:ext cx="52200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61" name="Google Shape;561;p17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62" name="Google Shape;562;p17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65" name="Google Shape;565;p17"/>
          <p:cNvSpPr txBox="1">
            <a:spLocks noGrp="1"/>
          </p:cNvSpPr>
          <p:nvPr>
            <p:ph type="body" idx="1"/>
          </p:nvPr>
        </p:nvSpPr>
        <p:spPr>
          <a:xfrm>
            <a:off x="542699" y="1357744"/>
            <a:ext cx="52200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6" name="Google Shape;566;p17"/>
          <p:cNvSpPr txBox="1">
            <a:spLocks noGrp="1"/>
          </p:cNvSpPr>
          <p:nvPr>
            <p:ph type="body" idx="2"/>
          </p:nvPr>
        </p:nvSpPr>
        <p:spPr>
          <a:xfrm>
            <a:off x="6024282" y="1089028"/>
            <a:ext cx="2579968" cy="5435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7" name="Google Shape;567;p17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 2">
  <p:cSld name="Код и текст 2">
    <p:bg>
      <p:bgPr>
        <a:solidFill>
          <a:srgbClr val="FEFEFE"/>
        </a:solidFill>
        <a:effectLst/>
      </p:bgPr>
    </p:bg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8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70" name="Google Shape;570;p18"/>
          <p:cNvSpPr/>
          <p:nvPr/>
        </p:nvSpPr>
        <p:spPr>
          <a:xfrm>
            <a:off x="542700" y="2744144"/>
            <a:ext cx="8058600" cy="3780481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1" name="Google Shape;571;p18"/>
          <p:cNvSpPr/>
          <p:nvPr/>
        </p:nvSpPr>
        <p:spPr>
          <a:xfrm>
            <a:off x="542700" y="2744144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72" name="Google Shape;572;p18"/>
          <p:cNvGrpSpPr/>
          <p:nvPr/>
        </p:nvGrpSpPr>
        <p:grpSpPr>
          <a:xfrm>
            <a:off x="634418" y="2831051"/>
            <a:ext cx="405531" cy="94905"/>
            <a:chOff x="634418" y="1175933"/>
            <a:chExt cx="405531" cy="94905"/>
          </a:xfrm>
        </p:grpSpPr>
        <p:sp>
          <p:nvSpPr>
            <p:cNvPr id="573" name="Google Shape;573;p18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4" name="Google Shape;574;p18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5" name="Google Shape;575;p18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76" name="Google Shape;576;p18"/>
          <p:cNvSpPr txBox="1">
            <a:spLocks noGrp="1"/>
          </p:cNvSpPr>
          <p:nvPr>
            <p:ph type="body" idx="1"/>
          </p:nvPr>
        </p:nvSpPr>
        <p:spPr>
          <a:xfrm>
            <a:off x="542700" y="3012863"/>
            <a:ext cx="8058600" cy="3511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solidFill>
                  <a:schemeClr val="dk2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18"/>
          <p:cNvSpPr txBox="1">
            <a:spLocks noGrp="1"/>
          </p:cNvSpPr>
          <p:nvPr>
            <p:ph type="body" idx="2"/>
          </p:nvPr>
        </p:nvSpPr>
        <p:spPr>
          <a:xfrm>
            <a:off x="539750" y="1089029"/>
            <a:ext cx="8064500" cy="1445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8" name="Google Shape;578;p18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отография и текст">
  <p:cSld name="Фотография и текст">
    <p:bg>
      <p:bgPr>
        <a:solidFill>
          <a:srgbClr val="FEFEFE"/>
        </a:solidFill>
        <a:effectLst/>
      </p:bgPr>
    </p:bg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9"/>
          <p:cNvSpPr/>
          <p:nvPr/>
        </p:nvSpPr>
        <p:spPr>
          <a:xfrm>
            <a:off x="4605900" y="763200"/>
            <a:ext cx="4500000" cy="6094800"/>
          </a:xfrm>
          <a:prstGeom prst="rect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81" name="Google Shape;581;p19"/>
          <p:cNvSpPr>
            <a:spLocks noGrp="1"/>
          </p:cNvSpPr>
          <p:nvPr>
            <p:ph type="pic" idx="2"/>
          </p:nvPr>
        </p:nvSpPr>
        <p:spPr>
          <a:xfrm>
            <a:off x="4644000" y="765174"/>
            <a:ext cx="4500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2" name="Google Shape;582;p19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19"/>
          <p:cNvSpPr txBox="1">
            <a:spLocks noGrp="1"/>
          </p:cNvSpPr>
          <p:nvPr>
            <p:ph type="body" idx="1"/>
          </p:nvPr>
        </p:nvSpPr>
        <p:spPr>
          <a:xfrm>
            <a:off x="539750" y="1089027"/>
            <a:ext cx="37800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84" name="Google Shape;584;p19"/>
          <p:cNvSpPr txBox="1">
            <a:spLocks noGrp="1"/>
          </p:cNvSpPr>
          <p:nvPr>
            <p:ph type="sldNum" idx="12"/>
          </p:nvPr>
        </p:nvSpPr>
        <p:spPr>
          <a:xfrm>
            <a:off x="8399463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картинка">
  <p:cSld name="Заголовок и картинка">
    <p:bg>
      <p:bgPr>
        <a:solidFill>
          <a:srgbClr val="FEFEFE"/>
        </a:solidFill>
        <a:effectLst/>
      </p:bgPr>
    </p:bg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20"/>
          <p:cNvSpPr>
            <a:spLocks noGrp="1"/>
          </p:cNvSpPr>
          <p:nvPr>
            <p:ph type="pic" idx="2"/>
          </p:nvPr>
        </p:nvSpPr>
        <p:spPr>
          <a:xfrm>
            <a:off x="0" y="765174"/>
            <a:ext cx="9144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7" name="Google Shape;587;p20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8" name="Google Shape;588;p20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артинка">
  <p:cSld name="Картинка">
    <p:bg>
      <p:bgPr>
        <a:solidFill>
          <a:srgbClr val="FEFEFE"/>
        </a:solidFill>
        <a:effectLst/>
      </p:bgPr>
    </p:bg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1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1" name="Google Shape;591;p2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2 ">
  <p:cSld name="Картинки 2х2 ">
    <p:bg>
      <p:bgPr>
        <a:solidFill>
          <a:srgbClr val="FEFEFE"/>
        </a:solidFill>
        <a:effectLst/>
      </p:bgPr>
    </p:bg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22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4" name="Google Shape;594;p22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95" name="Google Shape;595;p22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6" name="Google Shape;596;p22"/>
          <p:cNvSpPr>
            <a:spLocks noGrp="1"/>
          </p:cNvSpPr>
          <p:nvPr>
            <p:ph type="pic" idx="4"/>
          </p:nvPr>
        </p:nvSpPr>
        <p:spPr>
          <a:xfrm>
            <a:off x="4731602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7" name="Google Shape;597;p22"/>
          <p:cNvSpPr>
            <a:spLocks noGrp="1"/>
          </p:cNvSpPr>
          <p:nvPr>
            <p:ph type="pic" idx="5"/>
          </p:nvPr>
        </p:nvSpPr>
        <p:spPr>
          <a:xfrm>
            <a:off x="539999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8" name="Google Shape;598;p22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orient="horz" pos="411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1 ">
  <p:cSld name="Картинки 2х1 ">
    <p:bg>
      <p:bgPr>
        <a:solidFill>
          <a:srgbClr val="FEFEFE"/>
        </a:solid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3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1" name="Google Shape;601;p23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2" name="Google Shape;602;p23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3" name="Google Shape;603;p23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Заголовок и подзаголовок">
  <p:cSld name="10_Заголовок и подзаголовок">
    <p:bg>
      <p:bgPr>
        <a:solidFill>
          <a:srgbClr val="FEFEFE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539750" y="1089029"/>
            <a:ext cx="80645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">
  <p:cSld name="Пустой"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онтакты">
  <p:cSld name="Контакты">
    <p:bg>
      <p:bgPr>
        <a:solidFill>
          <a:schemeClr val="accent2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3272118" y="1382963"/>
            <a:ext cx="2599764" cy="2599534"/>
          </a:xfrm>
          <a:prstGeom prst="ellipse">
            <a:avLst/>
          </a:prstGeom>
          <a:solidFill>
            <a:schemeClr val="lt2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" name="Google Shape;32;p5"/>
          <p:cNvSpPr>
            <a:spLocks noGrp="1"/>
          </p:cNvSpPr>
          <p:nvPr>
            <p:ph type="pic" idx="2"/>
          </p:nvPr>
        </p:nvSpPr>
        <p:spPr>
          <a:xfrm>
            <a:off x="3343835" y="1454674"/>
            <a:ext cx="2456330" cy="2456112"/>
          </a:xfrm>
          <a:prstGeom prst="ellipse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  <a:effectLst>
            <a:outerShdw blurRad="190500" algn="ctr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" name="Google Shape;34;p5"/>
          <p:cNvSpPr/>
          <p:nvPr/>
        </p:nvSpPr>
        <p:spPr>
          <a:xfrm rot="10800000">
            <a:off x="1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539750" y="4145773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Roboto"/>
              <a:buNone/>
              <a:defRPr sz="4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539750" y="4948230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10"/>
              <a:buFont typeface="Roboto"/>
              <a:buNone/>
              <a:defRPr sz="18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 2">
  <p:cSld name="Разделитель 2">
    <p:bg>
      <p:bgPr>
        <a:solidFill>
          <a:schemeClr val="accent3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"/>
          <p:cNvSpPr txBox="1">
            <a:spLocks noGrp="1"/>
          </p:cNvSpPr>
          <p:nvPr>
            <p:ph type="title"/>
          </p:nvPr>
        </p:nvSpPr>
        <p:spPr>
          <a:xfrm>
            <a:off x="539750" y="2947303"/>
            <a:ext cx="6569261" cy="2389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8"/>
          <p:cNvSpPr txBox="1">
            <a:spLocks noGrp="1"/>
          </p:cNvSpPr>
          <p:nvPr>
            <p:ph type="body" idx="1"/>
          </p:nvPr>
        </p:nvSpPr>
        <p:spPr>
          <a:xfrm>
            <a:off x="539750" y="1202765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-1" y="6416675"/>
            <a:ext cx="9144001" cy="441325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24" name="Google Shape;124;p8"/>
          <p:cNvCxnSpPr/>
          <p:nvPr/>
        </p:nvCxnSpPr>
        <p:spPr>
          <a:xfrm>
            <a:off x="0" y="64166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5" name="Google Shape;125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551262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26" name="Google Shape;126;p8"/>
          <p:cNvSpPr txBox="1">
            <a:spLocks noGrp="1"/>
          </p:cNvSpPr>
          <p:nvPr>
            <p:ph type="body" idx="2"/>
          </p:nvPr>
        </p:nvSpPr>
        <p:spPr>
          <a:xfrm>
            <a:off x="775492" y="6529615"/>
            <a:ext cx="686809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">
  <p:cSld name="Разделитель">
    <p:bg>
      <p:bgPr>
        <a:solidFill>
          <a:schemeClr val="accent3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"/>
          <p:cNvSpPr txBox="1">
            <a:spLocks noGrp="1"/>
          </p:cNvSpPr>
          <p:nvPr>
            <p:ph type="title"/>
          </p:nvPr>
        </p:nvSpPr>
        <p:spPr>
          <a:xfrm>
            <a:off x="539750" y="3346655"/>
            <a:ext cx="6569261" cy="2009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9"/>
          <p:cNvSpPr txBox="1">
            <a:spLocks noGrp="1"/>
          </p:cNvSpPr>
          <p:nvPr>
            <p:ph type="body" idx="1"/>
          </p:nvPr>
        </p:nvSpPr>
        <p:spPr>
          <a:xfrm>
            <a:off x="539750" y="1602117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grpSp>
        <p:nvGrpSpPr>
          <p:cNvPr id="130" name="Google Shape;130;p9"/>
          <p:cNvGrpSpPr/>
          <p:nvPr/>
        </p:nvGrpSpPr>
        <p:grpSpPr>
          <a:xfrm>
            <a:off x="5438719" y="0"/>
            <a:ext cx="3705281" cy="6858000"/>
            <a:chOff x="5438719" y="0"/>
            <a:chExt cx="3705281" cy="6858000"/>
          </a:xfrm>
        </p:grpSpPr>
        <p:sp>
          <p:nvSpPr>
            <p:cNvPr id="131" name="Google Shape;131;p9"/>
            <p:cNvSpPr/>
            <p:nvPr/>
          </p:nvSpPr>
          <p:spPr>
            <a:xfrm rot="10800000" flipH="1">
              <a:off x="5438719" y="0"/>
              <a:ext cx="3705281" cy="6858000"/>
            </a:xfrm>
            <a:custGeom>
              <a:avLst/>
              <a:gdLst/>
              <a:ahLst/>
              <a:cxnLst/>
              <a:rect l="l" t="t" r="r" b="b"/>
              <a:pathLst>
                <a:path w="3705281" h="6858000" extrusionOk="0">
                  <a:moveTo>
                    <a:pt x="0" y="274"/>
                  </a:moveTo>
                  <a:lnTo>
                    <a:pt x="907" y="0"/>
                  </a:lnTo>
                  <a:lnTo>
                    <a:pt x="0" y="0"/>
                  </a:lnTo>
                  <a:lnTo>
                    <a:pt x="0" y="274"/>
                  </a:lnTo>
                  <a:close/>
                  <a:moveTo>
                    <a:pt x="1870498" y="3508625"/>
                  </a:moveTo>
                  <a:lnTo>
                    <a:pt x="112831" y="6858000"/>
                  </a:lnTo>
                  <a:lnTo>
                    <a:pt x="553243" y="6858000"/>
                  </a:lnTo>
                  <a:lnTo>
                    <a:pt x="1418600" y="6858000"/>
                  </a:lnTo>
                  <a:lnTo>
                    <a:pt x="2399512" y="6858000"/>
                  </a:lnTo>
                  <a:lnTo>
                    <a:pt x="3705281" y="6858000"/>
                  </a:lnTo>
                  <a:lnTo>
                    <a:pt x="3705281" y="0"/>
                  </a:lnTo>
                  <a:lnTo>
                    <a:pt x="2399512" y="0"/>
                  </a:lnTo>
                  <a:lnTo>
                    <a:pt x="1418600" y="0"/>
                  </a:lnTo>
                  <a:lnTo>
                    <a:pt x="1417693" y="0"/>
                  </a:lnTo>
                  <a:lnTo>
                    <a:pt x="553243" y="0"/>
                  </a:lnTo>
                  <a:lnTo>
                    <a:pt x="907" y="0"/>
                  </a:lnTo>
                  <a:lnTo>
                    <a:pt x="1870498" y="3508625"/>
                  </a:lnTo>
                  <a:close/>
                </a:path>
              </a:pathLst>
            </a:custGeom>
            <a:solidFill>
              <a:schemeClr val="dk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132" name="Google Shape;132;p9"/>
            <p:cNvCxnSpPr>
              <a:stCxn id="131" idx="5"/>
              <a:endCxn id="131" idx="4"/>
            </p:cNvCxnSpPr>
            <p:nvPr/>
          </p:nvCxnSpPr>
          <p:spPr>
            <a:xfrm>
              <a:off x="5551550" y="0"/>
              <a:ext cx="1757700" cy="3349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cxnSp>
          <p:nvCxnSpPr>
            <p:cNvPr id="133" name="Google Shape;133;p9"/>
            <p:cNvCxnSpPr>
              <a:stCxn id="131" idx="1"/>
              <a:endCxn id="131" idx="4"/>
            </p:cNvCxnSpPr>
            <p:nvPr/>
          </p:nvCxnSpPr>
          <p:spPr>
            <a:xfrm rot="10800000" flipH="1">
              <a:off x="5439626" y="3349500"/>
              <a:ext cx="1869600" cy="3508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34" name="Google Shape;134;p9"/>
          <p:cNvSpPr/>
          <p:nvPr/>
        </p:nvSpPr>
        <p:spPr>
          <a:xfrm rot="10800000" flipH="1">
            <a:off x="6023986" y="0"/>
            <a:ext cx="3120015" cy="6858000"/>
          </a:xfrm>
          <a:custGeom>
            <a:avLst/>
            <a:gdLst/>
            <a:ahLst/>
            <a:cxnLst/>
            <a:rect l="l" t="t" r="r" b="b"/>
            <a:pathLst>
              <a:path w="3120015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3120015" y="6858000"/>
                </a:lnTo>
                <a:lnTo>
                  <a:pt x="3120015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5" name="Google Shape;135;p9"/>
          <p:cNvCxnSpPr/>
          <p:nvPr/>
        </p:nvCxnSpPr>
        <p:spPr>
          <a:xfrm>
            <a:off x="6136817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6" name="Google Shape;136;p9"/>
          <p:cNvCxnSpPr/>
          <p:nvPr/>
        </p:nvCxnSpPr>
        <p:spPr>
          <a:xfrm rot="10800000" flipH="1">
            <a:off x="6024893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7" name="Google Shape;137;p9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8" name="Google Shape;138;p9"/>
          <p:cNvCxnSpPr/>
          <p:nvPr/>
        </p:nvCxnSpPr>
        <p:spPr>
          <a:xfrm>
            <a:off x="6722084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9" name="Google Shape;139;p9"/>
          <p:cNvCxnSpPr/>
          <p:nvPr/>
        </p:nvCxnSpPr>
        <p:spPr>
          <a:xfrm rot="10800000" flipH="1">
            <a:off x="6610160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1)">
  <p:cSld name="Титульный слайд (1)">
    <p:bg>
      <p:bgPr>
        <a:solidFill>
          <a:schemeClr val="accent1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0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10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43" name="Google Shape;143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4" name="Google Shape;144;p10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145" name="Google Shape;145;p10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146" name="Google Shape;146;p10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7" name="Google Shape;147;p10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8" name="Google Shape;148;p10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9" name="Google Shape;149;p10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0" name="Google Shape;150;p10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1" name="Google Shape;151;p10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2" name="Google Shape;152;p10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3" name="Google Shape;153;p10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4" name="Google Shape;154;p10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5" name="Google Shape;155;p10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6" name="Google Shape;156;p10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7" name="Google Shape;157;p10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8" name="Google Shape;158;p10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9" name="Google Shape;159;p10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0" name="Google Shape;160;p10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1" name="Google Shape;161;p10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2" name="Google Shape;162;p10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3" name="Google Shape;163;p10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4" name="Google Shape;164;p10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5" name="Google Shape;165;p10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6" name="Google Shape;166;p10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7" name="Google Shape;167;p10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8" name="Google Shape;168;p10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9" name="Google Shape;169;p10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0" name="Google Shape;170;p10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1" name="Google Shape;171;p10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2" name="Google Shape;172;p10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3" name="Google Shape;173;p10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4" name="Google Shape;174;p10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5" name="Google Shape;175;p10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6" name="Google Shape;176;p10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7" name="Google Shape;177;p10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8" name="Google Shape;178;p10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9" name="Google Shape;179;p10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0" name="Google Shape;180;p10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1" name="Google Shape;181;p10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2" name="Google Shape;182;p10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3" name="Google Shape;183;p10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4" name="Google Shape;184;p10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5" name="Google Shape;185;p10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6" name="Google Shape;186;p10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7" name="Google Shape;187;p10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8" name="Google Shape;188;p10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9" name="Google Shape;189;p10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0" name="Google Shape;190;p10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1" name="Google Shape;191;p10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2" name="Google Shape;192;p10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3" name="Google Shape;193;p10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4" name="Google Shape;194;p10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5" name="Google Shape;195;p10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6" name="Google Shape;196;p10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7" name="Google Shape;197;p10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8" name="Google Shape;198;p10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9" name="Google Shape;199;p10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0" name="Google Shape;200;p10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1" name="Google Shape;201;p10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13" name="Google Shape;213;p10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14" name="Google Shape;214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15" name="Google Shape;215;p10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3 )">
  <p:cSld name="Титульный слайд (3 )">
    <p:bg>
      <p:bgPr>
        <a:solidFill>
          <a:schemeClr val="accent1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9" name="Google Shape;21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0" name="Google Shape;220;p11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21" name="Google Shape;221;p11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222" name="Google Shape;222;p11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3" name="Google Shape;223;p11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5" name="Google Shape;225;p11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6" name="Google Shape;226;p11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9" name="Google Shape;229;p11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4" name="Google Shape;234;p11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8" name="Google Shape;238;p11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1" name="Google Shape;241;p11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2" name="Google Shape;242;p11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3" name="Google Shape;243;p11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9" name="Google Shape;249;p11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0" name="Google Shape;250;p11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1" name="Google Shape;251;p11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2" name="Google Shape;252;p11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89" name="Google Shape;289;p11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0" name="Google Shape;29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1" name="Google Shape;291;p11"/>
          <p:cNvSpPr txBox="1">
            <a:spLocks noGrp="1"/>
          </p:cNvSpPr>
          <p:nvPr>
            <p:ph type="body" idx="2"/>
          </p:nvPr>
        </p:nvSpPr>
        <p:spPr>
          <a:xfrm>
            <a:off x="775491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2" name="Google Shape;29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3" name="Google Shape;293;p11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4" name="Google Shape;29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5" name="Google Shape;295;p11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1)">
  <p:cSld name="Титульный слайд (Б1)">
    <p:bg>
      <p:bgPr>
        <a:solidFill>
          <a:schemeClr val="l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12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298" name="Google Shape;298;p12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299" name="Google Shape;299;p12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00" name="Google Shape;300;p12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12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02" name="Google Shape;302;p12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03" name="Google Shape;303;p12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4" name="Google Shape;304;p12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5" name="Google Shape;305;p12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06" name="Google Shape;306;p12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8" name="Google Shape;368;p12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9" name="Google Shape;369;p12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70" name="Google Shape;370;p12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1" name="Google Shape;37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372" name="Google Shape;372;p12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3" name="Google Shape;37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2)">
  <p:cSld name="Титульный слайд (Б2)">
    <p:bg>
      <p:bgPr>
        <a:solidFill>
          <a:schemeClr val="lt1"/>
        </a:solidFill>
        <a:effectLst/>
      </p:bgPr>
    </p:bg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Google Shape;375;p13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376" name="Google Shape;376;p13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377" name="Google Shape;377;p13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78" name="Google Shape;378;p13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79" name="Google Shape;379;p13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80" name="Google Shape;380;p13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81" name="Google Shape;381;p13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2" name="Google Shape;382;p13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3" name="Google Shape;383;p13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84" name="Google Shape;384;p13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5" name="Google Shape;385;p13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6" name="Google Shape;386;p13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7" name="Google Shape;387;p13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8" name="Google Shape;388;p13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9" name="Google Shape;389;p13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0" name="Google Shape;390;p13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1" name="Google Shape;391;p13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2" name="Google Shape;392;p13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5" name="Google Shape;395;p13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7" name="Google Shape;397;p13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8" name="Google Shape;398;p13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0" name="Google Shape;400;p13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1" name="Google Shape;401;p13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2" name="Google Shape;422;p13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3" name="Google Shape;423;p13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4" name="Google Shape;424;p13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5" name="Google Shape;425;p13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6" name="Google Shape;426;p13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7" name="Google Shape;427;p13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8" name="Google Shape;428;p13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9" name="Google Shape;429;p13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48" name="Google Shape;448;p13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49" name="Google Shape;44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0" name="Google Shape;450;p13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51" name="Google Shape;45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293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3" name="Google Shape;453;p13"/>
          <p:cNvSpPr txBox="1">
            <a:spLocks noGrp="1"/>
          </p:cNvSpPr>
          <p:nvPr>
            <p:ph type="body" idx="3"/>
          </p:nvPr>
        </p:nvSpPr>
        <p:spPr>
          <a:xfrm>
            <a:off x="3902870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-1" y="2"/>
            <a:ext cx="9144001" cy="76517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1" name="Google Shape;11;p1"/>
          <p:cNvCxnSpPr/>
          <p:nvPr/>
        </p:nvCxnSpPr>
        <p:spPr>
          <a:xfrm>
            <a:off x="0" y="7651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" name="Google Shape;12;p1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731200" y="277823"/>
            <a:ext cx="873050" cy="2095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539750" y="1163637"/>
            <a:ext cx="8064500" cy="5360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7592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Char char="•"/>
              <a:defRPr sz="16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      <p15:guide id="1" pos="340">
          <p15:clr>
            <a:srgbClr val="F26B43"/>
          </p15:clr>
        </p15:guide>
        <p15:guide id="2" pos="5420">
          <p15:clr>
            <a:srgbClr val="F26B43"/>
          </p15:clr>
        </p15:guide>
        <p15:guide id="3" orient="horz" pos="482">
          <p15:clr>
            <a:srgbClr val="F26B43"/>
          </p15:clr>
        </p15:guide>
        <p15:guide id="4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pn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4E7"/>
        </a:solidFill>
        <a:effectLst/>
      </p:bgPr>
    </p:bg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Виды зависимостей</a:t>
            </a:r>
            <a:endParaRPr sz="2600" dirty="0"/>
          </a:p>
        </p:txBody>
      </p:sp>
      <p:sp>
        <p:nvSpPr>
          <p:cNvPr id="834" name="Google Shape;834;p41"/>
          <p:cNvSpPr/>
          <p:nvPr/>
        </p:nvSpPr>
        <p:spPr>
          <a:xfrm>
            <a:off x="1596237" y="1268760"/>
            <a:ext cx="6000098" cy="64807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5" name="Google Shape;835;p41"/>
          <p:cNvSpPr/>
          <p:nvPr/>
        </p:nvSpPr>
        <p:spPr>
          <a:xfrm>
            <a:off x="1619672" y="1196752"/>
            <a:ext cx="5976664" cy="72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Функциональная зависимость</a:t>
            </a:r>
            <a:endParaRPr dirty="0"/>
          </a:p>
        </p:txBody>
      </p:sp>
      <p:sp>
        <p:nvSpPr>
          <p:cNvPr id="836" name="Google Shape;836;p41"/>
          <p:cNvSpPr/>
          <p:nvPr/>
        </p:nvSpPr>
        <p:spPr>
          <a:xfrm>
            <a:off x="1619672" y="3831308"/>
            <a:ext cx="5976664" cy="67781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7" name="Google Shape;837;p41"/>
          <p:cNvSpPr/>
          <p:nvPr/>
        </p:nvSpPr>
        <p:spPr>
          <a:xfrm>
            <a:off x="1619672" y="3861048"/>
            <a:ext cx="597666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[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Статистическая</a:t>
            </a:r>
            <a:r>
              <a:rPr lang="en-US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]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зависимость</a:t>
            </a:r>
            <a:endParaRPr dirty="0"/>
          </a:p>
        </p:txBody>
      </p:sp>
      <p:sp>
        <p:nvSpPr>
          <p:cNvPr id="838" name="Google Shape;838;p41"/>
          <p:cNvSpPr/>
          <p:nvPr/>
        </p:nvSpPr>
        <p:spPr>
          <a:xfrm>
            <a:off x="1618736" y="2564904"/>
            <a:ext cx="5977599" cy="64807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9" name="Google Shape;839;p41"/>
          <p:cNvSpPr/>
          <p:nvPr/>
        </p:nvSpPr>
        <p:spPr>
          <a:xfrm>
            <a:off x="1618736" y="2492896"/>
            <a:ext cx="5977600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Причинно-следственная зависимость</a:t>
            </a:r>
            <a:endParaRPr dirty="0"/>
          </a:p>
        </p:txBody>
      </p:sp>
      <p:sp>
        <p:nvSpPr>
          <p:cNvPr id="18" name="Google Shape;764;p36"/>
          <p:cNvSpPr/>
          <p:nvPr/>
        </p:nvSpPr>
        <p:spPr>
          <a:xfrm>
            <a:off x="4211960" y="1844824"/>
            <a:ext cx="43204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↓</a:t>
            </a:r>
            <a:endParaRPr sz="40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764;p36"/>
          <p:cNvSpPr/>
          <p:nvPr/>
        </p:nvSpPr>
        <p:spPr>
          <a:xfrm>
            <a:off x="4211960" y="3140968"/>
            <a:ext cx="43204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↓</a:t>
            </a:r>
            <a:endParaRPr sz="40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836;p41"/>
          <p:cNvSpPr/>
          <p:nvPr/>
        </p:nvSpPr>
        <p:spPr>
          <a:xfrm>
            <a:off x="1619672" y="5127452"/>
            <a:ext cx="5976664" cy="677812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837;p41"/>
          <p:cNvSpPr/>
          <p:nvPr/>
        </p:nvSpPr>
        <p:spPr>
          <a:xfrm>
            <a:off x="1619672" y="5157192"/>
            <a:ext cx="597666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Корреляционная зависимость</a:t>
            </a:r>
            <a:endParaRPr dirty="0"/>
          </a:p>
        </p:txBody>
      </p:sp>
      <p:sp>
        <p:nvSpPr>
          <p:cNvPr id="13" name="Google Shape;764;p36"/>
          <p:cNvSpPr/>
          <p:nvPr/>
        </p:nvSpPr>
        <p:spPr>
          <a:xfrm rot="10800000">
            <a:off x="4211960" y="4293096"/>
            <a:ext cx="43204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↓</a:t>
            </a:r>
            <a:endParaRPr sz="40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251520" y="404664"/>
            <a:ext cx="8568952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Таблица сопряжённости признаков</a:t>
            </a:r>
            <a:endParaRPr sz="2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27582" y="2060852"/>
          <a:ext cx="6912769" cy="3168348"/>
        </p:xfrm>
        <a:graphic>
          <a:graphicData uri="http://schemas.openxmlformats.org/drawingml/2006/table">
            <a:tbl>
              <a:tblPr/>
              <a:tblGrid>
                <a:gridCol w="1068674"/>
                <a:gridCol w="958518"/>
                <a:gridCol w="815456"/>
                <a:gridCol w="2230340"/>
                <a:gridCol w="815456"/>
                <a:gridCol w="1024325"/>
              </a:tblGrid>
              <a:tr h="52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>
                        <a:latin typeface="Roboto" charset="0"/>
                        <a:ea typeface="Roboto" charset="0"/>
                      </a:endParaRPr>
                    </a:p>
                  </a:txBody>
                  <a:tcPr marL="68580" marR="6858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i="1">
                          <a:latin typeface="Roboto" charset="0"/>
                          <a:ea typeface="Roboto" charset="0"/>
                          <a:cs typeface="Times New Roman"/>
                        </a:rPr>
                        <a:t>A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1</a:t>
                      </a:r>
                      <a:endParaRPr lang="ru-RU" sz="2000" b="1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i="1">
                          <a:latin typeface="Roboto" charset="0"/>
                          <a:ea typeface="Roboto" charset="0"/>
                          <a:cs typeface="Times New Roman"/>
                        </a:rPr>
                        <a:t>A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2</a:t>
                      </a:r>
                      <a:endParaRPr lang="ru-RU" sz="2000" b="1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smtClean="0">
                          <a:latin typeface="Roboto" charset="0"/>
                          <a:ea typeface="Roboto" charset="0"/>
                          <a:cs typeface="Times New Roman"/>
                        </a:rPr>
                        <a:t>…</a:t>
                      </a:r>
                      <a:endParaRPr lang="ru-RU" sz="2000" b="1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i="1">
                          <a:latin typeface="Roboto" charset="0"/>
                          <a:ea typeface="Roboto" charset="0"/>
                          <a:cs typeface="Times New Roman"/>
                        </a:rPr>
                        <a:t>A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k</a:t>
                      </a:r>
                      <a:endParaRPr lang="ru-RU" sz="2000" b="1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Roboto" charset="0"/>
                          <a:ea typeface="Roboto" charset="0"/>
                          <a:cs typeface="Times New Roman"/>
                        </a:rPr>
                        <a:t>всего</a:t>
                      </a: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i="1">
                          <a:latin typeface="Roboto" charset="0"/>
                          <a:ea typeface="Roboto" charset="0"/>
                          <a:cs typeface="Times New Roman"/>
                        </a:rPr>
                        <a:t>B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1</a:t>
                      </a:r>
                      <a:endParaRPr lang="ru-RU" sz="2000" b="1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11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 smtClean="0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 smtClean="0">
                          <a:latin typeface="Roboto" charset="0"/>
                          <a:ea typeface="Roboto" charset="0"/>
                          <a:cs typeface="Times New Roman"/>
                        </a:rPr>
                        <a:t>12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smtClean="0">
                          <a:latin typeface="Roboto" charset="0"/>
                          <a:ea typeface="Roboto" charset="0"/>
                          <a:cs typeface="Times New Roman"/>
                        </a:rPr>
                        <a:t>…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1k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1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.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i="1">
                          <a:latin typeface="Roboto" charset="0"/>
                          <a:ea typeface="Roboto" charset="0"/>
                          <a:cs typeface="Times New Roman"/>
                        </a:rPr>
                        <a:t>B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2</a:t>
                      </a:r>
                      <a:endParaRPr lang="ru-RU" sz="2000" b="1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21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22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smtClean="0">
                          <a:latin typeface="Roboto" charset="0"/>
                          <a:ea typeface="Roboto" charset="0"/>
                          <a:cs typeface="Times New Roman"/>
                        </a:rPr>
                        <a:t>…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2k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2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.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b="1">
                        <a:latin typeface="Roboto" charset="0"/>
                        <a:ea typeface="Roboto" charset="0"/>
                      </a:endParaRPr>
                    </a:p>
                  </a:txBody>
                  <a:tcPr marL="68580" marR="6858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>
                        <a:latin typeface="Roboto" charset="0"/>
                        <a:ea typeface="Roboto" charset="0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>
                        <a:latin typeface="Roboto" charset="0"/>
                        <a:ea typeface="Roboto" charset="0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>
                        <a:latin typeface="Roboto" charset="0"/>
                        <a:ea typeface="Roboto" charset="0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i="1">
                          <a:latin typeface="Roboto" charset="0"/>
                          <a:ea typeface="Roboto" charset="0"/>
                          <a:cs typeface="Times New Roman"/>
                        </a:rPr>
                        <a:t>B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m</a:t>
                      </a:r>
                      <a:endParaRPr lang="ru-RU" sz="2000" b="1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 smtClean="0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 smtClean="0">
                          <a:latin typeface="Roboto" charset="0"/>
                          <a:ea typeface="Roboto" charset="0"/>
                          <a:cs typeface="Times New Roman"/>
                        </a:rPr>
                        <a:t>m1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m2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smtClean="0">
                          <a:latin typeface="Roboto" charset="0"/>
                          <a:ea typeface="Roboto" charset="0"/>
                          <a:cs typeface="Times New Roman"/>
                        </a:rPr>
                        <a:t>…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mk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m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.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Roboto" charset="0"/>
                          <a:ea typeface="Roboto" charset="0"/>
                          <a:cs typeface="Times New Roman"/>
                        </a:rPr>
                        <a:t>всего</a:t>
                      </a:r>
                    </a:p>
                  </a:txBody>
                  <a:tcPr marL="68580" marR="6858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.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1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.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2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smtClean="0">
                          <a:latin typeface="Roboto" charset="0"/>
                          <a:ea typeface="Roboto" charset="0"/>
                          <a:cs typeface="Times New Roman"/>
                        </a:rPr>
                        <a:t>…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r>
                        <a:rPr lang="en-US" sz="2000" b="1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.</a:t>
                      </a:r>
                      <a:r>
                        <a:rPr lang="en-US" sz="2000" i="1" baseline="-25000">
                          <a:latin typeface="Roboto" charset="0"/>
                          <a:ea typeface="Roboto" charset="0"/>
                          <a:cs typeface="Times New Roman"/>
                        </a:rPr>
                        <a:t>k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i="1">
                          <a:latin typeface="Roboto" charset="0"/>
                          <a:ea typeface="Roboto" charset="0"/>
                          <a:cs typeface="Times New Roman"/>
                        </a:rPr>
                        <a:t>n</a:t>
                      </a:r>
                      <a:endParaRPr lang="ru-RU" sz="2000">
                        <a:latin typeface="Roboto" charset="0"/>
                        <a:ea typeface="Roboto" charset="0"/>
                        <a:cs typeface="Times New Roman"/>
                      </a:endParaRPr>
                    </a:p>
                  </a:txBody>
                  <a:tcPr marL="68580" marR="6858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 rot="16200000">
            <a:off x="1103562" y="3737907"/>
            <a:ext cx="364202" cy="322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smtClean="0">
                <a:latin typeface="Roboto" charset="0"/>
                <a:ea typeface="Roboto" charset="0"/>
                <a:cs typeface="Times New Roman"/>
              </a:rPr>
              <a:t>…</a:t>
            </a:r>
            <a:endParaRPr lang="ru-RU" b="1">
              <a:latin typeface="Roboto" charset="0"/>
              <a:ea typeface="Roboto" charset="0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3067724" y="3729091"/>
            <a:ext cx="364202" cy="340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mtClean="0">
                <a:latin typeface="Roboto" charset="0"/>
                <a:ea typeface="Roboto" charset="0"/>
                <a:cs typeface="Times New Roman"/>
              </a:rPr>
              <a:t>…</a:t>
            </a:r>
            <a:endParaRPr lang="ru-RU">
              <a:latin typeface="Roboto" charset="0"/>
              <a:ea typeface="Roboto" charset="0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6072114" y="3729091"/>
            <a:ext cx="364202" cy="340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mtClean="0">
                <a:latin typeface="Roboto" charset="0"/>
                <a:ea typeface="Roboto" charset="0"/>
                <a:cs typeface="Times New Roman"/>
              </a:rPr>
              <a:t>…</a:t>
            </a:r>
            <a:endParaRPr lang="ru-RU">
              <a:latin typeface="Roboto" charset="0"/>
              <a:ea typeface="Roboto" charset="0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7008218" y="3729091"/>
            <a:ext cx="364202" cy="340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mtClean="0">
                <a:latin typeface="Roboto" charset="0"/>
                <a:ea typeface="Roboto" charset="0"/>
                <a:cs typeface="Times New Roman"/>
              </a:rPr>
              <a:t>…</a:t>
            </a:r>
            <a:endParaRPr lang="ru-RU">
              <a:latin typeface="Roboto" charset="0"/>
              <a:ea typeface="Roboto" charset="0"/>
              <a:cs typeface="Times New Roman"/>
            </a:endParaRPr>
          </a:p>
        </p:txBody>
      </p:sp>
      <p:sp>
        <p:nvSpPr>
          <p:cNvPr id="12" name="Google Shape;839;p41"/>
          <p:cNvSpPr/>
          <p:nvPr/>
        </p:nvSpPr>
        <p:spPr>
          <a:xfrm>
            <a:off x="755576" y="5517232"/>
            <a:ext cx="7848872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sz="2000" i="1" smtClean="0">
                <a:latin typeface="Roboto" charset="0"/>
                <a:ea typeface="Roboto" charset="0"/>
                <a:cs typeface="Times New Roman"/>
              </a:rPr>
              <a:t>n</a:t>
            </a:r>
            <a:r>
              <a:rPr lang="en-US" sz="2000" i="1" baseline="-25000" smtClean="0">
                <a:latin typeface="Roboto" charset="0"/>
                <a:ea typeface="Roboto" charset="0"/>
                <a:cs typeface="Times New Roman"/>
              </a:rPr>
              <a:t>ij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–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количество объектов, относящихся к градациям </a:t>
            </a:r>
            <a:r>
              <a:rPr lang="en-US" sz="2000" i="1" smtClean="0">
                <a:latin typeface="Roboto" charset="0"/>
                <a:ea typeface="Roboto" charset="0"/>
                <a:cs typeface="Times New Roman"/>
              </a:rPr>
              <a:t>A</a:t>
            </a:r>
            <a:r>
              <a:rPr lang="en-US" sz="2000" i="1" baseline="-25000" smtClean="0">
                <a:latin typeface="Roboto" charset="0"/>
                <a:ea typeface="Roboto" charset="0"/>
                <a:cs typeface="Times New Roman"/>
              </a:rPr>
              <a:t>i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и </a:t>
            </a:r>
            <a:r>
              <a:rPr lang="en-US" sz="2000" i="1" smtClean="0">
                <a:latin typeface="Roboto" charset="0"/>
                <a:ea typeface="Roboto" charset="0"/>
                <a:cs typeface="Times New Roman"/>
              </a:rPr>
              <a:t>B</a:t>
            </a:r>
            <a:r>
              <a:rPr lang="en-US" sz="2000" i="1" baseline="-25000" smtClean="0">
                <a:latin typeface="Roboto" charset="0"/>
                <a:ea typeface="Roboto" charset="0"/>
                <a:cs typeface="Times New Roman"/>
              </a:rPr>
              <a:t>j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endParaRPr dirty="0"/>
          </a:p>
        </p:txBody>
      </p:sp>
      <p:sp>
        <p:nvSpPr>
          <p:cNvPr id="13" name="Прямоугольник 12"/>
          <p:cNvSpPr/>
          <p:nvPr/>
        </p:nvSpPr>
        <p:spPr>
          <a:xfrm rot="16200000">
            <a:off x="2131620" y="3729091"/>
            <a:ext cx="364202" cy="340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mtClean="0">
                <a:latin typeface="Roboto" charset="0"/>
                <a:ea typeface="Roboto" charset="0"/>
                <a:cs typeface="Times New Roman"/>
              </a:rPr>
              <a:t>…</a:t>
            </a:r>
            <a:endParaRPr lang="ru-RU">
              <a:latin typeface="Roboto" charset="0"/>
              <a:ea typeface="Roboto" charset="0"/>
              <a:cs typeface="Times New Roman"/>
            </a:endParaRPr>
          </a:p>
        </p:txBody>
      </p:sp>
      <p:sp>
        <p:nvSpPr>
          <p:cNvPr id="14" name="Google Shape;839;p41"/>
          <p:cNvSpPr/>
          <p:nvPr/>
        </p:nvSpPr>
        <p:spPr>
          <a:xfrm>
            <a:off x="251520" y="980728"/>
            <a:ext cx="8568952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sz="20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A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en-US" sz="20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B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–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номинальные признаки. </a:t>
            </a:r>
            <a:r>
              <a:rPr lang="ru-RU" sz="20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А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имеет </a:t>
            </a:r>
            <a:r>
              <a:rPr lang="en-US" sz="20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k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градаций, </a:t>
            </a:r>
            <a:r>
              <a:rPr lang="en-US" sz="20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B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– </a:t>
            </a:r>
            <a:r>
              <a:rPr lang="en-US" sz="2000" i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m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градаций.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Гипотеза о независимости</a:t>
            </a:r>
            <a:endParaRPr sz="2600" dirty="0"/>
          </a:p>
        </p:txBody>
      </p:sp>
      <p:sp>
        <p:nvSpPr>
          <p:cNvPr id="15" name="Google Shape;834;p41"/>
          <p:cNvSpPr/>
          <p:nvPr/>
        </p:nvSpPr>
        <p:spPr>
          <a:xfrm>
            <a:off x="611560" y="1052736"/>
            <a:ext cx="7848872" cy="1512168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5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835;p41"/>
          <p:cNvSpPr/>
          <p:nvPr/>
        </p:nvSpPr>
        <p:spPr>
          <a:xfrm>
            <a:off x="827584" y="1196752"/>
            <a:ext cx="7200800" cy="144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000" b="1" u="sng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def</a:t>
            </a:r>
            <a:endParaRPr lang="ru-RU" sz="2000" b="1" u="sng" dirty="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1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/>
            </a:r>
            <a:br>
              <a:rPr lang="ru-RU" sz="1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</a:b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C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лучайные события </a:t>
            </a:r>
            <a:r>
              <a:rPr lang="en-US" sz="20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A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и </a:t>
            </a:r>
            <a:r>
              <a:rPr lang="en-US" sz="20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B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</a:t>
            </a:r>
            <a:r>
              <a:rPr lang="ru-RU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называются независимыми, если 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P(</a:t>
            </a:r>
            <a:r>
              <a:rPr lang="en-US" sz="20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AB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) = P(</a:t>
            </a:r>
            <a:r>
              <a:rPr lang="en-US" sz="20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A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)P(</a:t>
            </a:r>
            <a:r>
              <a:rPr lang="en-US" sz="2000" i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B</a:t>
            </a:r>
            <a:r>
              <a:rPr lang="en-US" sz="20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)</a:t>
            </a:r>
            <a:endParaRPr lang="ru-RU" sz="2000" dirty="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</p:txBody>
      </p:sp>
      <p:sp>
        <p:nvSpPr>
          <p:cNvPr id="5" name="Google Shape;854;p42"/>
          <p:cNvSpPr txBox="1"/>
          <p:nvPr/>
        </p:nvSpPr>
        <p:spPr>
          <a:xfrm>
            <a:off x="611560" y="2996952"/>
            <a:ext cx="8136904" cy="2376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endParaRPr lang="en-US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400" smtClean="0"/>
              <a:t>: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для всех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B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 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B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(признаки независимы)</a:t>
            </a:r>
            <a:endParaRPr lang="en-US" sz="18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1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en-US" sz="12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найдутся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B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≠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 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B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(признаки зависимы)</a:t>
            </a:r>
            <a:endParaRPr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хи-квадрат Фишера-Пирсона</a:t>
            </a:r>
            <a:endParaRPr sz="2600" dirty="0"/>
          </a:p>
        </p:txBody>
      </p:sp>
      <p:sp>
        <p:nvSpPr>
          <p:cNvPr id="10" name="Google Shape;854;p42"/>
          <p:cNvSpPr txBox="1"/>
          <p:nvPr/>
        </p:nvSpPr>
        <p:spPr>
          <a:xfrm>
            <a:off x="539552" y="510952"/>
            <a:ext cx="7722898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Вместо неизвестных нам вероятностей будем использовать их оценки – частоты.</a:t>
            </a:r>
            <a:endParaRPr sz="2400" b="1" dirty="0"/>
          </a:p>
        </p:txBody>
      </p:sp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1772816"/>
            <a:ext cx="55626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хи-квадрат Фишера-Пирсона</a:t>
            </a:r>
            <a:endParaRPr sz="2600" dirty="0"/>
          </a:p>
        </p:txBody>
      </p:sp>
      <p:sp>
        <p:nvSpPr>
          <p:cNvPr id="10" name="Google Shape;854;p42"/>
          <p:cNvSpPr txBox="1"/>
          <p:nvPr/>
        </p:nvSpPr>
        <p:spPr>
          <a:xfrm>
            <a:off x="539552" y="510952"/>
            <a:ext cx="7722898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Вместо неизвестных нам вероятностей будем использовать их оценки – частоты.</a:t>
            </a:r>
            <a:endParaRPr sz="2400" b="1" dirty="0"/>
          </a:p>
        </p:txBody>
      </p:sp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1772816"/>
            <a:ext cx="55626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5692" y="2533650"/>
            <a:ext cx="39243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хи-квадрат Фишера-Пирсона</a:t>
            </a:r>
            <a:endParaRPr sz="2600" dirty="0"/>
          </a:p>
        </p:txBody>
      </p:sp>
      <p:sp>
        <p:nvSpPr>
          <p:cNvPr id="10" name="Google Shape;854;p42"/>
          <p:cNvSpPr txBox="1"/>
          <p:nvPr/>
        </p:nvSpPr>
        <p:spPr>
          <a:xfrm>
            <a:off x="539552" y="510952"/>
            <a:ext cx="7722898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Вместо неизвестных нам вероятностей будем использовать их оценки – частоты.</a:t>
            </a:r>
            <a:endParaRPr sz="2400" b="1" dirty="0"/>
          </a:p>
        </p:txBody>
      </p:sp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1772816"/>
            <a:ext cx="55626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5692" y="2533650"/>
            <a:ext cx="39243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4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7655" y="3645024"/>
            <a:ext cx="65246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хи-квадрат Фишера-Пирсона</a:t>
            </a:r>
            <a:endParaRPr sz="2600" dirty="0"/>
          </a:p>
        </p:txBody>
      </p:sp>
      <p:sp>
        <p:nvSpPr>
          <p:cNvPr id="10" name="Google Shape;854;p42"/>
          <p:cNvSpPr txBox="1"/>
          <p:nvPr/>
        </p:nvSpPr>
        <p:spPr>
          <a:xfrm>
            <a:off x="539552" y="510952"/>
            <a:ext cx="7722898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Вместо неизвестных нам вероятностей будем использовать их оценки – частоты.</a:t>
            </a:r>
            <a:endParaRPr sz="2400" b="1" dirty="0"/>
          </a:p>
        </p:txBody>
      </p:sp>
      <p:sp>
        <p:nvSpPr>
          <p:cNvPr id="7" name="Google Shape;854;p42"/>
          <p:cNvSpPr txBox="1"/>
          <p:nvPr/>
        </p:nvSpPr>
        <p:spPr>
          <a:xfrm>
            <a:off x="737534" y="5733256"/>
            <a:ext cx="7722898" cy="72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Если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 верна, то</a:t>
            </a:r>
            <a:endParaRPr sz="2400" b="1" dirty="0"/>
          </a:p>
        </p:txBody>
      </p:sp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1772816"/>
            <a:ext cx="55626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5692" y="2533650"/>
            <a:ext cx="39243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4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7655" y="3645024"/>
            <a:ext cx="65246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92910" y="5772869"/>
            <a:ext cx="32194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ru-RU" sz="2600" smtClean="0"/>
              <a:t>Доверительная и критическая области</a:t>
            </a:r>
            <a:endParaRPr lang="ru-RU" sz="2600" dirty="0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62213"/>
            <a:ext cx="82296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Нормированные коэфициенты связи</a:t>
            </a:r>
            <a:endParaRPr dirty="0"/>
          </a:p>
        </p:txBody>
      </p:sp>
      <p:sp>
        <p:nvSpPr>
          <p:cNvPr id="17" name="Google Shape;854;p42"/>
          <p:cNvSpPr txBox="1"/>
          <p:nvPr/>
        </p:nvSpPr>
        <p:spPr>
          <a:xfrm>
            <a:off x="4067944" y="2492896"/>
            <a:ext cx="4968552" cy="2952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коэффициент среднеквадратической сопряжённости</a:t>
            </a: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коэффициент Пирсона</a:t>
            </a: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коэффициент Чупрова</a:t>
            </a: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коэффициент Крамера</a:t>
            </a:r>
          </a:p>
          <a:p>
            <a:pPr lvl="0"/>
            <a:endParaRPr lang="ru-RU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sz="2000" dirty="0"/>
          </a:p>
        </p:txBody>
      </p:sp>
      <p:pic>
        <p:nvPicPr>
          <p:cNvPr id="7987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1052737"/>
            <a:ext cx="3302851" cy="547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Пример</a:t>
            </a:r>
            <a:endParaRPr dirty="0"/>
          </a:p>
        </p:txBody>
      </p:sp>
      <p:sp>
        <p:nvSpPr>
          <p:cNvPr id="17" name="Google Shape;854;p42"/>
          <p:cNvSpPr txBox="1"/>
          <p:nvPr/>
        </p:nvSpPr>
        <p:spPr>
          <a:xfrm>
            <a:off x="755576" y="1052736"/>
            <a:ext cx="7722898" cy="2319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ru-RU" sz="240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Есть предположение о том, что род занятий человека связан с желанием продвинуться по службе. Чтобы выяснить, справедливо ли оно, было проведено исследование и получены следующие результаты.</a:t>
            </a:r>
          </a:p>
          <a:p>
            <a:pPr lvl="0"/>
            <a:endParaRPr sz="2000" b="1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99592" y="3284984"/>
          <a:ext cx="7200800" cy="2456815"/>
        </p:xfrm>
        <a:graphic>
          <a:graphicData uri="http://schemas.openxmlformats.org/drawingml/2006/table">
            <a:tbl>
              <a:tblPr/>
              <a:tblGrid>
                <a:gridCol w="1939695"/>
                <a:gridCol w="1660705"/>
                <a:gridCol w="1800200"/>
                <a:gridCol w="1800200"/>
              </a:tblGrid>
              <a:tr h="35814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600">
                        <a:latin typeface="Roboto" charset="0"/>
                        <a:ea typeface="Roboto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Roboto" charset="0"/>
                          <a:ea typeface="Roboto" charset="0"/>
                        </a:rPr>
                        <a:t>Хотят продвинуться</a:t>
                      </a:r>
                      <a:endParaRPr lang="ru-RU" sz="1600">
                        <a:latin typeface="Roboto" charset="0"/>
                        <a:ea typeface="Roboto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Roboto" charset="0"/>
                          <a:ea typeface="Roboto" charset="0"/>
                        </a:rPr>
                        <a:t>Не хотят продвинуться</a:t>
                      </a:r>
                      <a:endParaRPr lang="ru-RU" sz="1600">
                        <a:latin typeface="Roboto" charset="0"/>
                        <a:ea typeface="Roboto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>
                        <a:latin typeface="Roboto" charset="0"/>
                        <a:ea typeface="Roboto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Roboto" charset="0"/>
                          <a:ea typeface="Roboto" charset="0"/>
                        </a:rPr>
                        <a:t>Офисные</a:t>
                      </a:r>
                      <a:r>
                        <a:rPr lang="ru-RU" sz="1600" baseline="0" smtClean="0">
                          <a:latin typeface="Roboto" charset="0"/>
                          <a:ea typeface="Roboto" charset="0"/>
                        </a:rPr>
                        <a:t> работники</a:t>
                      </a:r>
                      <a:endParaRPr lang="ru-RU" sz="1600">
                        <a:latin typeface="Roboto" charset="0"/>
                        <a:ea typeface="Roboto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47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54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Roboto" charset="0"/>
                          <a:ea typeface="Roboto" charset="0"/>
                        </a:rPr>
                        <a:t>Квалифицирован-ные </a:t>
                      </a:r>
                      <a:r>
                        <a:rPr lang="ru-RU" sz="1600">
                          <a:latin typeface="Roboto" charset="0"/>
                          <a:ea typeface="Roboto" charset="0"/>
                        </a:rPr>
                        <a:t>рабочие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49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79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Roboto" charset="0"/>
                          <a:ea typeface="Roboto" charset="0"/>
                        </a:rPr>
                        <a:t>Неквалифициро-ванные </a:t>
                      </a:r>
                      <a:r>
                        <a:rPr lang="ru-RU" sz="1600">
                          <a:latin typeface="Roboto" charset="0"/>
                          <a:ea typeface="Roboto" charset="0"/>
                        </a:rPr>
                        <a:t>рабочие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85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150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0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>
                        <a:latin typeface="Roboto" charset="0"/>
                        <a:ea typeface="Roboto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161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122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Roboto" charset="0"/>
                          <a:ea typeface="Roboto" charset="0"/>
                        </a:rPr>
                        <a:t>283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C92E5"/>
        </a:solidFill>
        <a:effectLst/>
      </p:bgPr>
    </p:bg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30"/>
          <p:cNvSpPr/>
          <p:nvPr/>
        </p:nvSpPr>
        <p:spPr>
          <a:xfrm>
            <a:off x="1600200" y="653508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Меня хорошо слышно </a:t>
            </a:r>
            <a:r>
              <a:rPr lang="ru-RU" sz="44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видно? </a:t>
            </a:r>
            <a:endParaRPr dirty="0"/>
          </a:p>
        </p:txBody>
      </p:sp>
      <p:grpSp>
        <p:nvGrpSpPr>
          <p:cNvPr id="660" name="Google Shape;660;p30"/>
          <p:cNvGrpSpPr/>
          <p:nvPr/>
        </p:nvGrpSpPr>
        <p:grpSpPr>
          <a:xfrm>
            <a:off x="3216169" y="2638573"/>
            <a:ext cx="2711662" cy="2529670"/>
            <a:chOff x="3651215" y="2976980"/>
            <a:chExt cx="2177380" cy="2031247"/>
          </a:xfrm>
        </p:grpSpPr>
        <p:sp>
          <p:nvSpPr>
            <p:cNvPr id="661" name="Google Shape;661;p30"/>
            <p:cNvSpPr/>
            <p:nvPr/>
          </p:nvSpPr>
          <p:spPr>
            <a:xfrm>
              <a:off x="5269636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21335" y="527686"/>
                  </a:moveTo>
                  <a:cubicBezTo>
                    <a:pt x="22943" y="492906"/>
                    <a:pt x="24258" y="457980"/>
                    <a:pt x="26012" y="423201"/>
                  </a:cubicBezTo>
                  <a:cubicBezTo>
                    <a:pt x="69851" y="418525"/>
                    <a:pt x="112668" y="407126"/>
                    <a:pt x="153147" y="389590"/>
                  </a:cubicBezTo>
                  <a:cubicBezTo>
                    <a:pt x="304936" y="324422"/>
                    <a:pt x="404233" y="176125"/>
                    <a:pt x="406688" y="10960"/>
                  </a:cubicBezTo>
                  <a:cubicBezTo>
                    <a:pt x="425744" y="43216"/>
                    <a:pt x="440298" y="77928"/>
                    <a:pt x="449943" y="114130"/>
                  </a:cubicBezTo>
                  <a:cubicBezTo>
                    <a:pt x="509858" y="337859"/>
                    <a:pt x="373223" y="566996"/>
                    <a:pt x="144818" y="625595"/>
                  </a:cubicBezTo>
                  <a:cubicBezTo>
                    <a:pt x="101153" y="636891"/>
                    <a:pt x="55998" y="641333"/>
                    <a:pt x="10960" y="638747"/>
                  </a:cubicBezTo>
                  <a:cubicBezTo>
                    <a:pt x="18559" y="603090"/>
                    <a:pt x="19728" y="565826"/>
                    <a:pt x="21335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2" name="Google Shape;662;p30"/>
            <p:cNvSpPr/>
            <p:nvPr/>
          </p:nvSpPr>
          <p:spPr>
            <a:xfrm>
              <a:off x="5258677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32295" y="538646"/>
                  </a:moveTo>
                  <a:cubicBezTo>
                    <a:pt x="33903" y="503866"/>
                    <a:pt x="35218" y="468940"/>
                    <a:pt x="36972" y="434161"/>
                  </a:cubicBezTo>
                  <a:cubicBezTo>
                    <a:pt x="80811" y="429484"/>
                    <a:pt x="123628" y="418086"/>
                    <a:pt x="164107" y="400550"/>
                  </a:cubicBezTo>
                  <a:cubicBezTo>
                    <a:pt x="315895" y="335382"/>
                    <a:pt x="415193" y="187085"/>
                    <a:pt x="417648" y="21920"/>
                  </a:cubicBezTo>
                  <a:cubicBezTo>
                    <a:pt x="436703" y="54176"/>
                    <a:pt x="451258" y="88888"/>
                    <a:pt x="460903" y="125090"/>
                  </a:cubicBezTo>
                  <a:cubicBezTo>
                    <a:pt x="520818" y="348819"/>
                    <a:pt x="384183" y="577956"/>
                    <a:pt x="155778" y="636555"/>
                  </a:cubicBezTo>
                  <a:cubicBezTo>
                    <a:pt x="112113" y="647851"/>
                    <a:pt x="66958" y="652293"/>
                    <a:pt x="21920" y="649707"/>
                  </a:cubicBezTo>
                  <a:cubicBezTo>
                    <a:pt x="29519" y="614050"/>
                    <a:pt x="30688" y="576786"/>
                    <a:pt x="32295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3" name="Google Shape;663;p30"/>
            <p:cNvSpPr/>
            <p:nvPr/>
          </p:nvSpPr>
          <p:spPr>
            <a:xfrm>
              <a:off x="5269636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11398" y="525348"/>
                  </a:moveTo>
                  <a:cubicBezTo>
                    <a:pt x="14467" y="455642"/>
                    <a:pt x="16805" y="385937"/>
                    <a:pt x="21482" y="316378"/>
                  </a:cubicBezTo>
                  <a:cubicBezTo>
                    <a:pt x="30834" y="315355"/>
                    <a:pt x="40333" y="314332"/>
                    <a:pt x="49831" y="312724"/>
                  </a:cubicBezTo>
                  <a:cubicBezTo>
                    <a:pt x="212039" y="285397"/>
                    <a:pt x="335813" y="163523"/>
                    <a:pt x="376584" y="10960"/>
                  </a:cubicBezTo>
                  <a:cubicBezTo>
                    <a:pt x="385791" y="46032"/>
                    <a:pt x="390905" y="82857"/>
                    <a:pt x="390905" y="120998"/>
                  </a:cubicBezTo>
                  <a:cubicBezTo>
                    <a:pt x="390905" y="342097"/>
                    <a:pt x="223145" y="522863"/>
                    <a:pt x="10960" y="537038"/>
                  </a:cubicBezTo>
                  <a:lnTo>
                    <a:pt x="11398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4" name="Google Shape;664;p30"/>
            <p:cNvSpPr/>
            <p:nvPr/>
          </p:nvSpPr>
          <p:spPr>
            <a:xfrm>
              <a:off x="5258677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22358" y="536308"/>
                  </a:moveTo>
                  <a:cubicBezTo>
                    <a:pt x="25427" y="466602"/>
                    <a:pt x="27765" y="396897"/>
                    <a:pt x="32442" y="327338"/>
                  </a:cubicBezTo>
                  <a:cubicBezTo>
                    <a:pt x="41794" y="326315"/>
                    <a:pt x="51293" y="325292"/>
                    <a:pt x="60791" y="323684"/>
                  </a:cubicBezTo>
                  <a:cubicBezTo>
                    <a:pt x="222999" y="296357"/>
                    <a:pt x="346773" y="174483"/>
                    <a:pt x="387544" y="21920"/>
                  </a:cubicBezTo>
                  <a:cubicBezTo>
                    <a:pt x="396751" y="56992"/>
                    <a:pt x="401865" y="93817"/>
                    <a:pt x="401865" y="131958"/>
                  </a:cubicBezTo>
                  <a:cubicBezTo>
                    <a:pt x="401865" y="353057"/>
                    <a:pt x="234105" y="533823"/>
                    <a:pt x="21920" y="547998"/>
                  </a:cubicBezTo>
                  <a:lnTo>
                    <a:pt x="22358" y="536308"/>
                  </a:lnTo>
                  <a:close/>
                  <a:moveTo>
                    <a:pt x="26742" y="432261"/>
                  </a:moveTo>
                  <a:cubicBezTo>
                    <a:pt x="68682" y="427585"/>
                    <a:pt x="109600" y="416186"/>
                    <a:pt x="147886" y="398650"/>
                  </a:cubicBezTo>
                  <a:cubicBezTo>
                    <a:pt x="297965" y="330260"/>
                    <a:pt x="387544" y="180036"/>
                    <a:pt x="389298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5" name="Google Shape;665;p30"/>
            <p:cNvSpPr/>
            <p:nvPr/>
          </p:nvSpPr>
          <p:spPr>
            <a:xfrm>
              <a:off x="3764403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453661" y="527686"/>
                  </a:moveTo>
                  <a:cubicBezTo>
                    <a:pt x="452054" y="492906"/>
                    <a:pt x="450739" y="457980"/>
                    <a:pt x="448985" y="423201"/>
                  </a:cubicBezTo>
                  <a:cubicBezTo>
                    <a:pt x="405145" y="418525"/>
                    <a:pt x="362328" y="407126"/>
                    <a:pt x="321849" y="389590"/>
                  </a:cubicBezTo>
                  <a:cubicBezTo>
                    <a:pt x="170064" y="324422"/>
                    <a:pt x="70761" y="176125"/>
                    <a:pt x="68309" y="10960"/>
                  </a:cubicBezTo>
                  <a:cubicBezTo>
                    <a:pt x="49252" y="43216"/>
                    <a:pt x="34698" y="77928"/>
                    <a:pt x="25054" y="114130"/>
                  </a:cubicBezTo>
                  <a:cubicBezTo>
                    <a:pt x="-34861" y="337859"/>
                    <a:pt x="101773" y="566996"/>
                    <a:pt x="330179" y="625595"/>
                  </a:cubicBezTo>
                  <a:cubicBezTo>
                    <a:pt x="373839" y="636935"/>
                    <a:pt x="419004" y="641363"/>
                    <a:pt x="464037" y="638747"/>
                  </a:cubicBezTo>
                  <a:cubicBezTo>
                    <a:pt x="456438" y="603090"/>
                    <a:pt x="455269" y="565826"/>
                    <a:pt x="453661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6" name="Google Shape;666;p30"/>
            <p:cNvSpPr/>
            <p:nvPr/>
          </p:nvSpPr>
          <p:spPr>
            <a:xfrm>
              <a:off x="3753443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464621" y="538646"/>
                  </a:moveTo>
                  <a:cubicBezTo>
                    <a:pt x="463014" y="503866"/>
                    <a:pt x="461699" y="468940"/>
                    <a:pt x="459945" y="434161"/>
                  </a:cubicBezTo>
                  <a:cubicBezTo>
                    <a:pt x="416105" y="429484"/>
                    <a:pt x="373288" y="418086"/>
                    <a:pt x="332809" y="400550"/>
                  </a:cubicBezTo>
                  <a:cubicBezTo>
                    <a:pt x="181024" y="335382"/>
                    <a:pt x="81721" y="187085"/>
                    <a:pt x="79269" y="21920"/>
                  </a:cubicBezTo>
                  <a:cubicBezTo>
                    <a:pt x="60211" y="54176"/>
                    <a:pt x="45658" y="88888"/>
                    <a:pt x="36013" y="125090"/>
                  </a:cubicBezTo>
                  <a:cubicBezTo>
                    <a:pt x="-23901" y="348819"/>
                    <a:pt x="112733" y="577956"/>
                    <a:pt x="341139" y="636555"/>
                  </a:cubicBezTo>
                  <a:cubicBezTo>
                    <a:pt x="384799" y="647895"/>
                    <a:pt x="429964" y="652322"/>
                    <a:pt x="474997" y="649707"/>
                  </a:cubicBezTo>
                  <a:cubicBezTo>
                    <a:pt x="467398" y="614050"/>
                    <a:pt x="466229" y="576786"/>
                    <a:pt x="464621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7" name="Google Shape;667;p30"/>
            <p:cNvSpPr/>
            <p:nvPr/>
          </p:nvSpPr>
          <p:spPr>
            <a:xfrm>
              <a:off x="3808308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390467" y="525348"/>
                  </a:moveTo>
                  <a:cubicBezTo>
                    <a:pt x="387252" y="455642"/>
                    <a:pt x="385060" y="385937"/>
                    <a:pt x="380384" y="316378"/>
                  </a:cubicBezTo>
                  <a:cubicBezTo>
                    <a:pt x="371031" y="315355"/>
                    <a:pt x="361533" y="314332"/>
                    <a:pt x="352034" y="312724"/>
                  </a:cubicBezTo>
                  <a:cubicBezTo>
                    <a:pt x="189827" y="285397"/>
                    <a:pt x="66052" y="163523"/>
                    <a:pt x="25281" y="10960"/>
                  </a:cubicBezTo>
                  <a:cubicBezTo>
                    <a:pt x="15803" y="46872"/>
                    <a:pt x="10989" y="83855"/>
                    <a:pt x="10960" y="120998"/>
                  </a:cubicBezTo>
                  <a:cubicBezTo>
                    <a:pt x="10960" y="342097"/>
                    <a:pt x="178720" y="522863"/>
                    <a:pt x="390905" y="537038"/>
                  </a:cubicBezTo>
                  <a:lnTo>
                    <a:pt x="390467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8" name="Google Shape;668;p30"/>
            <p:cNvSpPr/>
            <p:nvPr/>
          </p:nvSpPr>
          <p:spPr>
            <a:xfrm>
              <a:off x="3797348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401427" y="536308"/>
                  </a:moveTo>
                  <a:cubicBezTo>
                    <a:pt x="398212" y="466602"/>
                    <a:pt x="396020" y="396897"/>
                    <a:pt x="391344" y="327338"/>
                  </a:cubicBezTo>
                  <a:cubicBezTo>
                    <a:pt x="381991" y="326315"/>
                    <a:pt x="372493" y="325292"/>
                    <a:pt x="362994" y="323684"/>
                  </a:cubicBezTo>
                  <a:cubicBezTo>
                    <a:pt x="200787" y="296357"/>
                    <a:pt x="77012" y="174483"/>
                    <a:pt x="36241" y="21920"/>
                  </a:cubicBezTo>
                  <a:cubicBezTo>
                    <a:pt x="26763" y="57832"/>
                    <a:pt x="21949" y="94815"/>
                    <a:pt x="21920" y="131958"/>
                  </a:cubicBezTo>
                  <a:cubicBezTo>
                    <a:pt x="21920" y="353057"/>
                    <a:pt x="189680" y="533823"/>
                    <a:pt x="401865" y="547998"/>
                  </a:cubicBezTo>
                  <a:lnTo>
                    <a:pt x="401427" y="536308"/>
                  </a:lnTo>
                  <a:close/>
                  <a:moveTo>
                    <a:pt x="397043" y="432261"/>
                  </a:moveTo>
                  <a:cubicBezTo>
                    <a:pt x="355136" y="427542"/>
                    <a:pt x="314246" y="416198"/>
                    <a:pt x="275899" y="398650"/>
                  </a:cubicBezTo>
                  <a:cubicBezTo>
                    <a:pt x="125820" y="330260"/>
                    <a:pt x="36241" y="180036"/>
                    <a:pt x="34487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9" name="Google Shape;669;p30"/>
            <p:cNvSpPr/>
            <p:nvPr/>
          </p:nvSpPr>
          <p:spPr>
            <a:xfrm>
              <a:off x="4509746" y="3163300"/>
              <a:ext cx="453012" cy="321492"/>
            </a:xfrm>
            <a:custGeom>
              <a:avLst/>
              <a:gdLst/>
              <a:ahLst/>
              <a:cxnLst/>
              <a:rect l="l" t="t" r="r" b="b"/>
              <a:pathLst>
                <a:path w="453011" h="321492" extrusionOk="0">
                  <a:moveTo>
                    <a:pt x="10960" y="317839"/>
                  </a:moveTo>
                  <a:lnTo>
                    <a:pt x="449359" y="317839"/>
                  </a:lnTo>
                  <a:lnTo>
                    <a:pt x="449359" y="10960"/>
                  </a:lnTo>
                  <a:lnTo>
                    <a:pt x="10960" y="10960"/>
                  </a:lnTo>
                  <a:lnTo>
                    <a:pt x="10960" y="317839"/>
                  </a:lnTo>
                  <a:close/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0" name="Google Shape;670;p30"/>
            <p:cNvSpPr/>
            <p:nvPr/>
          </p:nvSpPr>
          <p:spPr>
            <a:xfrm>
              <a:off x="4498786" y="3152340"/>
              <a:ext cx="482238" cy="350719"/>
            </a:xfrm>
            <a:custGeom>
              <a:avLst/>
              <a:gdLst/>
              <a:ahLst/>
              <a:cxnLst/>
              <a:rect l="l" t="t" r="r" b="b"/>
              <a:pathLst>
                <a:path w="482238" h="350718" extrusionOk="0">
                  <a:moveTo>
                    <a:pt x="21920" y="328799"/>
                  </a:moveTo>
                  <a:lnTo>
                    <a:pt x="460319" y="328799"/>
                  </a:lnTo>
                  <a:lnTo>
                    <a:pt x="460319" y="21920"/>
                  </a:lnTo>
                  <a:lnTo>
                    <a:pt x="21920" y="21920"/>
                  </a:lnTo>
                  <a:lnTo>
                    <a:pt x="21920" y="328799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1" name="Google Shape;671;p30"/>
            <p:cNvSpPr/>
            <p:nvPr/>
          </p:nvSpPr>
          <p:spPr>
            <a:xfrm>
              <a:off x="4100574" y="3382499"/>
              <a:ext cx="1183676" cy="1081383"/>
            </a:xfrm>
            <a:custGeom>
              <a:avLst/>
              <a:gdLst/>
              <a:ahLst/>
              <a:cxnLst/>
              <a:rect l="l" t="t" r="r" b="b"/>
              <a:pathLst>
                <a:path w="1183676" h="1081383" extrusionOk="0">
                  <a:moveTo>
                    <a:pt x="98640" y="1077730"/>
                  </a:moveTo>
                  <a:lnTo>
                    <a:pt x="1180023" y="1077730"/>
                  </a:lnTo>
                  <a:lnTo>
                    <a:pt x="1180023" y="390905"/>
                  </a:lnTo>
                  <a:lnTo>
                    <a:pt x="98640" y="390905"/>
                  </a:lnTo>
                  <a:lnTo>
                    <a:pt x="98640" y="1077730"/>
                  </a:lnTo>
                  <a:close/>
                  <a:moveTo>
                    <a:pt x="270346" y="270346"/>
                  </a:moveTo>
                  <a:lnTo>
                    <a:pt x="164399" y="376292"/>
                  </a:lnTo>
                  <a:lnTo>
                    <a:pt x="10960" y="10960"/>
                  </a:lnTo>
                  <a:lnTo>
                    <a:pt x="376292" y="164399"/>
                  </a:lnTo>
                  <a:lnTo>
                    <a:pt x="27034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2" name="Google Shape;672;p30"/>
            <p:cNvSpPr/>
            <p:nvPr/>
          </p:nvSpPr>
          <p:spPr>
            <a:xfrm>
              <a:off x="408961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281306" y="281306"/>
                  </a:moveTo>
                  <a:lnTo>
                    <a:pt x="175359" y="387252"/>
                  </a:lnTo>
                  <a:lnTo>
                    <a:pt x="21920" y="21920"/>
                  </a:lnTo>
                  <a:lnTo>
                    <a:pt x="387252" y="175359"/>
                  </a:lnTo>
                  <a:lnTo>
                    <a:pt x="28130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3" name="Google Shape;673;p30"/>
            <p:cNvSpPr/>
            <p:nvPr/>
          </p:nvSpPr>
          <p:spPr>
            <a:xfrm>
              <a:off x="4991984" y="3382499"/>
              <a:ext cx="379945" cy="379945"/>
            </a:xfrm>
            <a:custGeom>
              <a:avLst/>
              <a:gdLst/>
              <a:ahLst/>
              <a:cxnLst/>
              <a:rect l="l" t="t" r="r" b="b"/>
              <a:pathLst>
                <a:path w="379945" h="379945" extrusionOk="0">
                  <a:moveTo>
                    <a:pt x="116906" y="270346"/>
                  </a:moveTo>
                  <a:lnTo>
                    <a:pt x="222853" y="376292"/>
                  </a:lnTo>
                  <a:lnTo>
                    <a:pt x="376292" y="10960"/>
                  </a:lnTo>
                  <a:lnTo>
                    <a:pt x="10960" y="164399"/>
                  </a:lnTo>
                  <a:lnTo>
                    <a:pt x="11690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4" name="Google Shape;674;p30"/>
            <p:cNvSpPr/>
            <p:nvPr/>
          </p:nvSpPr>
          <p:spPr>
            <a:xfrm>
              <a:off x="498102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127866" y="281306"/>
                  </a:moveTo>
                  <a:lnTo>
                    <a:pt x="233813" y="387252"/>
                  </a:lnTo>
                  <a:lnTo>
                    <a:pt x="387252" y="21920"/>
                  </a:lnTo>
                  <a:lnTo>
                    <a:pt x="21920" y="175359"/>
                  </a:lnTo>
                  <a:lnTo>
                    <a:pt x="12786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5" name="Google Shape;675;p30"/>
            <p:cNvSpPr/>
            <p:nvPr/>
          </p:nvSpPr>
          <p:spPr>
            <a:xfrm>
              <a:off x="4217480" y="3353272"/>
              <a:ext cx="1022930" cy="555305"/>
            </a:xfrm>
            <a:custGeom>
              <a:avLst/>
              <a:gdLst/>
              <a:ahLst/>
              <a:cxnLst/>
              <a:rect l="l" t="t" r="r" b="b"/>
              <a:pathLst>
                <a:path w="1022930" h="555304" extrusionOk="0">
                  <a:moveTo>
                    <a:pt x="1019277" y="509858"/>
                  </a:moveTo>
                  <a:cubicBezTo>
                    <a:pt x="1019277" y="647661"/>
                    <a:pt x="515118" y="400550"/>
                    <a:pt x="515118" y="400550"/>
                  </a:cubicBezTo>
                  <a:cubicBezTo>
                    <a:pt x="515118" y="400550"/>
                    <a:pt x="10960" y="647515"/>
                    <a:pt x="10960" y="509858"/>
                  </a:cubicBezTo>
                  <a:cubicBezTo>
                    <a:pt x="10960" y="234543"/>
                    <a:pt x="236735" y="10960"/>
                    <a:pt x="515118" y="10960"/>
                  </a:cubicBezTo>
                  <a:cubicBezTo>
                    <a:pt x="793501" y="10960"/>
                    <a:pt x="1019277" y="234397"/>
                    <a:pt x="1019277" y="509858"/>
                  </a:cubicBez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6" name="Google Shape;676;p30"/>
            <p:cNvSpPr/>
            <p:nvPr/>
          </p:nvSpPr>
          <p:spPr>
            <a:xfrm>
              <a:off x="4206520" y="3342313"/>
              <a:ext cx="1052157" cy="569918"/>
            </a:xfrm>
            <a:custGeom>
              <a:avLst/>
              <a:gdLst/>
              <a:ahLst/>
              <a:cxnLst/>
              <a:rect l="l" t="t" r="r" b="b"/>
              <a:pathLst>
                <a:path w="1052156" h="569918" extrusionOk="0">
                  <a:moveTo>
                    <a:pt x="1030237" y="520818"/>
                  </a:moveTo>
                  <a:cubicBezTo>
                    <a:pt x="1030237" y="658621"/>
                    <a:pt x="526078" y="411510"/>
                    <a:pt x="526078" y="411510"/>
                  </a:cubicBezTo>
                  <a:cubicBezTo>
                    <a:pt x="526078" y="411510"/>
                    <a:pt x="21920" y="658475"/>
                    <a:pt x="21920" y="520818"/>
                  </a:cubicBezTo>
                  <a:cubicBezTo>
                    <a:pt x="21920" y="245503"/>
                    <a:pt x="247695" y="21920"/>
                    <a:pt x="526078" y="21920"/>
                  </a:cubicBezTo>
                  <a:cubicBezTo>
                    <a:pt x="804461" y="21920"/>
                    <a:pt x="1030237" y="245357"/>
                    <a:pt x="1030237" y="520818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7" name="Google Shape;677;p30"/>
            <p:cNvSpPr/>
            <p:nvPr/>
          </p:nvSpPr>
          <p:spPr>
            <a:xfrm>
              <a:off x="4641265" y="3864737"/>
              <a:ext cx="204586" cy="204586"/>
            </a:xfrm>
            <a:custGeom>
              <a:avLst/>
              <a:gdLst/>
              <a:ahLst/>
              <a:cxnLst/>
              <a:rect l="l" t="t" r="r" b="b"/>
              <a:pathLst>
                <a:path w="204586" h="204586" extrusionOk="0">
                  <a:moveTo>
                    <a:pt x="200933" y="108577"/>
                  </a:moveTo>
                  <a:lnTo>
                    <a:pt x="105946" y="200933"/>
                  </a:lnTo>
                  <a:lnTo>
                    <a:pt x="10960" y="108577"/>
                  </a:lnTo>
                  <a:lnTo>
                    <a:pt x="105946" y="10960"/>
                  </a:lnTo>
                  <a:lnTo>
                    <a:pt x="200933" y="108577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8" name="Google Shape;678;p30"/>
            <p:cNvSpPr/>
            <p:nvPr/>
          </p:nvSpPr>
          <p:spPr>
            <a:xfrm>
              <a:off x="4630305" y="3853778"/>
              <a:ext cx="233813" cy="233813"/>
            </a:xfrm>
            <a:custGeom>
              <a:avLst/>
              <a:gdLst/>
              <a:ahLst/>
              <a:cxnLst/>
              <a:rect l="l" t="t" r="r" b="b"/>
              <a:pathLst>
                <a:path w="233812" h="233812" extrusionOk="0">
                  <a:moveTo>
                    <a:pt x="211893" y="119537"/>
                  </a:moveTo>
                  <a:lnTo>
                    <a:pt x="116906" y="211893"/>
                  </a:lnTo>
                  <a:lnTo>
                    <a:pt x="21920" y="119537"/>
                  </a:lnTo>
                  <a:lnTo>
                    <a:pt x="116906" y="21920"/>
                  </a:lnTo>
                  <a:lnTo>
                    <a:pt x="211893" y="119537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9" name="Google Shape;679;p30"/>
            <p:cNvSpPr/>
            <p:nvPr/>
          </p:nvSpPr>
          <p:spPr>
            <a:xfrm>
              <a:off x="4188253" y="3440948"/>
              <a:ext cx="1110610" cy="584531"/>
            </a:xfrm>
            <a:custGeom>
              <a:avLst/>
              <a:gdLst/>
              <a:ahLst/>
              <a:cxnLst/>
              <a:rect l="l" t="t" r="r" b="b"/>
              <a:pathLst>
                <a:path w="1110609" h="584531" extrusionOk="0">
                  <a:moveTo>
                    <a:pt x="813668" y="10964"/>
                  </a:moveTo>
                  <a:cubicBezTo>
                    <a:pt x="709285" y="10387"/>
                    <a:pt x="612392" y="65088"/>
                    <a:pt x="558958" y="154759"/>
                  </a:cubicBezTo>
                  <a:cubicBezTo>
                    <a:pt x="505525" y="65088"/>
                    <a:pt x="408631" y="10387"/>
                    <a:pt x="304249" y="10964"/>
                  </a:cubicBezTo>
                  <a:cubicBezTo>
                    <a:pt x="142333" y="10964"/>
                    <a:pt x="10960" y="138538"/>
                    <a:pt x="10960" y="295924"/>
                  </a:cubicBezTo>
                  <a:cubicBezTo>
                    <a:pt x="10960" y="453309"/>
                    <a:pt x="142333" y="580883"/>
                    <a:pt x="304249" y="580883"/>
                  </a:cubicBezTo>
                  <a:cubicBezTo>
                    <a:pt x="413264" y="580883"/>
                    <a:pt x="508396" y="523014"/>
                    <a:pt x="558958" y="437088"/>
                  </a:cubicBezTo>
                  <a:cubicBezTo>
                    <a:pt x="612392" y="526759"/>
                    <a:pt x="709285" y="581460"/>
                    <a:pt x="813668" y="580883"/>
                  </a:cubicBezTo>
                  <a:cubicBezTo>
                    <a:pt x="975583" y="580883"/>
                    <a:pt x="1106956" y="453309"/>
                    <a:pt x="1106956" y="295924"/>
                  </a:cubicBezTo>
                  <a:cubicBezTo>
                    <a:pt x="1106956" y="138538"/>
                    <a:pt x="975583" y="10964"/>
                    <a:pt x="813668" y="10964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0" name="Google Shape;680;p30"/>
            <p:cNvSpPr/>
            <p:nvPr/>
          </p:nvSpPr>
          <p:spPr>
            <a:xfrm>
              <a:off x="4177293" y="3429988"/>
              <a:ext cx="1139836" cy="613758"/>
            </a:xfrm>
            <a:custGeom>
              <a:avLst/>
              <a:gdLst/>
              <a:ahLst/>
              <a:cxnLst/>
              <a:rect l="l" t="t" r="r" b="b"/>
              <a:pathLst>
                <a:path w="1139836" h="613758" extrusionOk="0">
                  <a:moveTo>
                    <a:pt x="824628" y="21924"/>
                  </a:moveTo>
                  <a:cubicBezTo>
                    <a:pt x="720245" y="21347"/>
                    <a:pt x="623352" y="76048"/>
                    <a:pt x="569918" y="165719"/>
                  </a:cubicBezTo>
                  <a:cubicBezTo>
                    <a:pt x="516485" y="76048"/>
                    <a:pt x="419591" y="21347"/>
                    <a:pt x="315209" y="21924"/>
                  </a:cubicBezTo>
                  <a:cubicBezTo>
                    <a:pt x="153293" y="21924"/>
                    <a:pt x="21920" y="149498"/>
                    <a:pt x="21920" y="306884"/>
                  </a:cubicBezTo>
                  <a:cubicBezTo>
                    <a:pt x="21920" y="464269"/>
                    <a:pt x="153293" y="591843"/>
                    <a:pt x="315209" y="591843"/>
                  </a:cubicBezTo>
                  <a:cubicBezTo>
                    <a:pt x="424224" y="591843"/>
                    <a:pt x="519356" y="533974"/>
                    <a:pt x="569918" y="448048"/>
                  </a:cubicBezTo>
                  <a:cubicBezTo>
                    <a:pt x="623352" y="537719"/>
                    <a:pt x="720245" y="592420"/>
                    <a:pt x="824628" y="591843"/>
                  </a:cubicBezTo>
                  <a:cubicBezTo>
                    <a:pt x="986543" y="591843"/>
                    <a:pt x="1117916" y="464269"/>
                    <a:pt x="1117916" y="306884"/>
                  </a:cubicBezTo>
                  <a:cubicBezTo>
                    <a:pt x="1117916" y="149498"/>
                    <a:pt x="986543" y="21924"/>
                    <a:pt x="824628" y="21924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1" name="Google Shape;681;p30"/>
            <p:cNvSpPr/>
            <p:nvPr/>
          </p:nvSpPr>
          <p:spPr>
            <a:xfrm>
              <a:off x="4422066" y="3674765"/>
              <a:ext cx="613758" cy="87680"/>
            </a:xfrm>
            <a:custGeom>
              <a:avLst/>
              <a:gdLst/>
              <a:ahLst/>
              <a:cxnLst/>
              <a:rect l="l" t="t" r="r" b="b"/>
              <a:pathLst>
                <a:path w="613758" h="87679" extrusionOk="0">
                  <a:moveTo>
                    <a:pt x="84026" y="47493"/>
                  </a:moveTo>
                  <a:cubicBezTo>
                    <a:pt x="84026" y="67670"/>
                    <a:pt x="67670" y="84026"/>
                    <a:pt x="47493" y="84026"/>
                  </a:cubicBezTo>
                  <a:cubicBezTo>
                    <a:pt x="27317" y="84026"/>
                    <a:pt x="10960" y="67670"/>
                    <a:pt x="10960" y="47493"/>
                  </a:cubicBezTo>
                  <a:cubicBezTo>
                    <a:pt x="10960" y="27317"/>
                    <a:pt x="27317" y="10960"/>
                    <a:pt x="47493" y="10960"/>
                  </a:cubicBezTo>
                  <a:cubicBezTo>
                    <a:pt x="67670" y="10960"/>
                    <a:pt x="84026" y="27317"/>
                    <a:pt x="84026" y="47493"/>
                  </a:cubicBezTo>
                  <a:moveTo>
                    <a:pt x="610105" y="47493"/>
                  </a:moveTo>
                  <a:cubicBezTo>
                    <a:pt x="610105" y="67670"/>
                    <a:pt x="593748" y="84026"/>
                    <a:pt x="573571" y="84026"/>
                  </a:cubicBezTo>
                  <a:cubicBezTo>
                    <a:pt x="553395" y="84026"/>
                    <a:pt x="537038" y="67670"/>
                    <a:pt x="537038" y="47493"/>
                  </a:cubicBezTo>
                  <a:cubicBezTo>
                    <a:pt x="537038" y="27317"/>
                    <a:pt x="553395" y="10960"/>
                    <a:pt x="573571" y="10960"/>
                  </a:cubicBezTo>
                  <a:cubicBezTo>
                    <a:pt x="593748" y="10960"/>
                    <a:pt x="610105" y="27317"/>
                    <a:pt x="610105" y="47493"/>
                  </a:cubicBezTo>
                </a:path>
              </a:pathLst>
            </a:custGeom>
            <a:solidFill>
              <a:srgbClr val="4F396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2" name="Google Shape;682;p30"/>
            <p:cNvSpPr/>
            <p:nvPr/>
          </p:nvSpPr>
          <p:spPr>
            <a:xfrm>
              <a:off x="4177293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3" name="Google Shape;683;p30"/>
            <p:cNvSpPr/>
            <p:nvPr/>
          </p:nvSpPr>
          <p:spPr>
            <a:xfrm>
              <a:off x="5273290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4" name="Google Shape;684;p30"/>
            <p:cNvSpPr/>
            <p:nvPr/>
          </p:nvSpPr>
          <p:spPr>
            <a:xfrm>
              <a:off x="3651215" y="4613668"/>
              <a:ext cx="2177380" cy="379945"/>
            </a:xfrm>
            <a:custGeom>
              <a:avLst/>
              <a:gdLst/>
              <a:ahLst/>
              <a:cxnLst/>
              <a:rect l="l" t="t" r="r" b="b"/>
              <a:pathLst>
                <a:path w="2177379" h="379945" extrusionOk="0">
                  <a:moveTo>
                    <a:pt x="21920" y="21920"/>
                  </a:moveTo>
                  <a:cubicBezTo>
                    <a:pt x="155485" y="21920"/>
                    <a:pt x="263770" y="126843"/>
                    <a:pt x="263770" y="256463"/>
                  </a:cubicBezTo>
                  <a:lnTo>
                    <a:pt x="263770" y="372346"/>
                  </a:lnTo>
                  <a:moveTo>
                    <a:pt x="102731" y="137803"/>
                  </a:moveTo>
                  <a:cubicBezTo>
                    <a:pt x="192165" y="137803"/>
                    <a:pt x="264500" y="207947"/>
                    <a:pt x="264500" y="294604"/>
                  </a:cubicBezTo>
                  <a:lnTo>
                    <a:pt x="264500" y="372054"/>
                  </a:lnTo>
                  <a:moveTo>
                    <a:pt x="2060766" y="372346"/>
                  </a:moveTo>
                  <a:lnTo>
                    <a:pt x="108869" y="372346"/>
                  </a:lnTo>
                  <a:moveTo>
                    <a:pt x="279114" y="290512"/>
                  </a:moveTo>
                  <a:lnTo>
                    <a:pt x="448043" y="230598"/>
                  </a:lnTo>
                  <a:moveTo>
                    <a:pt x="2155460" y="21920"/>
                  </a:moveTo>
                  <a:cubicBezTo>
                    <a:pt x="2021894" y="21920"/>
                    <a:pt x="1913610" y="126843"/>
                    <a:pt x="1913610" y="256463"/>
                  </a:cubicBezTo>
                  <a:lnTo>
                    <a:pt x="1913610" y="372346"/>
                  </a:lnTo>
                  <a:moveTo>
                    <a:pt x="2074648" y="137803"/>
                  </a:moveTo>
                  <a:cubicBezTo>
                    <a:pt x="1985215" y="137803"/>
                    <a:pt x="1912733" y="207947"/>
                    <a:pt x="1912733" y="294604"/>
                  </a:cubicBezTo>
                  <a:lnTo>
                    <a:pt x="1912733" y="372054"/>
                  </a:lnTo>
                  <a:moveTo>
                    <a:pt x="1898266" y="290366"/>
                  </a:moveTo>
                  <a:lnTo>
                    <a:pt x="1729336" y="230744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5" name="Google Shape;685;p30"/>
            <p:cNvSpPr/>
            <p:nvPr/>
          </p:nvSpPr>
          <p:spPr>
            <a:xfrm>
              <a:off x="4991984" y="3250979"/>
              <a:ext cx="131520" cy="146133"/>
            </a:xfrm>
            <a:custGeom>
              <a:avLst/>
              <a:gdLst/>
              <a:ahLst/>
              <a:cxnLst/>
              <a:rect l="l" t="t" r="r" b="b"/>
              <a:pathLst>
                <a:path w="131519" h="146132" extrusionOk="0">
                  <a:moveTo>
                    <a:pt x="127866" y="142480"/>
                  </a:moveTo>
                  <a:lnTo>
                    <a:pt x="10960" y="142480"/>
                  </a:lnTo>
                  <a:lnTo>
                    <a:pt x="69413" y="10960"/>
                  </a:lnTo>
                  <a:lnTo>
                    <a:pt x="127866" y="142480"/>
                  </a:lnTo>
                </a:path>
              </a:pathLst>
            </a:custGeom>
            <a:solidFill>
              <a:srgbClr val="FCD6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6" name="Google Shape;686;p30"/>
            <p:cNvSpPr/>
            <p:nvPr/>
          </p:nvSpPr>
          <p:spPr>
            <a:xfrm>
              <a:off x="4981024" y="3240020"/>
              <a:ext cx="160746" cy="175359"/>
            </a:xfrm>
            <a:custGeom>
              <a:avLst/>
              <a:gdLst/>
              <a:ahLst/>
              <a:cxnLst/>
              <a:rect l="l" t="t" r="r" b="b"/>
              <a:pathLst>
                <a:path w="160746" h="175359" extrusionOk="0">
                  <a:moveTo>
                    <a:pt x="138826" y="153440"/>
                  </a:moveTo>
                  <a:lnTo>
                    <a:pt x="21920" y="153440"/>
                  </a:lnTo>
                  <a:lnTo>
                    <a:pt x="80373" y="21920"/>
                  </a:lnTo>
                  <a:lnTo>
                    <a:pt x="138826" y="153440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7" name="Google Shape;687;p30"/>
            <p:cNvSpPr/>
            <p:nvPr/>
          </p:nvSpPr>
          <p:spPr>
            <a:xfrm>
              <a:off x="4100720" y="4142390"/>
              <a:ext cx="1285969" cy="847571"/>
            </a:xfrm>
            <a:custGeom>
              <a:avLst/>
              <a:gdLst/>
              <a:ahLst/>
              <a:cxnLst/>
              <a:rect l="l" t="t" r="r" b="b"/>
              <a:pathLst>
                <a:path w="1285969" h="847570" extrusionOk="0">
                  <a:moveTo>
                    <a:pt x="1228247" y="843917"/>
                  </a:moveTo>
                  <a:lnTo>
                    <a:pt x="64883" y="843917"/>
                  </a:lnTo>
                  <a:cubicBezTo>
                    <a:pt x="35263" y="844078"/>
                    <a:pt x="11122" y="820200"/>
                    <a:pt x="10960" y="790579"/>
                  </a:cubicBezTo>
                  <a:cubicBezTo>
                    <a:pt x="10960" y="790579"/>
                    <a:pt x="10960" y="790579"/>
                    <a:pt x="10960" y="790579"/>
                  </a:cubicBezTo>
                  <a:lnTo>
                    <a:pt x="10960" y="64445"/>
                  </a:lnTo>
                  <a:cubicBezTo>
                    <a:pt x="11121" y="34859"/>
                    <a:pt x="35151" y="10960"/>
                    <a:pt x="64737" y="10960"/>
                  </a:cubicBezTo>
                  <a:lnTo>
                    <a:pt x="1228247" y="10960"/>
                  </a:lnTo>
                  <a:cubicBezTo>
                    <a:pt x="1257897" y="10880"/>
                    <a:pt x="1282009" y="34802"/>
                    <a:pt x="1282170" y="64445"/>
                  </a:cubicBezTo>
                  <a:lnTo>
                    <a:pt x="1282170" y="790433"/>
                  </a:lnTo>
                  <a:cubicBezTo>
                    <a:pt x="1282082" y="820054"/>
                    <a:pt x="1258014" y="844005"/>
                    <a:pt x="1228393" y="843917"/>
                  </a:cubicBezTo>
                </a:path>
              </a:pathLst>
            </a:custGeom>
            <a:solidFill>
              <a:srgbClr val="A3D4C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8" name="Google Shape;688;p30"/>
            <p:cNvSpPr/>
            <p:nvPr/>
          </p:nvSpPr>
          <p:spPr>
            <a:xfrm>
              <a:off x="4089760" y="4131430"/>
              <a:ext cx="1300582" cy="876797"/>
            </a:xfrm>
            <a:custGeom>
              <a:avLst/>
              <a:gdLst/>
              <a:ahLst/>
              <a:cxnLst/>
              <a:rect l="l" t="t" r="r" b="b"/>
              <a:pathLst>
                <a:path w="1300582" h="876797" extrusionOk="0">
                  <a:moveTo>
                    <a:pt x="1239207" y="854877"/>
                  </a:moveTo>
                  <a:lnTo>
                    <a:pt x="75843" y="854877"/>
                  </a:lnTo>
                  <a:cubicBezTo>
                    <a:pt x="46223" y="855038"/>
                    <a:pt x="22082" y="831160"/>
                    <a:pt x="21920" y="801539"/>
                  </a:cubicBezTo>
                  <a:cubicBezTo>
                    <a:pt x="21920" y="801539"/>
                    <a:pt x="21920" y="801539"/>
                    <a:pt x="21920" y="801539"/>
                  </a:cubicBezTo>
                  <a:lnTo>
                    <a:pt x="21920" y="75405"/>
                  </a:lnTo>
                  <a:cubicBezTo>
                    <a:pt x="22081" y="45819"/>
                    <a:pt x="46111" y="21920"/>
                    <a:pt x="75697" y="21920"/>
                  </a:cubicBezTo>
                  <a:lnTo>
                    <a:pt x="1239207" y="21920"/>
                  </a:lnTo>
                  <a:cubicBezTo>
                    <a:pt x="1268857" y="21840"/>
                    <a:pt x="1292969" y="45762"/>
                    <a:pt x="1293130" y="75405"/>
                  </a:cubicBezTo>
                  <a:lnTo>
                    <a:pt x="1293130" y="801393"/>
                  </a:lnTo>
                  <a:cubicBezTo>
                    <a:pt x="1293042" y="831014"/>
                    <a:pt x="1268974" y="854965"/>
                    <a:pt x="1239353" y="854877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F396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9" name="Google Shape;689;p30"/>
            <p:cNvSpPr/>
            <p:nvPr/>
          </p:nvSpPr>
          <p:spPr>
            <a:xfrm>
              <a:off x="4392839" y="2987940"/>
              <a:ext cx="672211" cy="292266"/>
            </a:xfrm>
            <a:custGeom>
              <a:avLst/>
              <a:gdLst/>
              <a:ahLst/>
              <a:cxnLst/>
              <a:rect l="l" t="t" r="r" b="b"/>
              <a:pathLst>
                <a:path w="672211" h="292265" extrusionOk="0">
                  <a:moveTo>
                    <a:pt x="668558" y="149786"/>
                  </a:moveTo>
                  <a:lnTo>
                    <a:pt x="339759" y="288612"/>
                  </a:lnTo>
                  <a:lnTo>
                    <a:pt x="10960" y="149786"/>
                  </a:lnTo>
                  <a:lnTo>
                    <a:pt x="339759" y="10960"/>
                  </a:lnTo>
                  <a:lnTo>
                    <a:pt x="668558" y="149786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0" name="Google Shape;690;p30"/>
            <p:cNvSpPr/>
            <p:nvPr/>
          </p:nvSpPr>
          <p:spPr>
            <a:xfrm>
              <a:off x="4381879" y="2976980"/>
              <a:ext cx="701438" cy="321492"/>
            </a:xfrm>
            <a:custGeom>
              <a:avLst/>
              <a:gdLst/>
              <a:ahLst/>
              <a:cxnLst/>
              <a:rect l="l" t="t" r="r" b="b"/>
              <a:pathLst>
                <a:path w="701437" h="321492" extrusionOk="0">
                  <a:moveTo>
                    <a:pt x="679518" y="160746"/>
                  </a:moveTo>
                  <a:lnTo>
                    <a:pt x="350719" y="299572"/>
                  </a:lnTo>
                  <a:lnTo>
                    <a:pt x="21920" y="160746"/>
                  </a:lnTo>
                  <a:lnTo>
                    <a:pt x="350719" y="21920"/>
                  </a:lnTo>
                  <a:lnTo>
                    <a:pt x="679518" y="160746"/>
                  </a:lnTo>
                  <a:close/>
                  <a:moveTo>
                    <a:pt x="679518" y="160746"/>
                  </a:moveTo>
                  <a:lnTo>
                    <a:pt x="679518" y="294312"/>
                  </a:lnTo>
                  <a:lnTo>
                    <a:pt x="679518" y="16074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1" name="Google Shape;691;p30"/>
            <p:cNvSpPr/>
            <p:nvPr/>
          </p:nvSpPr>
          <p:spPr>
            <a:xfrm>
              <a:off x="4612039" y="4463882"/>
              <a:ext cx="219199" cy="219199"/>
            </a:xfrm>
            <a:custGeom>
              <a:avLst/>
              <a:gdLst/>
              <a:ahLst/>
              <a:cxnLst/>
              <a:rect l="l" t="t" r="r" b="b"/>
              <a:pathLst>
                <a:path w="219199" h="219199" extrusionOk="0">
                  <a:moveTo>
                    <a:pt x="215546" y="113253"/>
                  </a:moveTo>
                  <a:cubicBezTo>
                    <a:pt x="215546" y="169748"/>
                    <a:pt x="169748" y="215546"/>
                    <a:pt x="113253" y="215546"/>
                  </a:cubicBezTo>
                  <a:cubicBezTo>
                    <a:pt x="56758" y="215546"/>
                    <a:pt x="10960" y="169748"/>
                    <a:pt x="10960" y="113253"/>
                  </a:cubicBezTo>
                  <a:cubicBezTo>
                    <a:pt x="10960" y="56758"/>
                    <a:pt x="56758" y="10960"/>
                    <a:pt x="113253" y="10960"/>
                  </a:cubicBezTo>
                  <a:cubicBezTo>
                    <a:pt x="169748" y="10960"/>
                    <a:pt x="215546" y="56758"/>
                    <a:pt x="215546" y="113253"/>
                  </a:cubicBezTo>
                  <a:close/>
                </a:path>
              </a:pathLst>
            </a:custGeom>
            <a:solidFill>
              <a:srgbClr val="7EB2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692" name="Google Shape;692;p30"/>
          <p:cNvGrpSpPr/>
          <p:nvPr/>
        </p:nvGrpSpPr>
        <p:grpSpPr>
          <a:xfrm>
            <a:off x="539750" y="5382590"/>
            <a:ext cx="8064500" cy="739971"/>
            <a:chOff x="539750" y="5274435"/>
            <a:chExt cx="8064500" cy="739971"/>
          </a:xfrm>
        </p:grpSpPr>
        <p:sp>
          <p:nvSpPr>
            <p:cNvPr id="693" name="Google Shape;693;p30"/>
            <p:cNvSpPr/>
            <p:nvPr/>
          </p:nvSpPr>
          <p:spPr>
            <a:xfrm>
              <a:off x="539750" y="5274435"/>
              <a:ext cx="80645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Roboto"/>
                <a:buNone/>
              </a:pPr>
              <a:r>
                <a:rPr lang="ru-RU" sz="2000" b="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Напишите в чат, если есть проблемы!</a:t>
              </a:r>
              <a:endParaRPr dirty="0"/>
            </a:p>
          </p:txBody>
        </p:sp>
        <p:grpSp>
          <p:nvGrpSpPr>
            <p:cNvPr id="694" name="Google Shape;694;p30"/>
            <p:cNvGrpSpPr/>
            <p:nvPr/>
          </p:nvGrpSpPr>
          <p:grpSpPr>
            <a:xfrm>
              <a:off x="2929564" y="5645074"/>
              <a:ext cx="3284874" cy="369332"/>
              <a:chOff x="2929565" y="5619501"/>
              <a:chExt cx="3284874" cy="369332"/>
            </a:xfrm>
          </p:grpSpPr>
          <p:sp>
            <p:nvSpPr>
              <p:cNvPr id="695" name="Google Shape;695;p30"/>
              <p:cNvSpPr/>
              <p:nvPr/>
            </p:nvSpPr>
            <p:spPr>
              <a:xfrm>
                <a:off x="2929565" y="5619501"/>
                <a:ext cx="328487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Ставьте       если все хорошо</a:t>
                </a:r>
                <a:endParaRPr dirty="0"/>
              </a:p>
            </p:txBody>
          </p:sp>
          <p:sp>
            <p:nvSpPr>
              <p:cNvPr id="696" name="Google Shape;696;p30"/>
              <p:cNvSpPr/>
              <p:nvPr/>
            </p:nvSpPr>
            <p:spPr>
              <a:xfrm>
                <a:off x="4003067" y="5701774"/>
                <a:ext cx="223837" cy="223837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alpha val="40000"/>
                </a:schemeClr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800"/>
                  <a:buFont typeface="Roboto"/>
                  <a:buNone/>
                </a:pPr>
                <a:r>
                  <a:rPr lang="ru-RU" sz="1800" i="0" u="none" strike="noStrike" cap="none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+</a:t>
                </a:r>
                <a:endParaRPr sz="200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Алгоритм проверки гипотезы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801158" y="1052736"/>
            <a:ext cx="7722898" cy="5616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0.   Строим математическую модель.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1.   Формулируем основную и альтернативную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гипотезы.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2.   Формулируем утверждение о статистике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критерия.</a:t>
            </a:r>
          </a:p>
          <a:p>
            <a:pPr marL="457200" indent="-457200">
              <a:buAutoNum type="arabicPeriod" startAt="3"/>
            </a:pP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Вычисляем значение статистики критерия.</a:t>
            </a:r>
          </a:p>
          <a:p>
            <a:pPr marL="457200" indent="-457200">
              <a:buAutoNum type="arabicPeriod" startAt="3"/>
            </a:pPr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4а. Строим доверительную и критическую области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с помощью квантилей распределения из п. 2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5а.  Принимаем решение: если статистика критерия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попала в доверительную область, основная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гипотеза принимается, если в критическую – 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    отвергатся.</a:t>
            </a: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4б. Вычисляем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-значение.</a:t>
            </a: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Google Shape;854;p42"/>
          <p:cNvSpPr txBox="1"/>
          <p:nvPr/>
        </p:nvSpPr>
        <p:spPr>
          <a:xfrm>
            <a:off x="611560" y="980728"/>
            <a:ext cx="7992888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1. Гипотезы</a:t>
            </a:r>
            <a:endParaRPr lang="ru-RU" sz="2400"/>
          </a:p>
        </p:txBody>
      </p:sp>
      <p:sp>
        <p:nvSpPr>
          <p:cNvPr id="8" name="Google Shape;854;p42"/>
          <p:cNvSpPr txBox="1"/>
          <p:nvPr/>
        </p:nvSpPr>
        <p:spPr>
          <a:xfrm>
            <a:off x="611560" y="1484784"/>
            <a:ext cx="7992888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400" smtClean="0"/>
              <a:t>: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для всех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B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 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B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(признаки независимы)</a:t>
            </a:r>
            <a:endParaRPr lang="en-US" sz="18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1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найдутся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B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≠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 P(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B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*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(признаки зависимы)</a:t>
            </a:r>
            <a:endParaRPr lang="ru-RU" sz="2400"/>
          </a:p>
        </p:txBody>
      </p:sp>
      <p:sp>
        <p:nvSpPr>
          <p:cNvPr id="9" name="Google Shape;854;p42"/>
          <p:cNvSpPr txBox="1"/>
          <p:nvPr/>
        </p:nvSpPr>
        <p:spPr>
          <a:xfrm>
            <a:off x="611560" y="2852936"/>
            <a:ext cx="799288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2. Утверждение о статистике критерия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Если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верна, то </a:t>
            </a: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1" name="Google Shape;854;p42"/>
          <p:cNvSpPr txBox="1"/>
          <p:nvPr/>
        </p:nvSpPr>
        <p:spPr>
          <a:xfrm>
            <a:off x="611560" y="3933056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457200">
              <a:buAutoNum type="arabicPeriod" startAt="3"/>
            </a:pP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Вычисляем значение статистики критерия.</a:t>
            </a:r>
          </a:p>
          <a:p>
            <a:pPr lvl="0"/>
            <a:endParaRPr lang="en-US" sz="2400" smtClean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78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9992" y="3243263"/>
            <a:ext cx="24098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544" y="4425280"/>
            <a:ext cx="4563126" cy="202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Решение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052736"/>
            <a:ext cx="813690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4а. Строим доверительную и критическую области </a:t>
            </a:r>
            <a:b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</a:b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467544" y="3501008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5а.  Принимаем решение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3" name="Google Shape;854;p42"/>
          <p:cNvSpPr txBox="1"/>
          <p:nvPr/>
        </p:nvSpPr>
        <p:spPr>
          <a:xfrm rot="16200000">
            <a:off x="4864224" y="2577481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sp>
        <p:nvSpPr>
          <p:cNvPr id="15" name="Google Shape;854;p42"/>
          <p:cNvSpPr txBox="1"/>
          <p:nvPr/>
        </p:nvSpPr>
        <p:spPr>
          <a:xfrm>
            <a:off x="467544" y="3933056"/>
            <a:ext cx="8136904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Статистика критерия попала в критическую область, следовательно гипотеза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отвергается в пользу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endParaRPr lang="ru-RU" sz="2400"/>
          </a:p>
        </p:txBody>
      </p:sp>
      <p:sp>
        <p:nvSpPr>
          <p:cNvPr id="17" name="Google Shape;854;p42"/>
          <p:cNvSpPr txBox="1"/>
          <p:nvPr/>
        </p:nvSpPr>
        <p:spPr>
          <a:xfrm>
            <a:off x="467544" y="4869160"/>
            <a:ext cx="8136904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4б. Вычисляем </a:t>
            </a:r>
            <a:r>
              <a:rPr lang="ru-RU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Р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-значение.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graphicFrame>
        <p:nvGraphicFramePr>
          <p:cNvPr id="87046" name="Object 6"/>
          <p:cNvGraphicFramePr>
            <a:graphicFrameLocks noChangeAspect="1"/>
          </p:cNvGraphicFramePr>
          <p:nvPr/>
        </p:nvGraphicFramePr>
        <p:xfrm>
          <a:off x="3096766" y="5429250"/>
          <a:ext cx="1619250" cy="384175"/>
        </p:xfrm>
        <a:graphic>
          <a:graphicData uri="http://schemas.openxmlformats.org/presentationml/2006/ole">
            <p:oleObj spid="_x0000_s153602" name="Equation" r:id="rId4" imgW="799920" imgH="190440" progId="Equation.DSMT4">
              <p:embed/>
            </p:oleObj>
          </a:graphicData>
        </a:graphic>
      </p:graphicFrame>
      <p:sp>
        <p:nvSpPr>
          <p:cNvPr id="19" name="Google Shape;854;p42"/>
          <p:cNvSpPr txBox="1"/>
          <p:nvPr/>
        </p:nvSpPr>
        <p:spPr>
          <a:xfrm>
            <a:off x="539552" y="2636912"/>
            <a:ext cx="3096344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Возьмём </a:t>
            </a:r>
            <a:r>
              <a:rPr lang="el-G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= 0,05</a:t>
            </a:r>
            <a:endParaRPr lang="ru-RU" sz="2400"/>
          </a:p>
        </p:txBody>
      </p:sp>
      <p:graphicFrame>
        <p:nvGraphicFramePr>
          <p:cNvPr id="90118" name="Object 6"/>
          <p:cNvGraphicFramePr>
            <a:graphicFrameLocks noChangeAspect="1"/>
          </p:cNvGraphicFramePr>
          <p:nvPr/>
        </p:nvGraphicFramePr>
        <p:xfrm>
          <a:off x="5108575" y="5421313"/>
          <a:ext cx="2541588" cy="384175"/>
        </p:xfrm>
        <a:graphic>
          <a:graphicData uri="http://schemas.openxmlformats.org/presentationml/2006/ole">
            <p:oleObj spid="_x0000_s153603" name="Equation" r:id="rId5" imgW="1257120" imgH="190440" progId="Equation.DSMT4">
              <p:embed/>
            </p:oleObj>
          </a:graphicData>
        </a:graphic>
      </p:graphicFrame>
      <p:sp>
        <p:nvSpPr>
          <p:cNvPr id="22" name="Google Shape;854;p42"/>
          <p:cNvSpPr txBox="1"/>
          <p:nvPr/>
        </p:nvSpPr>
        <p:spPr>
          <a:xfrm>
            <a:off x="4716016" y="2861320"/>
            <a:ext cx="86409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5,991</a:t>
            </a:r>
            <a:endParaRPr lang="ru-RU" sz="2400"/>
          </a:p>
        </p:txBody>
      </p:sp>
      <p:sp>
        <p:nvSpPr>
          <p:cNvPr id="23" name="Google Shape;854;p42"/>
          <p:cNvSpPr txBox="1"/>
          <p:nvPr/>
        </p:nvSpPr>
        <p:spPr>
          <a:xfrm rot="16200000">
            <a:off x="6088360" y="2569097"/>
            <a:ext cx="50405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=</a:t>
            </a:r>
            <a:endParaRPr lang="ru-RU" sz="2400"/>
          </a:p>
        </p:txBody>
      </p:sp>
      <p:sp>
        <p:nvSpPr>
          <p:cNvPr id="24" name="Google Shape;854;p42"/>
          <p:cNvSpPr txBox="1"/>
          <p:nvPr/>
        </p:nvSpPr>
        <p:spPr>
          <a:xfrm>
            <a:off x="5940152" y="2852936"/>
            <a:ext cx="864096" cy="35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/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7,873</a:t>
            </a:r>
            <a:endParaRPr lang="ru-RU" sz="2400"/>
          </a:p>
        </p:txBody>
      </p:sp>
      <p:pic>
        <p:nvPicPr>
          <p:cNvPr id="78857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552" y="1446287"/>
            <a:ext cx="7543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8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25" y="5282530"/>
            <a:ext cx="21621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Гипотеза о законе распределения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Google Shape;854;p42"/>
          <p:cNvSpPr txBox="1"/>
          <p:nvPr/>
        </p:nvSpPr>
        <p:spPr>
          <a:xfrm>
            <a:off x="467544" y="1268760"/>
            <a:ext cx="8136904" cy="12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Есть выборка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1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, …,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. Мы хотим понять, правда ли, что случайные величины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имеют некий интересующий нас закон распределения.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</p:txBody>
      </p:sp>
      <p:sp>
        <p:nvSpPr>
          <p:cNvPr id="20" name="Google Shape;854;p42"/>
          <p:cNvSpPr txBox="1"/>
          <p:nvPr/>
        </p:nvSpPr>
        <p:spPr>
          <a:xfrm>
            <a:off x="539552" y="3140968"/>
            <a:ext cx="8136904" cy="2376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endParaRPr lang="en-US" sz="24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O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6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 =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ru-RU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закон распределения именно тот, что нас интересует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lang="en-US" sz="1800" i="1" baseline="-250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endParaRPr lang="en-US" sz="1200" smtClean="0">
              <a:solidFill>
                <a:schemeClr val="dk2"/>
              </a:solidFill>
              <a:latin typeface="Roboto"/>
              <a:ea typeface="Roboto"/>
              <a:sym typeface="Roboto"/>
            </a:endParaRPr>
          </a:p>
          <a:p>
            <a:pPr lvl="0"/>
            <a:endParaRPr lang="en-US" sz="1200" i="1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pPr lvl="0"/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A</a:t>
            </a:r>
            <a:r>
              <a:rPr lang="en-US" sz="2400" smtClean="0"/>
              <a:t>: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16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i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 ≠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F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t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(</a:t>
            </a:r>
            <a:r>
              <a:rPr lang="ru-RU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закон распределения какой-то другой</a:t>
            </a:r>
            <a:r>
              <a:rPr lang="en-US" sz="18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)</a:t>
            </a:r>
            <a:endParaRPr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7941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Колмогорова (Колмогорова-Смирнова)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Картинки по запросу &quot;empirical cdf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836712"/>
            <a:ext cx="7956376" cy="5967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7941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Колмогорова (Колмогорова-Смирнова)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1547664" y="1484784"/>
            <a:ext cx="6984776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выборочная функция распределения 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0" name="Google Shape;854;p42"/>
          <p:cNvSpPr txBox="1"/>
          <p:nvPr/>
        </p:nvSpPr>
        <p:spPr>
          <a:xfrm>
            <a:off x="1521322" y="2132856"/>
            <a:ext cx="6984776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функция распределения, гипотеза о которой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проверяется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pic>
        <p:nvPicPr>
          <p:cNvPr id="14439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481" y="1352178"/>
            <a:ext cx="1019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7941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Колмогорова (Колмогорова-Смирнова)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1547664" y="1484784"/>
            <a:ext cx="6984776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выборочная функция распределения 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0" name="Google Shape;854;p42"/>
          <p:cNvSpPr txBox="1"/>
          <p:nvPr/>
        </p:nvSpPr>
        <p:spPr>
          <a:xfrm>
            <a:off x="1521322" y="2132856"/>
            <a:ext cx="6984776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функция распределения, гипотеза о которой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проверяется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pic>
        <p:nvPicPr>
          <p:cNvPr id="14439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481" y="1352178"/>
            <a:ext cx="1019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60" y="3104381"/>
            <a:ext cx="30289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7941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Колмогорова (Колмогорова-Смирнова)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1547664" y="1484784"/>
            <a:ext cx="6984776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выборочная функция распределения 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0" name="Google Shape;854;p42"/>
          <p:cNvSpPr txBox="1"/>
          <p:nvPr/>
        </p:nvSpPr>
        <p:spPr>
          <a:xfrm>
            <a:off x="1521322" y="2132856"/>
            <a:ext cx="6984776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функция распределения, гипотеза о которой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проверяется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pic>
        <p:nvPicPr>
          <p:cNvPr id="14439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481" y="1352178"/>
            <a:ext cx="1019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60" y="3104381"/>
            <a:ext cx="30289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167" y="4080867"/>
            <a:ext cx="75152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ru-RU" sz="2600" smtClean="0"/>
              <a:t>Доверительная и критическая области</a:t>
            </a:r>
            <a:endParaRPr lang="ru-RU" sz="2600" dirty="0"/>
          </a:p>
        </p:txBody>
      </p:sp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" y="1216546"/>
            <a:ext cx="81343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Google Shape;854;p42"/>
          <p:cNvSpPr txBox="1"/>
          <p:nvPr/>
        </p:nvSpPr>
        <p:spPr>
          <a:xfrm>
            <a:off x="3419872" y="3284984"/>
            <a:ext cx="5544616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квантиль уровня 1 – </a:t>
            </a:r>
            <a:r>
              <a:rPr lang="el-GR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α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распределения Колмогорова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2852936"/>
            <a:ext cx="25146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7941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хи-квадрат Пирсона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683568" y="980728"/>
            <a:ext cx="784887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Отрезок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[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(1)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(n)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]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разбивается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на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k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небольших отрезков.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pic>
        <p:nvPicPr>
          <p:cNvPr id="146445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692" y="1772816"/>
            <a:ext cx="39243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611560" y="1340768"/>
            <a:ext cx="7992888" cy="396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Александр  </a:t>
            </a:r>
            <a:r>
              <a:rPr lang="ru-RU" sz="2400" b="1" dirty="0" err="1" smtClean="0"/>
              <a:t>Горяинов</a:t>
            </a:r>
            <a:endParaRPr sz="2400" b="1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Кандидат физико-математических наук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Доцент кафедры теории вероятностей и компьютерного моделирования Московского авиационного института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67229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Преподаватель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7941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хи-квадрат Пирсона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683568" y="980728"/>
            <a:ext cx="784887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Отрезок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[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(1)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(n)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]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разбивается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на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k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небольших отрезков.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0" name="Google Shape;854;p42"/>
          <p:cNvSpPr txBox="1"/>
          <p:nvPr/>
        </p:nvSpPr>
        <p:spPr>
          <a:xfrm>
            <a:off x="683568" y="2523504"/>
            <a:ext cx="820891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число элементов выборки, попавших в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-й отрезок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3" name="Google Shape;854;p42"/>
          <p:cNvSpPr txBox="1"/>
          <p:nvPr/>
        </p:nvSpPr>
        <p:spPr>
          <a:xfrm>
            <a:off x="683568" y="3061294"/>
            <a:ext cx="820891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вероятность попадания в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-й отрезок случайной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величины с интересующим нас распределением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pic>
        <p:nvPicPr>
          <p:cNvPr id="146445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692" y="1772816"/>
            <a:ext cx="39243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7941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хи-квадрат Пирсона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683568" y="980728"/>
            <a:ext cx="784887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Отрезок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[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(1)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(n)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]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разбивается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на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k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небольших отрезков.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0" name="Google Shape;854;p42"/>
          <p:cNvSpPr txBox="1"/>
          <p:nvPr/>
        </p:nvSpPr>
        <p:spPr>
          <a:xfrm>
            <a:off x="683568" y="2523504"/>
            <a:ext cx="820891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число элементов выборки, попавших в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-й отрезок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3" name="Google Shape;854;p42"/>
          <p:cNvSpPr txBox="1"/>
          <p:nvPr/>
        </p:nvSpPr>
        <p:spPr>
          <a:xfrm>
            <a:off x="683568" y="3061294"/>
            <a:ext cx="820891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вероятность попадания в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-й отрезок случайной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величины с интересующим нас распределением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pic>
        <p:nvPicPr>
          <p:cNvPr id="146445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692" y="1772816"/>
            <a:ext cx="39243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46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173" y="3893418"/>
            <a:ext cx="43338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7941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>
              <a:lnSpc>
                <a:spcPct val="80000"/>
              </a:lnSpc>
              <a:buClr>
                <a:schemeClr val="dk2"/>
              </a:buClr>
              <a:buSzPts val="2531"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sym typeface="Roboto"/>
              </a:rPr>
              <a:t>Критерий хи-квадрат Пирсона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Google Shape;854;p42"/>
          <p:cNvSpPr txBox="1"/>
          <p:nvPr/>
        </p:nvSpPr>
        <p:spPr>
          <a:xfrm>
            <a:off x="683568" y="980728"/>
            <a:ext cx="784887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Отрезок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[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(1)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,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X</a:t>
            </a:r>
            <a:r>
              <a:rPr lang="en-US" sz="24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(n)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]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разбивается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на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k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небольших отрезков.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0" name="Google Shape;854;p42"/>
          <p:cNvSpPr txBox="1"/>
          <p:nvPr/>
        </p:nvSpPr>
        <p:spPr>
          <a:xfrm>
            <a:off x="683568" y="2523504"/>
            <a:ext cx="820891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n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– число элементов выборки, попавших в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-й отрезок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sp>
        <p:nvSpPr>
          <p:cNvPr id="13" name="Google Shape;854;p42"/>
          <p:cNvSpPr txBox="1"/>
          <p:nvPr/>
        </p:nvSpPr>
        <p:spPr>
          <a:xfrm>
            <a:off x="683568" y="3061294"/>
            <a:ext cx="8208912" cy="504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p</a:t>
            </a:r>
            <a:r>
              <a:rPr lang="en-US" sz="2400" i="1" baseline="-25000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– вероятность попадания в </a:t>
            </a:r>
            <a:r>
              <a:rPr lang="en-US" sz="2400" i="1" smtClean="0">
                <a:solidFill>
                  <a:schemeClr val="bg2"/>
                </a:solidFill>
                <a:latin typeface="Roboto" charset="0"/>
                <a:ea typeface="Roboto" charset="0"/>
              </a:rPr>
              <a:t>j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-й отрезок случайной</a:t>
            </a:r>
          </a:p>
          <a:p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 </a:t>
            </a:r>
            <a:r>
              <a:rPr lang="en-US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   </a:t>
            </a:r>
            <a:r>
              <a:rPr lang="ru-RU" sz="2400" smtClean="0">
                <a:solidFill>
                  <a:schemeClr val="bg2"/>
                </a:solidFill>
                <a:latin typeface="Roboto" charset="0"/>
                <a:ea typeface="Roboto" charset="0"/>
              </a:rPr>
              <a:t>величины с интересующим нас распределением</a:t>
            </a:r>
            <a:endParaRPr lang="en-US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solidFill>
                <a:schemeClr val="bg2"/>
              </a:solidFill>
              <a:latin typeface="Roboto" charset="0"/>
              <a:ea typeface="Roboto" charset="0"/>
            </a:endParaRPr>
          </a:p>
          <a:p>
            <a:endParaRPr lang="ru-RU" sz="2400" smtClean="0">
              <a:latin typeface="Roboto" charset="0"/>
              <a:ea typeface="Roboto" charset="0"/>
            </a:endParaRPr>
          </a:p>
          <a:p>
            <a:endParaRPr lang="ru-RU" sz="2400" smtClean="0"/>
          </a:p>
          <a:p>
            <a:endParaRPr lang="ru-RU" sz="2400"/>
          </a:p>
        </p:txBody>
      </p:sp>
      <p:pic>
        <p:nvPicPr>
          <p:cNvPr id="146445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692" y="1772816"/>
            <a:ext cx="39243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46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173" y="3893418"/>
            <a:ext cx="43338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47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560" y="5070301"/>
            <a:ext cx="305752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48" name="Picture 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3968" y="5229200"/>
            <a:ext cx="41719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ru-RU" sz="2600" smtClean="0"/>
              <a:t>Доверительная и критическая области</a:t>
            </a:r>
            <a:endParaRPr lang="ru-RU" sz="2600" dirty="0"/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2719388"/>
            <a:ext cx="86106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47"/>
          <p:cNvSpPr/>
          <p:nvPr/>
        </p:nvSpPr>
        <p:spPr>
          <a:xfrm>
            <a:off x="2286000" y="1635741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1" name="Google Shape;921;p47"/>
          <p:cNvSpPr/>
          <p:nvPr/>
        </p:nvSpPr>
        <p:spPr>
          <a:xfrm>
            <a:off x="539750" y="1552366"/>
            <a:ext cx="80645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Заполните, пожалуйста, опрос о занятии</a:t>
            </a:r>
            <a:endParaRPr/>
          </a:p>
        </p:txBody>
      </p:sp>
      <p:sp>
        <p:nvSpPr>
          <p:cNvPr id="922" name="Google Shape;922;p47"/>
          <p:cNvSpPr/>
          <p:nvPr/>
        </p:nvSpPr>
        <p:spPr>
          <a:xfrm>
            <a:off x="3324225" y="3933824"/>
            <a:ext cx="2533650" cy="2447925"/>
          </a:xfrm>
          <a:prstGeom prst="ellipse">
            <a:avLst/>
          </a:prstGeom>
          <a:solidFill>
            <a:srgbClr val="D8E4E7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47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23" name="Google Shape;92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0739" y="4345816"/>
            <a:ext cx="1460106" cy="1736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48"/>
          <p:cNvSpPr/>
          <p:nvPr/>
        </p:nvSpPr>
        <p:spPr>
          <a:xfrm>
            <a:off x="2286000" y="1635740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29" name="Google Shape;929;p48"/>
          <p:cNvGrpSpPr/>
          <p:nvPr/>
        </p:nvGrpSpPr>
        <p:grpSpPr>
          <a:xfrm>
            <a:off x="2841525" y="2804415"/>
            <a:ext cx="3400056" cy="3400040"/>
            <a:chOff x="3229533" y="3396343"/>
            <a:chExt cx="2624037" cy="2624037"/>
          </a:xfrm>
        </p:grpSpPr>
        <p:sp>
          <p:nvSpPr>
            <p:cNvPr id="930" name="Google Shape;930;p48"/>
            <p:cNvSpPr/>
            <p:nvPr/>
          </p:nvSpPr>
          <p:spPr>
            <a:xfrm>
              <a:off x="3229533" y="3396343"/>
              <a:ext cx="2624037" cy="2624037"/>
            </a:xfrm>
            <a:custGeom>
              <a:avLst/>
              <a:gdLst/>
              <a:ahLst/>
              <a:cxnLst/>
              <a:rect l="l" t="t" r="r" b="b"/>
              <a:pathLst>
                <a:path w="2624036" h="2624036" extrusionOk="0">
                  <a:moveTo>
                    <a:pt x="2611306" y="1312278"/>
                  </a:moveTo>
                  <a:cubicBezTo>
                    <a:pt x="2611306" y="2029711"/>
                    <a:pt x="2029711" y="2611306"/>
                    <a:pt x="1312278" y="2611306"/>
                  </a:cubicBezTo>
                  <a:cubicBezTo>
                    <a:pt x="594845" y="2611306"/>
                    <a:pt x="13250" y="2029711"/>
                    <a:pt x="13250" y="1312278"/>
                  </a:cubicBezTo>
                  <a:cubicBezTo>
                    <a:pt x="13250" y="594845"/>
                    <a:pt x="594845" y="13250"/>
                    <a:pt x="1312278" y="13250"/>
                  </a:cubicBezTo>
                  <a:cubicBezTo>
                    <a:pt x="2029711" y="13250"/>
                    <a:pt x="2611306" y="594845"/>
                    <a:pt x="2611306" y="1312278"/>
                  </a:cubicBezTo>
                  <a:close/>
                </a:path>
              </a:pathLst>
            </a:custGeom>
            <a:solidFill>
              <a:srgbClr val="D8E4E7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1" name="Google Shape;931;p48"/>
            <p:cNvSpPr/>
            <p:nvPr/>
          </p:nvSpPr>
          <p:spPr>
            <a:xfrm>
              <a:off x="3596724" y="4292043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65745" y="381654"/>
                  </a:moveTo>
                  <a:lnTo>
                    <a:pt x="439764" y="291762"/>
                  </a:lnTo>
                  <a:cubicBezTo>
                    <a:pt x="251866" y="316467"/>
                    <a:pt x="75144" y="196866"/>
                    <a:pt x="28232" y="13250"/>
                  </a:cubicBezTo>
                  <a:cubicBezTo>
                    <a:pt x="-29501" y="211865"/>
                    <a:pt x="84707" y="419677"/>
                    <a:pt x="283322" y="477410"/>
                  </a:cubicBezTo>
                  <a:cubicBezTo>
                    <a:pt x="353543" y="497821"/>
                    <a:pt x="428203" y="497229"/>
                    <a:pt x="498091" y="475704"/>
                  </a:cubicBezTo>
                  <a:cubicBezTo>
                    <a:pt x="484191" y="446476"/>
                    <a:pt x="475358" y="414260"/>
                    <a:pt x="465745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2" name="Google Shape;932;p48"/>
            <p:cNvSpPr/>
            <p:nvPr/>
          </p:nvSpPr>
          <p:spPr>
            <a:xfrm>
              <a:off x="3583475" y="4278793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478995" y="394904"/>
                  </a:moveTo>
                  <a:lnTo>
                    <a:pt x="453014" y="305012"/>
                  </a:lnTo>
                  <a:cubicBezTo>
                    <a:pt x="265116" y="329717"/>
                    <a:pt x="88394" y="210116"/>
                    <a:pt x="41482" y="26500"/>
                  </a:cubicBezTo>
                  <a:cubicBezTo>
                    <a:pt x="-16251" y="225115"/>
                    <a:pt x="97957" y="432927"/>
                    <a:pt x="296572" y="490660"/>
                  </a:cubicBezTo>
                  <a:cubicBezTo>
                    <a:pt x="366793" y="511071"/>
                    <a:pt x="441453" y="510479"/>
                    <a:pt x="511341" y="488954"/>
                  </a:cubicBezTo>
                  <a:cubicBezTo>
                    <a:pt x="497441" y="459726"/>
                    <a:pt x="488608" y="427510"/>
                    <a:pt x="478995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3" name="Google Shape;933;p48"/>
            <p:cNvSpPr/>
            <p:nvPr/>
          </p:nvSpPr>
          <p:spPr>
            <a:xfrm>
              <a:off x="3613119" y="4291653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449350" y="382044"/>
                  </a:moveTo>
                  <a:cubicBezTo>
                    <a:pt x="431813" y="322029"/>
                    <a:pt x="414926" y="261624"/>
                    <a:pt x="395960" y="201869"/>
                  </a:cubicBezTo>
                  <a:cubicBezTo>
                    <a:pt x="241594" y="224849"/>
                    <a:pt x="89160" y="149694"/>
                    <a:pt x="13396" y="13250"/>
                  </a:cubicBezTo>
                  <a:cubicBezTo>
                    <a:pt x="7674" y="219792"/>
                    <a:pt x="170471" y="391865"/>
                    <a:pt x="377013" y="397587"/>
                  </a:cubicBezTo>
                  <a:cubicBezTo>
                    <a:pt x="402244" y="398286"/>
                    <a:pt x="427481" y="396430"/>
                    <a:pt x="452338" y="392047"/>
                  </a:cubicBezTo>
                  <a:lnTo>
                    <a:pt x="449350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4" name="Google Shape;934;p48"/>
            <p:cNvSpPr/>
            <p:nvPr/>
          </p:nvSpPr>
          <p:spPr>
            <a:xfrm>
              <a:off x="3598457" y="4278403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464013" y="395294"/>
                  </a:moveTo>
                  <a:cubicBezTo>
                    <a:pt x="446476" y="335279"/>
                    <a:pt x="429589" y="274874"/>
                    <a:pt x="410623" y="215119"/>
                  </a:cubicBezTo>
                  <a:cubicBezTo>
                    <a:pt x="256257" y="238099"/>
                    <a:pt x="103822" y="162944"/>
                    <a:pt x="28059" y="26500"/>
                  </a:cubicBezTo>
                  <a:cubicBezTo>
                    <a:pt x="22337" y="233042"/>
                    <a:pt x="185134" y="405115"/>
                    <a:pt x="391675" y="410837"/>
                  </a:cubicBezTo>
                  <a:cubicBezTo>
                    <a:pt x="416906" y="411536"/>
                    <a:pt x="442144" y="409680"/>
                    <a:pt x="467001" y="405297"/>
                  </a:cubicBezTo>
                  <a:lnTo>
                    <a:pt x="464013" y="395294"/>
                  </a:lnTo>
                  <a:close/>
                  <a:moveTo>
                    <a:pt x="438032" y="305402"/>
                  </a:moveTo>
                  <a:cubicBezTo>
                    <a:pt x="250134" y="330106"/>
                    <a:pt x="73412" y="210506"/>
                    <a:pt x="26500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5" name="Google Shape;935;p48"/>
            <p:cNvSpPr/>
            <p:nvPr/>
          </p:nvSpPr>
          <p:spPr>
            <a:xfrm>
              <a:off x="4921648" y="4288275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5726" y="381654"/>
                  </a:moveTo>
                  <a:lnTo>
                    <a:pt x="71706" y="291892"/>
                  </a:lnTo>
                  <a:cubicBezTo>
                    <a:pt x="259585" y="316343"/>
                    <a:pt x="436175" y="196776"/>
                    <a:pt x="483238" y="13250"/>
                  </a:cubicBezTo>
                  <a:cubicBezTo>
                    <a:pt x="541097" y="211752"/>
                    <a:pt x="427094" y="419580"/>
                    <a:pt x="228590" y="477445"/>
                  </a:cubicBezTo>
                  <a:cubicBezTo>
                    <a:pt x="158196" y="497967"/>
                    <a:pt x="83307" y="497361"/>
                    <a:pt x="13250" y="475704"/>
                  </a:cubicBezTo>
                  <a:cubicBezTo>
                    <a:pt x="27280" y="446606"/>
                    <a:pt x="36113" y="414260"/>
                    <a:pt x="45726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6" name="Google Shape;936;p48"/>
            <p:cNvSpPr/>
            <p:nvPr/>
          </p:nvSpPr>
          <p:spPr>
            <a:xfrm>
              <a:off x="4908397" y="4275025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58976" y="394904"/>
                  </a:moveTo>
                  <a:lnTo>
                    <a:pt x="84956" y="305142"/>
                  </a:lnTo>
                  <a:cubicBezTo>
                    <a:pt x="272835" y="329593"/>
                    <a:pt x="449425" y="210026"/>
                    <a:pt x="496489" y="26500"/>
                  </a:cubicBezTo>
                  <a:cubicBezTo>
                    <a:pt x="554347" y="225002"/>
                    <a:pt x="440344" y="432830"/>
                    <a:pt x="241840" y="490695"/>
                  </a:cubicBezTo>
                  <a:cubicBezTo>
                    <a:pt x="171446" y="511217"/>
                    <a:pt x="96557" y="510612"/>
                    <a:pt x="26500" y="488954"/>
                  </a:cubicBezTo>
                  <a:cubicBezTo>
                    <a:pt x="40530" y="459856"/>
                    <a:pt x="49363" y="427510"/>
                    <a:pt x="58976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7" name="Google Shape;937;p48"/>
            <p:cNvSpPr/>
            <p:nvPr/>
          </p:nvSpPr>
          <p:spPr>
            <a:xfrm>
              <a:off x="4951136" y="4287886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16238" y="382044"/>
                  </a:moveTo>
                  <a:cubicBezTo>
                    <a:pt x="33775" y="322029"/>
                    <a:pt x="50662" y="261624"/>
                    <a:pt x="69628" y="201999"/>
                  </a:cubicBezTo>
                  <a:cubicBezTo>
                    <a:pt x="78331" y="203168"/>
                    <a:pt x="87035" y="204337"/>
                    <a:pt x="95738" y="204987"/>
                  </a:cubicBezTo>
                  <a:cubicBezTo>
                    <a:pt x="246556" y="216678"/>
                    <a:pt x="383343" y="137307"/>
                    <a:pt x="452192" y="13250"/>
                  </a:cubicBezTo>
                  <a:cubicBezTo>
                    <a:pt x="457817" y="219938"/>
                    <a:pt x="294814" y="392049"/>
                    <a:pt x="88126" y="397671"/>
                  </a:cubicBezTo>
                  <a:cubicBezTo>
                    <a:pt x="63055" y="398353"/>
                    <a:pt x="37958" y="396513"/>
                    <a:pt x="13250" y="392177"/>
                  </a:cubicBezTo>
                  <a:lnTo>
                    <a:pt x="16238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8" name="Google Shape;938;p48"/>
            <p:cNvSpPr/>
            <p:nvPr/>
          </p:nvSpPr>
          <p:spPr>
            <a:xfrm>
              <a:off x="4937886" y="4274636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29488" y="395294"/>
                  </a:moveTo>
                  <a:cubicBezTo>
                    <a:pt x="47025" y="335279"/>
                    <a:pt x="63912" y="274874"/>
                    <a:pt x="82878" y="215249"/>
                  </a:cubicBezTo>
                  <a:cubicBezTo>
                    <a:pt x="91581" y="216418"/>
                    <a:pt x="100285" y="217587"/>
                    <a:pt x="108989" y="218237"/>
                  </a:cubicBezTo>
                  <a:cubicBezTo>
                    <a:pt x="259806" y="229928"/>
                    <a:pt x="396593" y="150557"/>
                    <a:pt x="465442" y="26500"/>
                  </a:cubicBezTo>
                  <a:cubicBezTo>
                    <a:pt x="471067" y="233189"/>
                    <a:pt x="308065" y="405299"/>
                    <a:pt x="101376" y="410922"/>
                  </a:cubicBezTo>
                  <a:cubicBezTo>
                    <a:pt x="76305" y="411603"/>
                    <a:pt x="51208" y="409763"/>
                    <a:pt x="26500" y="405427"/>
                  </a:cubicBezTo>
                  <a:lnTo>
                    <a:pt x="29488" y="395294"/>
                  </a:lnTo>
                  <a:close/>
                  <a:moveTo>
                    <a:pt x="55468" y="305531"/>
                  </a:moveTo>
                  <a:cubicBezTo>
                    <a:pt x="243347" y="329983"/>
                    <a:pt x="419937" y="210415"/>
                    <a:pt x="467001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9" name="Google Shape;939;p48"/>
            <p:cNvSpPr/>
            <p:nvPr/>
          </p:nvSpPr>
          <p:spPr>
            <a:xfrm>
              <a:off x="5408654" y="4935454"/>
              <a:ext cx="272796" cy="389710"/>
            </a:xfrm>
            <a:custGeom>
              <a:avLst/>
              <a:gdLst/>
              <a:ahLst/>
              <a:cxnLst/>
              <a:rect l="l" t="t" r="r" b="b"/>
              <a:pathLst>
                <a:path w="272795" h="389708" extrusionOk="0">
                  <a:moveTo>
                    <a:pt x="255259" y="26500"/>
                  </a:moveTo>
                  <a:cubicBezTo>
                    <a:pt x="129383" y="26500"/>
                    <a:pt x="27280" y="128604"/>
                    <a:pt x="27280" y="254480"/>
                  </a:cubicBezTo>
                  <a:lnTo>
                    <a:pt x="27280" y="367365"/>
                  </a:lnTo>
                  <a:moveTo>
                    <a:pt x="179006" y="139126"/>
                  </a:moveTo>
                  <a:cubicBezTo>
                    <a:pt x="94777" y="139126"/>
                    <a:pt x="26500" y="207403"/>
                    <a:pt x="26500" y="291632"/>
                  </a:cubicBezTo>
                  <a:cubicBezTo>
                    <a:pt x="26500" y="291671"/>
                    <a:pt x="26500" y="291723"/>
                    <a:pt x="26500" y="291762"/>
                  </a:cubicBezTo>
                  <a:lnTo>
                    <a:pt x="26500" y="367105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0" name="Google Shape;940;p48"/>
            <p:cNvSpPr/>
            <p:nvPr/>
          </p:nvSpPr>
          <p:spPr>
            <a:xfrm>
              <a:off x="4872416" y="5103809"/>
              <a:ext cx="571573" cy="168875"/>
            </a:xfrm>
            <a:custGeom>
              <a:avLst/>
              <a:gdLst/>
              <a:ahLst/>
              <a:cxnLst/>
              <a:rect l="l" t="t" r="r" b="b"/>
              <a:pathLst>
                <a:path w="571572" h="168873" extrusionOk="0">
                  <a:moveTo>
                    <a:pt x="154454" y="13250"/>
                  </a:moveTo>
                  <a:lnTo>
                    <a:pt x="558972" y="109248"/>
                  </a:lnTo>
                  <a:lnTo>
                    <a:pt x="558972" y="156273"/>
                  </a:lnTo>
                  <a:lnTo>
                    <a:pt x="13250" y="162638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1" name="Google Shape;941;p48"/>
            <p:cNvSpPr/>
            <p:nvPr/>
          </p:nvSpPr>
          <p:spPr>
            <a:xfrm>
              <a:off x="4233424" y="5090559"/>
              <a:ext cx="1221087" cy="805401"/>
            </a:xfrm>
            <a:custGeom>
              <a:avLst/>
              <a:gdLst/>
              <a:ahLst/>
              <a:cxnLst/>
              <a:rect l="l" t="t" r="r" b="b"/>
              <a:pathLst>
                <a:path w="1221086" h="805397" extrusionOk="0">
                  <a:moveTo>
                    <a:pt x="793446" y="26500"/>
                  </a:moveTo>
                  <a:lnTo>
                    <a:pt x="1197964" y="122498"/>
                  </a:lnTo>
                  <a:lnTo>
                    <a:pt x="1197964" y="169523"/>
                  </a:lnTo>
                  <a:lnTo>
                    <a:pt x="652242" y="175888"/>
                  </a:lnTo>
                  <a:moveTo>
                    <a:pt x="367365" y="781235"/>
                  </a:moveTo>
                  <a:cubicBezTo>
                    <a:pt x="367365" y="655230"/>
                    <a:pt x="265261" y="553126"/>
                    <a:pt x="139386" y="553126"/>
                  </a:cubicBezTo>
                  <a:lnTo>
                    <a:pt x="26500" y="553126"/>
                  </a:lnTo>
                  <a:moveTo>
                    <a:pt x="254739" y="704982"/>
                  </a:moveTo>
                  <a:cubicBezTo>
                    <a:pt x="254739" y="620675"/>
                    <a:pt x="186410" y="552347"/>
                    <a:pt x="102104" y="552347"/>
                  </a:cubicBezTo>
                  <a:lnTo>
                    <a:pt x="26760" y="552347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2" name="Google Shape;942;p48"/>
            <p:cNvSpPr/>
            <p:nvPr/>
          </p:nvSpPr>
          <p:spPr>
            <a:xfrm>
              <a:off x="4231085" y="5246444"/>
              <a:ext cx="168874" cy="402701"/>
            </a:xfrm>
            <a:custGeom>
              <a:avLst/>
              <a:gdLst/>
              <a:ahLst/>
              <a:cxnLst/>
              <a:rect l="l" t="t" r="r" b="b"/>
              <a:pathLst>
                <a:path w="168873" h="402698" extrusionOk="0">
                  <a:moveTo>
                    <a:pt x="162638" y="27150"/>
                  </a:moveTo>
                  <a:lnTo>
                    <a:pt x="118601" y="392826"/>
                  </a:lnTo>
                  <a:lnTo>
                    <a:pt x="71447" y="392826"/>
                  </a:lnTo>
                  <a:lnTo>
                    <a:pt x="13250" y="13250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3" name="Google Shape;943;p48"/>
            <p:cNvSpPr/>
            <p:nvPr/>
          </p:nvSpPr>
          <p:spPr>
            <a:xfrm>
              <a:off x="4217835" y="5233194"/>
              <a:ext cx="194854" cy="428681"/>
            </a:xfrm>
            <a:custGeom>
              <a:avLst/>
              <a:gdLst/>
              <a:ahLst/>
              <a:cxnLst/>
              <a:rect l="l" t="t" r="r" b="b"/>
              <a:pathLst>
                <a:path w="194854" h="428679" extrusionOk="0">
                  <a:moveTo>
                    <a:pt x="175888" y="40400"/>
                  </a:moveTo>
                  <a:lnTo>
                    <a:pt x="131851" y="406076"/>
                  </a:lnTo>
                  <a:lnTo>
                    <a:pt x="84697" y="406076"/>
                  </a:lnTo>
                  <a:lnTo>
                    <a:pt x="26500" y="26500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4" name="Google Shape;944;p48"/>
            <p:cNvSpPr/>
            <p:nvPr/>
          </p:nvSpPr>
          <p:spPr>
            <a:xfrm>
              <a:off x="3992844" y="3582512"/>
              <a:ext cx="1039223" cy="1688744"/>
            </a:xfrm>
            <a:custGeom>
              <a:avLst/>
              <a:gdLst/>
              <a:ahLst/>
              <a:cxnLst/>
              <a:rect l="l" t="t" r="r" b="b"/>
              <a:pathLst>
                <a:path w="1039222" h="1688736" extrusionOk="0">
                  <a:moveTo>
                    <a:pt x="892822" y="1687048"/>
                  </a:moveTo>
                  <a:lnTo>
                    <a:pt x="154065" y="1687048"/>
                  </a:lnTo>
                  <a:cubicBezTo>
                    <a:pt x="76253" y="1687048"/>
                    <a:pt x="13250" y="1623915"/>
                    <a:pt x="13250" y="1546103"/>
                  </a:cubicBezTo>
                  <a:lnTo>
                    <a:pt x="13250" y="528185"/>
                  </a:lnTo>
                  <a:lnTo>
                    <a:pt x="1033507" y="528185"/>
                  </a:lnTo>
                  <a:lnTo>
                    <a:pt x="1033507" y="1546103"/>
                  </a:lnTo>
                  <a:cubicBezTo>
                    <a:pt x="1033507" y="1623915"/>
                    <a:pt x="970504" y="1687048"/>
                    <a:pt x="892692" y="1687048"/>
                  </a:cubicBezTo>
                  <a:moveTo>
                    <a:pt x="116133" y="381784"/>
                  </a:moveTo>
                  <a:lnTo>
                    <a:pt x="229278" y="13250"/>
                  </a:lnTo>
                  <a:lnTo>
                    <a:pt x="320081" y="198102"/>
                  </a:lnTo>
                  <a:lnTo>
                    <a:pt x="116133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5" name="Google Shape;945;p48"/>
            <p:cNvSpPr/>
            <p:nvPr/>
          </p:nvSpPr>
          <p:spPr>
            <a:xfrm>
              <a:off x="4082477" y="3569262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6500" y="395034"/>
                  </a:moveTo>
                  <a:lnTo>
                    <a:pt x="139646" y="26500"/>
                  </a:lnTo>
                  <a:lnTo>
                    <a:pt x="230448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6" name="Google Shape;946;p48"/>
            <p:cNvSpPr/>
            <p:nvPr/>
          </p:nvSpPr>
          <p:spPr>
            <a:xfrm>
              <a:off x="4705750" y="3582512"/>
              <a:ext cx="220835" cy="389710"/>
            </a:xfrm>
            <a:custGeom>
              <a:avLst/>
              <a:gdLst/>
              <a:ahLst/>
              <a:cxnLst/>
              <a:rect l="l" t="t" r="r" b="b"/>
              <a:pathLst>
                <a:path w="220834" h="389708" extrusionOk="0">
                  <a:moveTo>
                    <a:pt x="217197" y="381784"/>
                  </a:moveTo>
                  <a:lnTo>
                    <a:pt x="104052" y="13250"/>
                  </a:lnTo>
                  <a:lnTo>
                    <a:pt x="13250" y="198102"/>
                  </a:lnTo>
                  <a:lnTo>
                    <a:pt x="217197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7" name="Google Shape;947;p48"/>
            <p:cNvSpPr/>
            <p:nvPr/>
          </p:nvSpPr>
          <p:spPr>
            <a:xfrm>
              <a:off x="4692501" y="3569261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30448" y="395034"/>
                  </a:moveTo>
                  <a:lnTo>
                    <a:pt x="117302" y="26500"/>
                  </a:lnTo>
                  <a:lnTo>
                    <a:pt x="26500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8" name="Google Shape;948;p48"/>
            <p:cNvSpPr/>
            <p:nvPr/>
          </p:nvSpPr>
          <p:spPr>
            <a:xfrm>
              <a:off x="3979464" y="4047436"/>
              <a:ext cx="1065204" cy="1247073"/>
            </a:xfrm>
            <a:custGeom>
              <a:avLst/>
              <a:gdLst/>
              <a:ahLst/>
              <a:cxnLst/>
              <a:rect l="l" t="t" r="r" b="b"/>
              <a:pathLst>
                <a:path w="1065202" h="1247066" extrusionOk="0">
                  <a:moveTo>
                    <a:pt x="1049485" y="26500"/>
                  </a:moveTo>
                  <a:lnTo>
                    <a:pt x="1049485" y="1069360"/>
                  </a:lnTo>
                  <a:cubicBezTo>
                    <a:pt x="1049485" y="1153667"/>
                    <a:pt x="981156" y="1222126"/>
                    <a:pt x="896849" y="1222126"/>
                  </a:cubicBezTo>
                  <a:lnTo>
                    <a:pt x="179136" y="1222126"/>
                  </a:lnTo>
                  <a:cubicBezTo>
                    <a:pt x="94816" y="1222048"/>
                    <a:pt x="26500" y="1153680"/>
                    <a:pt x="26500" y="1069360"/>
                  </a:cubicBezTo>
                  <a:lnTo>
                    <a:pt x="26500" y="26500"/>
                  </a:lnTo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9" name="Google Shape;949;p48"/>
            <p:cNvSpPr/>
            <p:nvPr/>
          </p:nvSpPr>
          <p:spPr>
            <a:xfrm>
              <a:off x="4127423" y="4675259"/>
              <a:ext cx="766427" cy="584566"/>
            </a:xfrm>
            <a:custGeom>
              <a:avLst/>
              <a:gdLst/>
              <a:ahLst/>
              <a:cxnLst/>
              <a:rect l="l" t="t" r="r" b="b"/>
              <a:pathLst>
                <a:path w="766426" h="584562" extrusionOk="0">
                  <a:moveTo>
                    <a:pt x="13250" y="579756"/>
                  </a:moveTo>
                  <a:lnTo>
                    <a:pt x="13250" y="263313"/>
                  </a:lnTo>
                  <a:cubicBezTo>
                    <a:pt x="13250" y="125746"/>
                    <a:pt x="115873" y="13250"/>
                    <a:pt x="241229" y="13250"/>
                  </a:cubicBezTo>
                  <a:lnTo>
                    <a:pt x="530003" y="13250"/>
                  </a:lnTo>
                  <a:cubicBezTo>
                    <a:pt x="655360" y="13250"/>
                    <a:pt x="757983" y="125746"/>
                    <a:pt x="757983" y="263313"/>
                  </a:cubicBezTo>
                  <a:lnTo>
                    <a:pt x="757983" y="579886"/>
                  </a:lnTo>
                  <a:lnTo>
                    <a:pt x="13250" y="579886"/>
                  </a:lnTo>
                </a:path>
              </a:pathLst>
            </a:custGeom>
            <a:solidFill>
              <a:srgbClr val="AEA0C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0" name="Google Shape;950;p48"/>
            <p:cNvSpPr/>
            <p:nvPr/>
          </p:nvSpPr>
          <p:spPr>
            <a:xfrm>
              <a:off x="4027138" y="3711505"/>
              <a:ext cx="974272" cy="532604"/>
            </a:xfrm>
            <a:custGeom>
              <a:avLst/>
              <a:gdLst/>
              <a:ahLst/>
              <a:cxnLst/>
              <a:rect l="l" t="t" r="r" b="b"/>
              <a:pathLst>
                <a:path w="974271" h="532601" extrusionOk="0">
                  <a:moveTo>
                    <a:pt x="962840" y="488045"/>
                  </a:moveTo>
                  <a:cubicBezTo>
                    <a:pt x="962840" y="619117"/>
                    <a:pt x="487915" y="383993"/>
                    <a:pt x="487915" y="383993"/>
                  </a:cubicBezTo>
                  <a:cubicBezTo>
                    <a:pt x="487915" y="383993"/>
                    <a:pt x="13250" y="619117"/>
                    <a:pt x="13250" y="488045"/>
                  </a:cubicBezTo>
                  <a:cubicBezTo>
                    <a:pt x="13250" y="225823"/>
                    <a:pt x="225823" y="13250"/>
                    <a:pt x="488045" y="13250"/>
                  </a:cubicBezTo>
                  <a:cubicBezTo>
                    <a:pt x="750267" y="13250"/>
                    <a:pt x="962840" y="225823"/>
                    <a:pt x="962840" y="488045"/>
                  </a:cubicBez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1" name="Google Shape;951;p48"/>
            <p:cNvSpPr/>
            <p:nvPr/>
          </p:nvSpPr>
          <p:spPr>
            <a:xfrm>
              <a:off x="4013888" y="3698255"/>
              <a:ext cx="1000252" cy="558584"/>
            </a:xfrm>
            <a:custGeom>
              <a:avLst/>
              <a:gdLst/>
              <a:ahLst/>
              <a:cxnLst/>
              <a:rect l="l" t="t" r="r" b="b"/>
              <a:pathLst>
                <a:path w="1000251" h="558582" extrusionOk="0">
                  <a:moveTo>
                    <a:pt x="976090" y="501295"/>
                  </a:moveTo>
                  <a:cubicBezTo>
                    <a:pt x="976090" y="632367"/>
                    <a:pt x="501165" y="397243"/>
                    <a:pt x="501165" y="397243"/>
                  </a:cubicBezTo>
                  <a:cubicBezTo>
                    <a:pt x="501165" y="397243"/>
                    <a:pt x="26500" y="632367"/>
                    <a:pt x="26500" y="501295"/>
                  </a:cubicBezTo>
                  <a:cubicBezTo>
                    <a:pt x="26500" y="239073"/>
                    <a:pt x="239073" y="26500"/>
                    <a:pt x="501295" y="26500"/>
                  </a:cubicBezTo>
                  <a:cubicBezTo>
                    <a:pt x="763517" y="26500"/>
                    <a:pt x="976090" y="239073"/>
                    <a:pt x="976090" y="501295"/>
                  </a:cubicBezTo>
                  <a:close/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2" name="Google Shape;952;p48"/>
            <p:cNvSpPr/>
            <p:nvPr/>
          </p:nvSpPr>
          <p:spPr>
            <a:xfrm>
              <a:off x="4412690" y="4196304"/>
              <a:ext cx="194854" cy="207845"/>
            </a:xfrm>
            <a:custGeom>
              <a:avLst/>
              <a:gdLst/>
              <a:ahLst/>
              <a:cxnLst/>
              <a:rect l="l" t="t" r="r" b="b"/>
              <a:pathLst>
                <a:path w="194854" h="207844" extrusionOk="0">
                  <a:moveTo>
                    <a:pt x="191477" y="107430"/>
                  </a:moveTo>
                  <a:lnTo>
                    <a:pt x="102363" y="196543"/>
                  </a:lnTo>
                  <a:lnTo>
                    <a:pt x="13250" y="107430"/>
                  </a:lnTo>
                  <a:lnTo>
                    <a:pt x="102363" y="13250"/>
                  </a:lnTo>
                  <a:lnTo>
                    <a:pt x="191477" y="107430"/>
                  </a:lnTo>
                </a:path>
              </a:pathLst>
            </a:custGeom>
            <a:solidFill>
              <a:srgbClr val="F5BB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3" name="Google Shape;953;p48"/>
            <p:cNvSpPr/>
            <p:nvPr/>
          </p:nvSpPr>
          <p:spPr>
            <a:xfrm>
              <a:off x="4399439" y="4183054"/>
              <a:ext cx="220835" cy="233826"/>
            </a:xfrm>
            <a:custGeom>
              <a:avLst/>
              <a:gdLst/>
              <a:ahLst/>
              <a:cxnLst/>
              <a:rect l="l" t="t" r="r" b="b"/>
              <a:pathLst>
                <a:path w="220834" h="233825" extrusionOk="0">
                  <a:moveTo>
                    <a:pt x="204727" y="120680"/>
                  </a:moveTo>
                  <a:lnTo>
                    <a:pt x="115614" y="209793"/>
                  </a:lnTo>
                  <a:lnTo>
                    <a:pt x="26500" y="120680"/>
                  </a:lnTo>
                  <a:lnTo>
                    <a:pt x="115614" y="26500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4" name="Google Shape;954;p48"/>
            <p:cNvSpPr/>
            <p:nvPr/>
          </p:nvSpPr>
          <p:spPr>
            <a:xfrm>
              <a:off x="3971843" y="3766665"/>
              <a:ext cx="1078194" cy="584566"/>
            </a:xfrm>
            <a:custGeom>
              <a:avLst/>
              <a:gdLst/>
              <a:ahLst/>
              <a:cxnLst/>
              <a:rect l="l" t="t" r="r" b="b"/>
              <a:pathLst>
                <a:path w="1078193" h="584562" extrusionOk="0">
                  <a:moveTo>
                    <a:pt x="790285" y="13299"/>
                  </a:moveTo>
                  <a:cubicBezTo>
                    <a:pt x="688312" y="13259"/>
                    <a:pt x="594176" y="67966"/>
                    <a:pt x="543730" y="156582"/>
                  </a:cubicBezTo>
                  <a:cubicBezTo>
                    <a:pt x="466104" y="20392"/>
                    <a:pt x="292772" y="-27083"/>
                    <a:pt x="156582" y="50543"/>
                  </a:cubicBezTo>
                  <a:cubicBezTo>
                    <a:pt x="20392" y="128169"/>
                    <a:pt x="-27083" y="301501"/>
                    <a:pt x="50543" y="437692"/>
                  </a:cubicBezTo>
                  <a:cubicBezTo>
                    <a:pt x="128169" y="573882"/>
                    <a:pt x="301501" y="621356"/>
                    <a:pt x="437691" y="543730"/>
                  </a:cubicBezTo>
                  <a:cubicBezTo>
                    <a:pt x="481905" y="518529"/>
                    <a:pt x="518529" y="481904"/>
                    <a:pt x="543730" y="437692"/>
                  </a:cubicBezTo>
                  <a:cubicBezTo>
                    <a:pt x="621356" y="573882"/>
                    <a:pt x="794689" y="621356"/>
                    <a:pt x="930879" y="543730"/>
                  </a:cubicBezTo>
                  <a:cubicBezTo>
                    <a:pt x="1067069" y="466104"/>
                    <a:pt x="1114536" y="292772"/>
                    <a:pt x="1036919" y="156582"/>
                  </a:cubicBezTo>
                  <a:cubicBezTo>
                    <a:pt x="986413" y="67983"/>
                    <a:pt x="892272" y="13286"/>
                    <a:pt x="790285" y="1329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5" name="Google Shape;955;p48"/>
            <p:cNvSpPr/>
            <p:nvPr/>
          </p:nvSpPr>
          <p:spPr>
            <a:xfrm>
              <a:off x="3958593" y="3753414"/>
              <a:ext cx="1104175" cy="610546"/>
            </a:xfrm>
            <a:custGeom>
              <a:avLst/>
              <a:gdLst/>
              <a:ahLst/>
              <a:cxnLst/>
              <a:rect l="l" t="t" r="r" b="b"/>
              <a:pathLst>
                <a:path w="1104173" h="610543" extrusionOk="0">
                  <a:moveTo>
                    <a:pt x="803535" y="26549"/>
                  </a:moveTo>
                  <a:cubicBezTo>
                    <a:pt x="701562" y="26509"/>
                    <a:pt x="607426" y="81216"/>
                    <a:pt x="556980" y="169832"/>
                  </a:cubicBezTo>
                  <a:cubicBezTo>
                    <a:pt x="479354" y="33642"/>
                    <a:pt x="306022" y="-13832"/>
                    <a:pt x="169832" y="63794"/>
                  </a:cubicBezTo>
                  <a:cubicBezTo>
                    <a:pt x="33642" y="141420"/>
                    <a:pt x="-13832" y="314751"/>
                    <a:pt x="63794" y="450942"/>
                  </a:cubicBezTo>
                  <a:cubicBezTo>
                    <a:pt x="141420" y="587132"/>
                    <a:pt x="314751" y="634606"/>
                    <a:pt x="450942" y="556980"/>
                  </a:cubicBezTo>
                  <a:cubicBezTo>
                    <a:pt x="495155" y="531779"/>
                    <a:pt x="531779" y="495154"/>
                    <a:pt x="556980" y="450942"/>
                  </a:cubicBezTo>
                  <a:cubicBezTo>
                    <a:pt x="634606" y="587132"/>
                    <a:pt x="807939" y="634606"/>
                    <a:pt x="944129" y="556980"/>
                  </a:cubicBezTo>
                  <a:cubicBezTo>
                    <a:pt x="1080319" y="479354"/>
                    <a:pt x="1127786" y="306022"/>
                    <a:pt x="1050169" y="169832"/>
                  </a:cubicBezTo>
                  <a:cubicBezTo>
                    <a:pt x="999663" y="81233"/>
                    <a:pt x="905522" y="26536"/>
                    <a:pt x="803535" y="26549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6" name="Google Shape;956;p48"/>
            <p:cNvSpPr/>
            <p:nvPr/>
          </p:nvSpPr>
          <p:spPr>
            <a:xfrm>
              <a:off x="4182762" y="4002357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68" y="13250"/>
                    <a:pt x="68459" y="13250"/>
                  </a:cubicBezTo>
                  <a:cubicBezTo>
                    <a:pt x="98950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7" name="Google Shape;957;p48"/>
            <p:cNvSpPr/>
            <p:nvPr/>
          </p:nvSpPr>
          <p:spPr>
            <a:xfrm>
              <a:off x="4169510" y="3989100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18" y="26500"/>
                    <a:pt x="81709" y="26500"/>
                  </a:cubicBezTo>
                  <a:cubicBezTo>
                    <a:pt x="112200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8" name="Google Shape;958;p48"/>
            <p:cNvSpPr/>
            <p:nvPr/>
          </p:nvSpPr>
          <p:spPr>
            <a:xfrm>
              <a:off x="4697305" y="4002349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71" y="13250"/>
                    <a:pt x="68459" y="13250"/>
                  </a:cubicBezTo>
                  <a:cubicBezTo>
                    <a:pt x="98947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9" name="Google Shape;959;p48"/>
            <p:cNvSpPr/>
            <p:nvPr/>
          </p:nvSpPr>
          <p:spPr>
            <a:xfrm>
              <a:off x="4684054" y="3989089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21" y="26500"/>
                    <a:pt x="81709" y="26500"/>
                  </a:cubicBezTo>
                  <a:cubicBezTo>
                    <a:pt x="112197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60" name="Google Shape;960;p48"/>
          <p:cNvSpPr/>
          <p:nvPr/>
        </p:nvSpPr>
        <p:spPr>
          <a:xfrm>
            <a:off x="1600200" y="1042512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Спасибо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за внимание!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2161750" y="1955400"/>
            <a:ext cx="64422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Активно участвуем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Задаем вопрос в чат или голосом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err="1"/>
              <a:t>Off-topic</a:t>
            </a:r>
            <a:r>
              <a:rPr lang="ru-RU" sz="2400" dirty="0"/>
              <a:t> обсуждаем в </a:t>
            </a:r>
            <a:r>
              <a:rPr lang="ru-RU" sz="2400" dirty="0" err="1"/>
              <a:t>Slack</a:t>
            </a:r>
            <a:r>
              <a:rPr lang="ru-RU" sz="2400" dirty="0"/>
              <a:t> #канал группы или #</a:t>
            </a:r>
            <a:r>
              <a:rPr lang="ru-RU" sz="2400" dirty="0" err="1"/>
              <a:t>general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Вопросы вижу в чате, могу ответить не сразу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Правила </a:t>
            </a:r>
            <a:r>
              <a:rPr lang="ru-RU" sz="2600" b="1" i="0" u="none" strike="noStrike" cap="none" dirty="0" err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вебинара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14" name="Google Shape;71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750" y="1725029"/>
            <a:ext cx="1036725" cy="778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8101" y="2734487"/>
            <a:ext cx="702025" cy="70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4525" y="3819700"/>
            <a:ext cx="1333924" cy="38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88100" y="4815525"/>
            <a:ext cx="702024" cy="70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28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6336507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ru-RU" smtClean="0"/>
              <a:t>Занятие </a:t>
            </a:r>
            <a:r>
              <a:rPr lang="en-US" smtClean="0"/>
              <a:t>33</a:t>
            </a:r>
            <a:r>
              <a:rPr lang="ru-RU" smtClean="0"/>
              <a:t/>
            </a:r>
            <a:br>
              <a:rPr lang="ru-RU" smtClean="0"/>
            </a:br>
            <a:r>
              <a:rPr lang="ru-RU" sz="3200" smtClean="0"/>
              <a:t>Исследование зависимостей</a:t>
            </a:r>
            <a:br>
              <a:rPr lang="ru-RU" sz="3200" smtClean="0"/>
            </a:br>
            <a:r>
              <a:rPr lang="ru-RU" sz="3200" smtClean="0"/>
              <a:t>Проверка гипотезы о законе распределения</a:t>
            </a:r>
            <a:endParaRPr sz="3200"/>
          </a:p>
        </p:txBody>
      </p:sp>
      <p:sp>
        <p:nvSpPr>
          <p:cNvPr id="691" name="Google Shape;691;p28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71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Проверка гипотезы о независимости двух номинальных признаков</a:t>
            </a:r>
            <a:endParaRPr lang="en-US" smtClean="0"/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Проверка гипотезы о законе распределения</a:t>
            </a:r>
            <a:endParaRPr lang="ru-RU" dirty="0"/>
          </a:p>
        </p:txBody>
      </p:sp>
      <p:sp>
        <p:nvSpPr>
          <p:cNvPr id="692" name="Google Shape;692;p28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</a:pPr>
            <a:r>
              <a:rPr lang="ru-RU" smtClean="0"/>
              <a:t>Александр Горяинов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35"/>
          <p:cNvSpPr/>
          <p:nvPr/>
        </p:nvSpPr>
        <p:spPr>
          <a:xfrm>
            <a:off x="767644" y="1908809"/>
            <a:ext cx="7541966" cy="944127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0" name="Google Shape;750;p35"/>
          <p:cNvSpPr txBox="1"/>
          <p:nvPr/>
        </p:nvSpPr>
        <p:spPr>
          <a:xfrm>
            <a:off x="767644" y="1299246"/>
            <a:ext cx="754196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После занятия 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вы научитесь:</a:t>
            </a:r>
            <a:endParaRPr dirty="0"/>
          </a:p>
        </p:txBody>
      </p:sp>
      <p:sp>
        <p:nvSpPr>
          <p:cNvPr id="751" name="Google Shape;751;p35"/>
          <p:cNvSpPr txBox="1"/>
          <p:nvPr/>
        </p:nvSpPr>
        <p:spPr>
          <a:xfrm>
            <a:off x="944556" y="1837273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dirty="0"/>
          </a:p>
        </p:txBody>
      </p:sp>
      <p:sp>
        <p:nvSpPr>
          <p:cNvPr id="752" name="Google Shape;752;p35"/>
          <p:cNvSpPr/>
          <p:nvPr/>
        </p:nvSpPr>
        <p:spPr>
          <a:xfrm>
            <a:off x="1405891" y="2161930"/>
            <a:ext cx="6903719" cy="1051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проверять гипотезу о независимости двух признаков</a:t>
            </a:r>
            <a:endParaRPr lang="ru-RU" sz="2000" dirty="0"/>
          </a:p>
        </p:txBody>
      </p:sp>
      <p:sp>
        <p:nvSpPr>
          <p:cNvPr id="753" name="Google Shape;753;p35"/>
          <p:cNvSpPr/>
          <p:nvPr/>
        </p:nvSpPr>
        <p:spPr>
          <a:xfrm>
            <a:off x="767644" y="3501553"/>
            <a:ext cx="7541966" cy="1007567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4" name="Google Shape;754;p35"/>
          <p:cNvSpPr txBox="1"/>
          <p:nvPr/>
        </p:nvSpPr>
        <p:spPr>
          <a:xfrm>
            <a:off x="944556" y="3501008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dirty="0"/>
          </a:p>
        </p:txBody>
      </p:sp>
      <p:sp>
        <p:nvSpPr>
          <p:cNvPr id="755" name="Google Shape;755;p35"/>
          <p:cNvSpPr/>
          <p:nvPr/>
        </p:nvSpPr>
        <p:spPr>
          <a:xfrm>
            <a:off x="1405891" y="3709481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проверять гипотезу о законе распределения выборки</a:t>
            </a:r>
            <a:endParaRPr dirty="0"/>
          </a:p>
        </p:txBody>
      </p:sp>
      <p:sp>
        <p:nvSpPr>
          <p:cNvPr id="759" name="Google Shape;759;p35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/>
              <a:t>Цели </a:t>
            </a:r>
            <a:r>
              <a:rPr lang="ru-RU" sz="2600" dirty="0" smtClean="0"/>
              <a:t>занятия</a:t>
            </a:r>
            <a:endParaRPr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36"/>
          <p:cNvSpPr/>
          <p:nvPr/>
        </p:nvSpPr>
        <p:spPr>
          <a:xfrm>
            <a:off x="663301" y="1370682"/>
            <a:ext cx="2756571" cy="5010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- Количественная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- Порядковая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- Номинальная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 smtClean="0"/>
              <a:t>Шкалы измерения признаков</a:t>
            </a:r>
            <a:endParaRPr sz="2600" dirty="0"/>
          </a:p>
        </p:txBody>
      </p:sp>
      <p:sp>
        <p:nvSpPr>
          <p:cNvPr id="8" name="Google Shape;764;p36"/>
          <p:cNvSpPr/>
          <p:nvPr/>
        </p:nvSpPr>
        <p:spPr>
          <a:xfrm>
            <a:off x="3563888" y="1340768"/>
            <a:ext cx="5204843" cy="5336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Признак измеряется в числах.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i="1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рост в сантиметрах, зарплата в рублях, количество стульев в штуках</a:t>
            </a:r>
            <a:endParaRPr sz="2200" i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По признаку можно сравнивать.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i="1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способность к музыке, красота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0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Признак можно назвать.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i="1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цвет, пол</a:t>
            </a:r>
            <a:r>
              <a:rPr lang="ru-RU" sz="22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2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2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36"/>
          <p:cNvSpPr/>
          <p:nvPr/>
        </p:nvSpPr>
        <p:spPr>
          <a:xfrm>
            <a:off x="663301" y="1370682"/>
            <a:ext cx="2756571" cy="50106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- Количественная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- Порядковая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- Номинальная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 smtClean="0"/>
              <a:t>Шкалы измерения признаков</a:t>
            </a:r>
            <a:endParaRPr sz="2600" dirty="0"/>
          </a:p>
        </p:txBody>
      </p:sp>
      <p:sp>
        <p:nvSpPr>
          <p:cNvPr id="8" name="Google Shape;764;p36"/>
          <p:cNvSpPr/>
          <p:nvPr/>
        </p:nvSpPr>
        <p:spPr>
          <a:xfrm>
            <a:off x="3563888" y="1340768"/>
            <a:ext cx="5204843" cy="5336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Признак измеряется в числах.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i="1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рост в сантиметрах, зарплата в рублях, количество стульев в штуках</a:t>
            </a:r>
            <a:endParaRPr sz="2200" i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По признаку можно сравнивать.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i="1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способность к музыке, красота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000" dirty="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Признак можно назвать.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i="1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цвет, пол</a:t>
            </a:r>
            <a:r>
              <a:rPr lang="ru-RU" sz="22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ru-RU" sz="22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2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" name="Google Shape;764;p36"/>
          <p:cNvSpPr/>
          <p:nvPr/>
        </p:nvSpPr>
        <p:spPr>
          <a:xfrm>
            <a:off x="1691680" y="2060848"/>
            <a:ext cx="43204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↓</a:t>
            </a:r>
            <a:endParaRPr sz="40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764;p36"/>
          <p:cNvSpPr/>
          <p:nvPr/>
        </p:nvSpPr>
        <p:spPr>
          <a:xfrm>
            <a:off x="1691680" y="3789040"/>
            <a:ext cx="432048" cy="936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↓</a:t>
            </a:r>
            <a:endParaRPr sz="40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Затруднительные случаи</a:t>
            </a:r>
            <a:endParaRPr sz="2600" dirty="0"/>
          </a:p>
        </p:txBody>
      </p:sp>
      <p:pic>
        <p:nvPicPr>
          <p:cNvPr id="26626" name="Picture 2" descr="https://i.ytimg.com/vi/QYP2tzIU6HQ/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600" y="2564904"/>
            <a:ext cx="6912767" cy="3888432"/>
          </a:xfrm>
          <a:prstGeom prst="rect">
            <a:avLst/>
          </a:prstGeom>
          <a:noFill/>
        </p:spPr>
      </p:pic>
      <p:sp>
        <p:nvSpPr>
          <p:cNvPr id="15" name="Google Shape;764;p36"/>
          <p:cNvSpPr/>
          <p:nvPr/>
        </p:nvSpPr>
        <p:spPr>
          <a:xfrm>
            <a:off x="663301" y="1370682"/>
            <a:ext cx="7437091" cy="834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К какому типу относятся школьные оценки?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Другая 57">
      <a:dk1>
        <a:srgbClr val="000000"/>
      </a:dk1>
      <a:lt1>
        <a:srgbClr val="FFFFFF"/>
      </a:lt1>
      <a:dk2>
        <a:srgbClr val="3F3F3F"/>
      </a:dk2>
      <a:lt2>
        <a:srgbClr val="D2DCE6"/>
      </a:lt2>
      <a:accent1>
        <a:srgbClr val="8C91E6"/>
      </a:accent1>
      <a:accent2>
        <a:srgbClr val="87AAFA"/>
      </a:accent2>
      <a:accent3>
        <a:srgbClr val="F06E64"/>
      </a:accent3>
      <a:accent4>
        <a:srgbClr val="F57D5A"/>
      </a:accent4>
      <a:accent5>
        <a:srgbClr val="FFA028"/>
      </a:accent5>
      <a:accent6>
        <a:srgbClr val="4BB4D2"/>
      </a:accent6>
      <a:hlink>
        <a:srgbClr val="4E6E8D"/>
      </a:hlink>
      <a:folHlink>
        <a:srgbClr val="8BA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3197</TotalTime>
  <Words>868</Words>
  <Application>Microsoft Office PowerPoint</Application>
  <PresentationFormat>Экран (4:3)</PresentationFormat>
  <Paragraphs>291</Paragraphs>
  <Slides>35</Slides>
  <Notes>32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4" baseType="lpstr">
      <vt:lpstr>Arial</vt:lpstr>
      <vt:lpstr>Roboto</vt:lpstr>
      <vt:lpstr>Roboto Light</vt:lpstr>
      <vt:lpstr>Times New Roman</vt:lpstr>
      <vt:lpstr>Calibri</vt:lpstr>
      <vt:lpstr>Helvetica Neue</vt:lpstr>
      <vt:lpstr>Courier New</vt:lpstr>
      <vt:lpstr>White</vt:lpstr>
      <vt:lpstr>Equation</vt:lpstr>
      <vt:lpstr>Слайд 1</vt:lpstr>
      <vt:lpstr>Слайд 2</vt:lpstr>
      <vt:lpstr>Слайд 3</vt:lpstr>
      <vt:lpstr>Слайд 4</vt:lpstr>
      <vt:lpstr>Занятие 33 Исследование зависимостей Проверка гипотезы о законе распределения</vt:lpstr>
      <vt:lpstr>Цели занятия</vt:lpstr>
      <vt:lpstr>Шкалы измерения признаков</vt:lpstr>
      <vt:lpstr>Шкалы измерения признаков</vt:lpstr>
      <vt:lpstr>Слайд 9</vt:lpstr>
      <vt:lpstr>Виды зависимостей</vt:lpstr>
      <vt:lpstr>Таблица сопряжённости признаков</vt:lpstr>
      <vt:lpstr>Гипотеза о независимости</vt:lpstr>
      <vt:lpstr>Слайд 13</vt:lpstr>
      <vt:lpstr>Слайд 14</vt:lpstr>
      <vt:lpstr>Слайд 15</vt:lpstr>
      <vt:lpstr>Слайд 16</vt:lpstr>
      <vt:lpstr>Доверительная и критическая области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Доверительная и критическая области</vt:lpstr>
      <vt:lpstr>Слайд 29</vt:lpstr>
      <vt:lpstr>Слайд 30</vt:lpstr>
      <vt:lpstr>Слайд 31</vt:lpstr>
      <vt:lpstr>Слайд 32</vt:lpstr>
      <vt:lpstr>Доверительная и критическая области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презентации</dc:title>
  <dc:creator>Александр</dc:creator>
  <cp:lastModifiedBy>Александр</cp:lastModifiedBy>
  <cp:revision>31</cp:revision>
  <dcterms:modified xsi:type="dcterms:W3CDTF">2020-02-28T21:45:51Z</dcterms:modified>
</cp:coreProperties>
</file>