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7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85" r:id="rId6"/>
    <p:sldId id="263" r:id="rId7"/>
    <p:sldId id="264" r:id="rId8"/>
    <p:sldId id="265" r:id="rId9"/>
    <p:sldId id="289" r:id="rId10"/>
    <p:sldId id="288" r:id="rId11"/>
    <p:sldId id="287" r:id="rId12"/>
    <p:sldId id="290" r:id="rId13"/>
    <p:sldId id="286" r:id="rId14"/>
    <p:sldId id="296" r:id="rId15"/>
    <p:sldId id="284" r:id="rId16"/>
    <p:sldId id="291" r:id="rId17"/>
    <p:sldId id="270" r:id="rId18"/>
    <p:sldId id="274" r:id="rId19"/>
    <p:sldId id="292" r:id="rId20"/>
    <p:sldId id="293" r:id="rId21"/>
    <p:sldId id="294" r:id="rId22"/>
    <p:sldId id="295" r:id="rId23"/>
    <p:sldId id="283" r:id="rId24"/>
  </p:sldIdLst>
  <p:sldSz cx="12192000" cy="6858000"/>
  <p:notesSz cx="6858000" cy="9144000"/>
  <p:embeddedFontLst>
    <p:embeddedFont>
      <p:font typeface="Roboto" panose="02000000000000000000" pitchFamily="2" charset="0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ambria Math" panose="02040503050406030204" pitchFamily="18" charset="0"/>
      <p:regular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fld>
            <a:endParaRPr sz="1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2" name="Google Shape;1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95325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3" name="Google Shape;16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72666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324071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51883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71245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448318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19956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279546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21533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" name="Google Shape;17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573845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40690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946640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5dfdcf0df5_0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23</a:t>
            </a:fld>
            <a:endParaRPr sz="14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85" name="Google Shape;485;g5dfdcf0df5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95325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86" name="Google Shape;486;g5dfdcf0df5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n-US" sz="14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fld>
            <a:endParaRPr sz="1400" b="1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95325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0" name="Google Shape;18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0" name="Google Shape;21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43333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" name="Google Shape;2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4" name="Google Shape;2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4359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>
  <p:cSld name="Пусто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de 4">
  <p:cSld name="Code 4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2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2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12"/>
          <p:cNvSpPr txBox="1">
            <a:spLocks noGrp="1"/>
          </p:cNvSpPr>
          <p:nvPr>
            <p:ph type="body" idx="2"/>
          </p:nvPr>
        </p:nvSpPr>
        <p:spPr>
          <a:xfrm>
            <a:off x="719138" y="1838036"/>
            <a:ext cx="10753726" cy="453577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ереход на live-coding">
  <p:cSld name="Переход на live-coding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3"/>
          <p:cNvSpPr txBox="1"/>
          <p:nvPr/>
        </p:nvSpPr>
        <p:spPr>
          <a:xfrm>
            <a:off x="2707893" y="1341406"/>
            <a:ext cx="6776215" cy="3939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0" b="1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LIVE</a:t>
            </a:r>
            <a:endParaRPr sz="25000" b="1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0" name="Google Shape;100;p13"/>
          <p:cNvSpPr txBox="1">
            <a:spLocks noGrp="1"/>
          </p:cNvSpPr>
          <p:nvPr>
            <p:ph type="body" idx="1"/>
          </p:nvPr>
        </p:nvSpPr>
        <p:spPr>
          <a:xfrm>
            <a:off x="0" y="3019425"/>
            <a:ext cx="121920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venir"/>
              <a:buNone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4191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4191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4191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4191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  <a:defRPr sz="3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писок литературы">
  <p:cSld name="Список литературы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4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4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body" idx="2"/>
          </p:nvPr>
        </p:nvSpPr>
        <p:spPr>
          <a:xfrm>
            <a:off x="719138" y="1818640"/>
            <a:ext cx="10753725" cy="452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2000"/>
              <a:buFont typeface="Noto Sans Symbols"/>
              <a:buChar char="▪"/>
              <a:defRPr sz="2000"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Изображение">
  <p:cSld name="Изображение">
    <p:bg>
      <p:bgPr>
        <a:solidFill>
          <a:schemeClr val="lt1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>
            <a:spLocks noGrp="1"/>
          </p:cNvSpPr>
          <p:nvPr>
            <p:ph type="pic" idx="2"/>
          </p:nvPr>
        </p:nvSpPr>
        <p:spPr>
          <a:xfrm>
            <a:off x="1" y="1"/>
            <a:ext cx="12192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Font typeface="Arial"/>
              <a:buChar char="•"/>
              <a:defRPr sz="196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труктура презентации">
  <p:cSld name="Структура презентации">
    <p:bg>
      <p:bgPr>
        <a:solidFill>
          <a:srgbClr val="FEFEFE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6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5" y="-280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/>
          <p:nvPr/>
        </p:nvSpPr>
        <p:spPr>
          <a:xfrm>
            <a:off x="1490789" y="1864920"/>
            <a:ext cx="3886714" cy="1061885"/>
          </a:xfrm>
          <a:prstGeom prst="homePlate">
            <a:avLst>
              <a:gd name="adj" fmla="val 50000"/>
            </a:avLst>
          </a:prstGeom>
          <a:solidFill>
            <a:srgbClr val="40CDD0"/>
          </a:solidFill>
          <a:ln>
            <a:noFill/>
          </a:ln>
          <a:effectLst>
            <a:outerShdw blurRad="50800" dist="381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825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0" name="Google Shape;110;p16"/>
          <p:cNvSpPr/>
          <p:nvPr/>
        </p:nvSpPr>
        <p:spPr>
          <a:xfrm>
            <a:off x="1490788" y="3445248"/>
            <a:ext cx="3886715" cy="1061885"/>
          </a:xfrm>
          <a:prstGeom prst="homePlate">
            <a:avLst>
              <a:gd name="adj" fmla="val 50000"/>
            </a:avLst>
          </a:prstGeom>
          <a:solidFill>
            <a:srgbClr val="83DFE1">
              <a:alpha val="40000"/>
            </a:srgbClr>
          </a:solidFill>
          <a:ln>
            <a:noFill/>
          </a:ln>
          <a:effectLst>
            <a:outerShdw blurRad="50800" dist="381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1" name="Google Shape;111;p16"/>
          <p:cNvSpPr/>
          <p:nvPr/>
        </p:nvSpPr>
        <p:spPr>
          <a:xfrm>
            <a:off x="1479660" y="5025576"/>
            <a:ext cx="3886715" cy="1061885"/>
          </a:xfrm>
          <a:prstGeom prst="homePlate">
            <a:avLst>
              <a:gd name="adj" fmla="val 50000"/>
            </a:avLst>
          </a:prstGeom>
          <a:solidFill>
            <a:srgbClr val="83DFE1">
              <a:alpha val="40000"/>
            </a:srgbClr>
          </a:solidFill>
          <a:ln>
            <a:noFill/>
          </a:ln>
          <a:effectLst>
            <a:outerShdw blurRad="50800" dist="381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1825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2" name="Google Shape;112;p16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16"/>
          <p:cNvSpPr txBox="1">
            <a:spLocks noGrp="1"/>
          </p:cNvSpPr>
          <p:nvPr>
            <p:ph type="body" idx="2"/>
          </p:nvPr>
        </p:nvSpPr>
        <p:spPr>
          <a:xfrm>
            <a:off x="6017342" y="1864920"/>
            <a:ext cx="5456048" cy="2993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2000"/>
              <a:buFont typeface="Calibri"/>
              <a:buAutoNum type="arabicPeriod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16"/>
          <p:cNvSpPr txBox="1">
            <a:spLocks noGrp="1"/>
          </p:cNvSpPr>
          <p:nvPr>
            <p:ph type="body" idx="3"/>
          </p:nvPr>
        </p:nvSpPr>
        <p:spPr>
          <a:xfrm>
            <a:off x="1589088" y="2058988"/>
            <a:ext cx="334313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16"/>
          <p:cNvSpPr txBox="1">
            <a:spLocks noGrp="1"/>
          </p:cNvSpPr>
          <p:nvPr>
            <p:ph type="body" idx="4"/>
          </p:nvPr>
        </p:nvSpPr>
        <p:spPr>
          <a:xfrm>
            <a:off x="1589088" y="3643610"/>
            <a:ext cx="334313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16"/>
          <p:cNvSpPr txBox="1">
            <a:spLocks noGrp="1"/>
          </p:cNvSpPr>
          <p:nvPr>
            <p:ph type="body" idx="5"/>
          </p:nvPr>
        </p:nvSpPr>
        <p:spPr>
          <a:xfrm>
            <a:off x="1589088" y="5223937"/>
            <a:ext cx="334313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списка">
  <p:cSld name="Два списка">
    <p:bg>
      <p:bgPr>
        <a:solidFill>
          <a:srgbClr val="FEFEFE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7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5" y="-280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7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body" idx="2"/>
          </p:nvPr>
        </p:nvSpPr>
        <p:spPr>
          <a:xfrm>
            <a:off x="719666" y="1911102"/>
            <a:ext cx="4988407" cy="4360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body" idx="3"/>
          </p:nvPr>
        </p:nvSpPr>
        <p:spPr>
          <a:xfrm>
            <a:off x="6460595" y="1911102"/>
            <a:ext cx="4988407" cy="4360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55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крывающий и контакты">
  <p:cSld name="Закрывающий и контакты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8"/>
          <p:cNvSpPr/>
          <p:nvPr/>
        </p:nvSpPr>
        <p:spPr>
          <a:xfrm>
            <a:off x="-1" y="4656359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18"/>
          <p:cNvSpPr/>
          <p:nvPr/>
        </p:nvSpPr>
        <p:spPr>
          <a:xfrm>
            <a:off x="0" y="3425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3453176" y="5102164"/>
            <a:ext cx="1390823" cy="1391505"/>
          </a:xfrm>
          <a:prstGeom prst="ellipse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8"/>
              <a:buFont typeface="Times New Roman"/>
              <a:buNone/>
            </a:pPr>
            <a:endParaRPr sz="1758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27" name="Google Shape;127;p18"/>
          <p:cNvSpPr txBox="1">
            <a:spLocks noGrp="1"/>
          </p:cNvSpPr>
          <p:nvPr>
            <p:ph type="body" idx="1"/>
          </p:nvPr>
        </p:nvSpPr>
        <p:spPr>
          <a:xfrm>
            <a:off x="0" y="2941319"/>
            <a:ext cx="12191279" cy="636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16"/>
              <a:buFont typeface="Arial"/>
              <a:buNone/>
              <a:defRPr sz="3516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18"/>
          <p:cNvSpPr>
            <a:spLocks noGrp="1"/>
          </p:cNvSpPr>
          <p:nvPr>
            <p:ph type="pic" idx="2"/>
          </p:nvPr>
        </p:nvSpPr>
        <p:spPr>
          <a:xfrm>
            <a:off x="3480883" y="5120636"/>
            <a:ext cx="1300002" cy="1373033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Font typeface="Arial"/>
              <a:buChar char="•"/>
              <a:defRPr sz="196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18"/>
          <p:cNvSpPr txBox="1">
            <a:spLocks noGrp="1"/>
          </p:cNvSpPr>
          <p:nvPr>
            <p:ph type="body" idx="3"/>
          </p:nvPr>
        </p:nvSpPr>
        <p:spPr>
          <a:xfrm>
            <a:off x="5221032" y="5034486"/>
            <a:ext cx="6555332" cy="522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164"/>
              <a:buFont typeface="Times New Roman"/>
              <a:buNone/>
              <a:defRPr sz="3164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body" idx="4"/>
          </p:nvPr>
        </p:nvSpPr>
        <p:spPr>
          <a:xfrm>
            <a:off x="5221032" y="5590125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18"/>
          <p:cNvSpPr txBox="1">
            <a:spLocks noGrp="1"/>
          </p:cNvSpPr>
          <p:nvPr>
            <p:ph type="body" idx="5"/>
          </p:nvPr>
        </p:nvSpPr>
        <p:spPr>
          <a:xfrm>
            <a:off x="5221032" y="5935296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body" idx="6"/>
          </p:nvPr>
        </p:nvSpPr>
        <p:spPr>
          <a:xfrm>
            <a:off x="5221032" y="6269802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25276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9"/>
          <p:cNvSpPr/>
          <p:nvPr/>
        </p:nvSpPr>
        <p:spPr>
          <a:xfrm>
            <a:off x="-1" y="4627784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6" name="Google Shape;136;p19" descr="Пользователь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957" y="5716005"/>
            <a:ext cx="362003" cy="362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9" descr="Пользователь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957" y="6238478"/>
            <a:ext cx="362003" cy="36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9"/>
          <p:cNvSpPr/>
          <p:nvPr/>
        </p:nvSpPr>
        <p:spPr>
          <a:xfrm>
            <a:off x="0" y="-15336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9" name="Google Shape;139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96663" y="411079"/>
            <a:ext cx="2198673" cy="9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 txBox="1">
            <a:spLocks noGrp="1"/>
          </p:cNvSpPr>
          <p:nvPr>
            <p:ph type="body" idx="1"/>
          </p:nvPr>
        </p:nvSpPr>
        <p:spPr>
          <a:xfrm>
            <a:off x="0" y="2446645"/>
            <a:ext cx="12191999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body" idx="2"/>
          </p:nvPr>
        </p:nvSpPr>
        <p:spPr>
          <a:xfrm>
            <a:off x="1" y="3458347"/>
            <a:ext cx="12191999" cy="520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FFFFFF"/>
              </a:buClr>
              <a:buSzPts val="2109"/>
              <a:buNone/>
              <a:defRPr sz="2109" b="0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19"/>
          <p:cNvSpPr txBox="1">
            <a:spLocks noGrp="1"/>
          </p:cNvSpPr>
          <p:nvPr>
            <p:ph type="body" idx="3"/>
          </p:nvPr>
        </p:nvSpPr>
        <p:spPr>
          <a:xfrm>
            <a:off x="662840" y="5738030"/>
            <a:ext cx="8685876" cy="362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body" idx="4"/>
          </p:nvPr>
        </p:nvSpPr>
        <p:spPr>
          <a:xfrm>
            <a:off x="653725" y="6261600"/>
            <a:ext cx="8685876" cy="362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  <a:defRPr sz="17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 два блока">
  <p:cSld name="Список подтем">
    <p:bg>
      <p:bgPr>
        <a:solidFill>
          <a:srgbClr val="FEFEFE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554" y="-13389"/>
            <a:ext cx="12215439" cy="6871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25" y="-2802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0"/>
          <p:cNvSpPr/>
          <p:nvPr/>
        </p:nvSpPr>
        <p:spPr>
          <a:xfrm>
            <a:off x="3117554" y="1516010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8" name="Google Shape;148;p20"/>
          <p:cNvSpPr/>
          <p:nvPr/>
        </p:nvSpPr>
        <p:spPr>
          <a:xfrm>
            <a:off x="3117554" y="2489361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" name="Google Shape;149;p20"/>
          <p:cNvSpPr/>
          <p:nvPr/>
        </p:nvSpPr>
        <p:spPr>
          <a:xfrm>
            <a:off x="3117554" y="3462712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0" name="Google Shape;150;p20"/>
          <p:cNvSpPr/>
          <p:nvPr/>
        </p:nvSpPr>
        <p:spPr>
          <a:xfrm>
            <a:off x="3117554" y="4436063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1" name="Google Shape;151;p20"/>
          <p:cNvSpPr/>
          <p:nvPr/>
        </p:nvSpPr>
        <p:spPr>
          <a:xfrm>
            <a:off x="3117554" y="5409413"/>
            <a:ext cx="6016615" cy="84193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2" name="Google Shape;152;p20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20"/>
          <p:cNvSpPr txBox="1">
            <a:spLocks noGrp="1"/>
          </p:cNvSpPr>
          <p:nvPr>
            <p:ph type="body" idx="2"/>
          </p:nvPr>
        </p:nvSpPr>
        <p:spPr>
          <a:xfrm>
            <a:off x="3722687" y="1579563"/>
            <a:ext cx="5292003" cy="715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20"/>
          <p:cNvSpPr txBox="1">
            <a:spLocks noGrp="1"/>
          </p:cNvSpPr>
          <p:nvPr>
            <p:ph type="body" idx="3"/>
          </p:nvPr>
        </p:nvSpPr>
        <p:spPr>
          <a:xfrm>
            <a:off x="3722687" y="2564725"/>
            <a:ext cx="5292003" cy="715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 b="0" i="0" u="none" strike="noStrike" cap="none">
                <a:solidFill>
                  <a:srgbClr val="3F3F3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20"/>
          <p:cNvSpPr txBox="1">
            <a:spLocks noGrp="1"/>
          </p:cNvSpPr>
          <p:nvPr>
            <p:ph type="body" idx="4"/>
          </p:nvPr>
        </p:nvSpPr>
        <p:spPr>
          <a:xfrm>
            <a:off x="3215067" y="1527871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20"/>
          <p:cNvSpPr txBox="1">
            <a:spLocks noGrp="1"/>
          </p:cNvSpPr>
          <p:nvPr>
            <p:ph type="body" idx="5"/>
          </p:nvPr>
        </p:nvSpPr>
        <p:spPr>
          <a:xfrm>
            <a:off x="3207074" y="2514641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body" idx="6"/>
          </p:nvPr>
        </p:nvSpPr>
        <p:spPr>
          <a:xfrm>
            <a:off x="3215960" y="3415230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body" idx="7"/>
          </p:nvPr>
        </p:nvSpPr>
        <p:spPr>
          <a:xfrm>
            <a:off x="3215067" y="4399832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body" idx="8"/>
          </p:nvPr>
        </p:nvSpPr>
        <p:spPr>
          <a:xfrm>
            <a:off x="3215067" y="5384355"/>
            <a:ext cx="64697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  <a:defRPr sz="50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онтакты">
  <p:cSld name="Заголовок и контакты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/>
          <p:nvPr/>
        </p:nvSpPr>
        <p:spPr>
          <a:xfrm>
            <a:off x="-1" y="4656359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3"/>
          <p:cNvSpPr/>
          <p:nvPr/>
        </p:nvSpPr>
        <p:spPr>
          <a:xfrm>
            <a:off x="0" y="3425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3"/>
          <p:cNvSpPr/>
          <p:nvPr/>
        </p:nvSpPr>
        <p:spPr>
          <a:xfrm>
            <a:off x="3453176" y="5102164"/>
            <a:ext cx="1390823" cy="1391505"/>
          </a:xfrm>
          <a:prstGeom prst="ellipse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8"/>
              <a:buFont typeface="Times New Roman"/>
              <a:buNone/>
            </a:pPr>
            <a:endParaRPr sz="1758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0" y="2941319"/>
            <a:ext cx="12191279" cy="636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16"/>
              <a:buFont typeface="Arial"/>
              <a:buNone/>
              <a:defRPr sz="3516" b="1" i="0" u="none" strike="noStrike" cap="none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>
            <a:spLocks noGrp="1"/>
          </p:cNvSpPr>
          <p:nvPr>
            <p:ph type="pic" idx="2"/>
          </p:nvPr>
        </p:nvSpPr>
        <p:spPr>
          <a:xfrm>
            <a:off x="3480883" y="5120636"/>
            <a:ext cx="1300002" cy="1373033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Font typeface="Arial"/>
              <a:buChar char="•"/>
              <a:defRPr sz="196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3"/>
          </p:nvPr>
        </p:nvSpPr>
        <p:spPr>
          <a:xfrm>
            <a:off x="5221032" y="5034486"/>
            <a:ext cx="6555332" cy="522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164"/>
              <a:buFont typeface="Times New Roman"/>
              <a:buNone/>
              <a:defRPr sz="3164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body" idx="4"/>
          </p:nvPr>
        </p:nvSpPr>
        <p:spPr>
          <a:xfrm>
            <a:off x="5221032" y="5590125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5"/>
          </p:nvPr>
        </p:nvSpPr>
        <p:spPr>
          <a:xfrm>
            <a:off x="5221032" y="5935296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6"/>
          </p:nvPr>
        </p:nvSpPr>
        <p:spPr>
          <a:xfrm>
            <a:off x="5221032" y="6269802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  <a:defRPr sz="1617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Маршрут вебинара">
  <p:cSld name="Маршрут вебинара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5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5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5"/>
          <p:cNvSpPr/>
          <p:nvPr/>
        </p:nvSpPr>
        <p:spPr>
          <a:xfrm>
            <a:off x="2904836" y="1474029"/>
            <a:ext cx="6382327" cy="858982"/>
          </a:xfrm>
          <a:prstGeom prst="roundRect">
            <a:avLst>
              <a:gd name="adj" fmla="val 16667"/>
            </a:avLst>
          </a:prstGeom>
          <a:solidFill>
            <a:srgbClr val="40CDD0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2" name="Google Shape;52;p5"/>
          <p:cNvSpPr/>
          <p:nvPr/>
        </p:nvSpPr>
        <p:spPr>
          <a:xfrm>
            <a:off x="2904834" y="5724238"/>
            <a:ext cx="6382327" cy="858982"/>
          </a:xfrm>
          <a:prstGeom prst="roundRect">
            <a:avLst>
              <a:gd name="adj" fmla="val 16667"/>
            </a:avLst>
          </a:prstGeom>
          <a:solidFill>
            <a:srgbClr val="40CDD0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3" name="Google Shape;53;p5"/>
          <p:cNvSpPr/>
          <p:nvPr/>
        </p:nvSpPr>
        <p:spPr>
          <a:xfrm>
            <a:off x="2904835" y="2890766"/>
            <a:ext cx="6382327" cy="858982"/>
          </a:xfrm>
          <a:prstGeom prst="roundRect">
            <a:avLst>
              <a:gd name="adj" fmla="val 16667"/>
            </a:avLst>
          </a:prstGeom>
          <a:solidFill>
            <a:srgbClr val="40CDD0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4" name="Google Shape;54;p5"/>
          <p:cNvSpPr/>
          <p:nvPr/>
        </p:nvSpPr>
        <p:spPr>
          <a:xfrm>
            <a:off x="2904835" y="4307503"/>
            <a:ext cx="6382327" cy="858982"/>
          </a:xfrm>
          <a:prstGeom prst="roundRect">
            <a:avLst>
              <a:gd name="adj" fmla="val 16667"/>
            </a:avLst>
          </a:prstGeom>
          <a:solidFill>
            <a:srgbClr val="40CDD0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5" name="Google Shape;55;p5"/>
          <p:cNvSpPr/>
          <p:nvPr/>
        </p:nvSpPr>
        <p:spPr>
          <a:xfrm>
            <a:off x="5762332" y="2369703"/>
            <a:ext cx="667329" cy="48437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3DFE1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5762331" y="3786440"/>
            <a:ext cx="667329" cy="48437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3DFE1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5762331" y="5203177"/>
            <a:ext cx="667329" cy="48437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83DFE1"/>
          </a:solidFill>
          <a:ln>
            <a:noFill/>
          </a:ln>
        </p:spPr>
        <p:txBody>
          <a:bodyPr spcFirstLastPara="1" wrap="square" lIns="17825" tIns="17825" rIns="17825" bIns="17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64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8" name="Google Shape;58;p5"/>
          <p:cNvSpPr txBox="1">
            <a:spLocks noGrp="1"/>
          </p:cNvSpPr>
          <p:nvPr>
            <p:ph type="body" idx="2"/>
          </p:nvPr>
        </p:nvSpPr>
        <p:spPr>
          <a:xfrm>
            <a:off x="3043526" y="1588655"/>
            <a:ext cx="610494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3"/>
          </p:nvPr>
        </p:nvSpPr>
        <p:spPr>
          <a:xfrm>
            <a:off x="3043526" y="3015457"/>
            <a:ext cx="610494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body" idx="4"/>
          </p:nvPr>
        </p:nvSpPr>
        <p:spPr>
          <a:xfrm>
            <a:off x="3043526" y="4437385"/>
            <a:ext cx="610494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5"/>
          </p:nvPr>
        </p:nvSpPr>
        <p:spPr>
          <a:xfrm>
            <a:off x="3043526" y="5848929"/>
            <a:ext cx="6104948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>
  <p:cSld name="Титульный слайд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6"/>
          <p:cNvSpPr/>
          <p:nvPr/>
        </p:nvSpPr>
        <p:spPr>
          <a:xfrm>
            <a:off x="0" y="-15336"/>
            <a:ext cx="12192000" cy="18810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96663" y="411079"/>
            <a:ext cx="2198673" cy="9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6"/>
          <p:cNvSpPr/>
          <p:nvPr/>
        </p:nvSpPr>
        <p:spPr>
          <a:xfrm>
            <a:off x="-1" y="4643120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6"/>
          <p:cNvSpPr txBox="1">
            <a:spLocks noGrp="1"/>
          </p:cNvSpPr>
          <p:nvPr>
            <p:ph type="body" idx="1"/>
          </p:nvPr>
        </p:nvSpPr>
        <p:spPr>
          <a:xfrm>
            <a:off x="-2" y="2411267"/>
            <a:ext cx="12192000" cy="1810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5500"/>
              <a:buNone/>
              <a:defRPr sz="55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ctr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азделительный">
  <p:cSld name="Разделительный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7"/>
          <p:cNvSpPr/>
          <p:nvPr/>
        </p:nvSpPr>
        <p:spPr>
          <a:xfrm>
            <a:off x="0" y="0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7"/>
          <p:cNvSpPr txBox="1">
            <a:spLocks noGrp="1"/>
          </p:cNvSpPr>
          <p:nvPr>
            <p:ph type="body" idx="1"/>
          </p:nvPr>
        </p:nvSpPr>
        <p:spPr>
          <a:xfrm>
            <a:off x="5099050" y="1675606"/>
            <a:ext cx="1993900" cy="4217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25000"/>
              <a:buNone/>
              <a:defRPr sz="250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-1" y="4643120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7"/>
          <p:cNvSpPr txBox="1">
            <a:spLocks noGrp="1"/>
          </p:cNvSpPr>
          <p:nvPr>
            <p:ph type="body" idx="2"/>
          </p:nvPr>
        </p:nvSpPr>
        <p:spPr>
          <a:xfrm>
            <a:off x="0" y="3073400"/>
            <a:ext cx="12192000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 sz="35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екст и картинка">
  <p:cSld name="Текст и картинка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8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8"/>
          <p:cNvSpPr>
            <a:spLocks noGrp="1"/>
          </p:cNvSpPr>
          <p:nvPr>
            <p:ph type="pic" idx="2"/>
          </p:nvPr>
        </p:nvSpPr>
        <p:spPr>
          <a:xfrm>
            <a:off x="6961188" y="1808163"/>
            <a:ext cx="4375150" cy="4441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8"/>
          <p:cNvSpPr txBox="1">
            <a:spLocks noGrp="1"/>
          </p:cNvSpPr>
          <p:nvPr>
            <p:ph type="body" idx="1"/>
          </p:nvPr>
        </p:nvSpPr>
        <p:spPr>
          <a:xfrm>
            <a:off x="719667" y="1808479"/>
            <a:ext cx="5040000" cy="4531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385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1500"/>
              <a:buFont typeface="Noto Sans Symbols"/>
              <a:buChar char="▪"/>
              <a:defRPr sz="1500">
                <a:latin typeface="Avenir"/>
                <a:ea typeface="Avenir"/>
                <a:cs typeface="Avenir"/>
                <a:sym typeface="Avenir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8"/>
          <p:cNvSpPr txBox="1">
            <a:spLocks noGrp="1"/>
          </p:cNvSpPr>
          <p:nvPr>
            <p:ph type="body" idx="3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de 1">
  <p:cSld name="Code 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9"/>
          <p:cNvSpPr txBox="1">
            <a:spLocks noGrp="1"/>
          </p:cNvSpPr>
          <p:nvPr>
            <p:ph type="body" idx="1"/>
          </p:nvPr>
        </p:nvSpPr>
        <p:spPr>
          <a:xfrm>
            <a:off x="723600" y="1717040"/>
            <a:ext cx="10744800" cy="4807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body" idx="2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de 2">
  <p:cSld name="Code 2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0"/>
          <p:cNvSpPr txBox="1">
            <a:spLocks noGrp="1"/>
          </p:cNvSpPr>
          <p:nvPr>
            <p:ph type="body" idx="1"/>
          </p:nvPr>
        </p:nvSpPr>
        <p:spPr>
          <a:xfrm>
            <a:off x="723599" y="1605280"/>
            <a:ext cx="6960000" cy="4919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0"/>
          <p:cNvSpPr txBox="1">
            <a:spLocks noGrp="1"/>
          </p:cNvSpPr>
          <p:nvPr>
            <p:ph type="body" idx="2"/>
          </p:nvPr>
        </p:nvSpPr>
        <p:spPr>
          <a:xfrm>
            <a:off x="8032376" y="1605280"/>
            <a:ext cx="3439957" cy="4919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rgbClr val="40CDD0"/>
              </a:buClr>
              <a:buSzPts val="1700"/>
              <a:buFont typeface="Noto Sans Symbols"/>
              <a:buNone/>
              <a:defRPr sz="1700"/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0"/>
          <p:cNvSpPr txBox="1">
            <a:spLocks noGrp="1"/>
          </p:cNvSpPr>
          <p:nvPr>
            <p:ph type="body" idx="3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de 3">
  <p:cSld name="Code 3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1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1"/>
          <p:cNvSpPr txBox="1">
            <a:spLocks noGrp="1"/>
          </p:cNvSpPr>
          <p:nvPr>
            <p:ph type="body" idx="1"/>
          </p:nvPr>
        </p:nvSpPr>
        <p:spPr>
          <a:xfrm>
            <a:off x="719666" y="362364"/>
            <a:ext cx="10753725" cy="544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venir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lvl="1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 b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2286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lt1"/>
              </a:buClr>
              <a:buSzPts val="3300"/>
              <a:buNone/>
              <a:defRPr sz="3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1"/>
          <p:cNvSpPr txBox="1">
            <a:spLocks noGrp="1"/>
          </p:cNvSpPr>
          <p:nvPr>
            <p:ph type="body" idx="2"/>
          </p:nvPr>
        </p:nvSpPr>
        <p:spPr>
          <a:xfrm>
            <a:off x="719667" y="1716199"/>
            <a:ext cx="10752667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1"/>
          <p:cNvSpPr txBox="1">
            <a:spLocks noGrp="1"/>
          </p:cNvSpPr>
          <p:nvPr>
            <p:ph type="body" idx="3"/>
          </p:nvPr>
        </p:nvSpPr>
        <p:spPr>
          <a:xfrm>
            <a:off x="719138" y="3606800"/>
            <a:ext cx="10753725" cy="2733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49" y="365001"/>
            <a:ext cx="10515502" cy="1326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94"/>
              <a:buFont typeface="Calibri"/>
              <a:buNone/>
              <a:defRPr sz="309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49" y="1826122"/>
            <a:ext cx="10515502" cy="4350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3631" algn="l" rtl="0">
              <a:lnSpc>
                <a:spcPct val="9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1969"/>
              <a:buFont typeface="Arial"/>
              <a:buChar char="•"/>
              <a:defRPr sz="196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5724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687"/>
              <a:buFont typeface="Arial"/>
              <a:buChar char="•"/>
              <a:defRPr sz="168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1788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406"/>
              <a:buFont typeface="Arial"/>
              <a:buChar char="•"/>
              <a:defRPr sz="14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899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899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899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8991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8990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8990" algn="l" rtl="0">
              <a:lnSpc>
                <a:spcPct val="9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266"/>
              <a:buFont typeface="Arial"/>
              <a:buChar char="•"/>
              <a:defRPr sz="126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49" y="6356821"/>
            <a:ext cx="2743563" cy="36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328" y="6356821"/>
            <a:ext cx="4115344" cy="36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188" y="6356821"/>
            <a:ext cx="2743563" cy="36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4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0.png"/><Relationship Id="rId5" Type="http://schemas.openxmlformats.org/officeDocument/2006/relationships/image" Target="../media/image130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1"/>
          <p:cNvSpPr/>
          <p:nvPr/>
        </p:nvSpPr>
        <p:spPr>
          <a:xfrm>
            <a:off x="0" y="0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7" name="Google Shape;167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96663" y="1941019"/>
            <a:ext cx="2198673" cy="971801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1"/>
          <p:cNvSpPr/>
          <p:nvPr/>
        </p:nvSpPr>
        <p:spPr>
          <a:xfrm>
            <a:off x="-1" y="4643120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1"/>
          <p:cNvSpPr/>
          <p:nvPr/>
        </p:nvSpPr>
        <p:spPr>
          <a:xfrm>
            <a:off x="54557" y="2669970"/>
            <a:ext cx="12082887" cy="1296154"/>
          </a:xfrm>
          <a:prstGeom prst="roundRect">
            <a:avLst>
              <a:gd name="adj" fmla="val 60"/>
            </a:avLst>
          </a:prstGeom>
          <a:noFill/>
          <a:ln>
            <a:noFill/>
          </a:ln>
        </p:spPr>
        <p:txBody>
          <a:bodyPr spcFirstLastPara="1" wrap="square" lIns="44975" tIns="22475" rIns="44975" bIns="224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Онлайн-образование</a:t>
            </a:r>
            <a:endParaRPr sz="5500" b="1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3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0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90000"/>
              </a:lnSpc>
              <a:buSzPts val="4500"/>
            </a:pPr>
            <a:r>
              <a:rPr lang="ru-RU" sz="3600" b="1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Определение производной</a:t>
            </a:r>
            <a:endParaRPr lang="ru-RU" sz="36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0" name="Google Shape;280;p30"/>
          <p:cNvSpPr/>
          <p:nvPr/>
        </p:nvSpPr>
        <p:spPr>
          <a:xfrm>
            <a:off x="3192268" y="2787521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3" name="Google Shape;283;p30"/>
          <p:cNvSpPr/>
          <p:nvPr/>
        </p:nvSpPr>
        <p:spPr>
          <a:xfrm>
            <a:off x="3192268" y="4226377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3192268" y="6077456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14" y="1324656"/>
            <a:ext cx="6198598" cy="553334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6903974" y="1690495"/>
                <a:ext cx="21632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tg</m:t>
                          </m:r>
                        </m:fName>
                        <m:e>
                          <m: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3974" y="1690495"/>
                <a:ext cx="2163221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973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3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0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Производная</a:t>
            </a:r>
            <a:endParaRPr sz="36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0" name="Google Shape;280;p30"/>
          <p:cNvSpPr/>
          <p:nvPr/>
        </p:nvSpPr>
        <p:spPr>
          <a:xfrm>
            <a:off x="3192268" y="2787521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3" name="Google Shape;283;p30"/>
          <p:cNvSpPr/>
          <p:nvPr/>
        </p:nvSpPr>
        <p:spPr>
          <a:xfrm>
            <a:off x="3192268" y="4226377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3192268" y="6077456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11" y="1201022"/>
            <a:ext cx="6854463" cy="538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8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3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0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90000"/>
              </a:lnSpc>
              <a:buSzPts val="4500"/>
            </a:pPr>
            <a:r>
              <a:rPr lang="ru-RU" sz="3600" b="1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Производная как функция</a:t>
            </a:r>
            <a:endParaRPr sz="36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0" name="Google Shape;280;p30"/>
          <p:cNvSpPr/>
          <p:nvPr/>
        </p:nvSpPr>
        <p:spPr>
          <a:xfrm>
            <a:off x="3192268" y="2787521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3" name="Google Shape;283;p30"/>
          <p:cNvSpPr/>
          <p:nvPr/>
        </p:nvSpPr>
        <p:spPr>
          <a:xfrm>
            <a:off x="3192268" y="4226377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3192268" y="6077456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67" y="1222323"/>
            <a:ext cx="4855133" cy="485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1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3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0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90000"/>
              </a:lnSpc>
              <a:buSzPts val="4500"/>
            </a:pPr>
            <a:r>
              <a:rPr lang="ru-RU" sz="3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Производная как функция</a:t>
            </a:r>
            <a:endParaRPr sz="36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0" name="Google Shape;280;p30"/>
          <p:cNvSpPr/>
          <p:nvPr/>
        </p:nvSpPr>
        <p:spPr>
          <a:xfrm>
            <a:off x="3192268" y="2787521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3" name="Google Shape;283;p30"/>
          <p:cNvSpPr/>
          <p:nvPr/>
        </p:nvSpPr>
        <p:spPr>
          <a:xfrm>
            <a:off x="3192268" y="4226377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3192268" y="6077456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25" y="1182189"/>
            <a:ext cx="5675811" cy="567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2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276;p3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0"/>
          <p:cNvSpPr/>
          <p:nvPr/>
        </p:nvSpPr>
        <p:spPr>
          <a:xfrm>
            <a:off x="3192268" y="2787521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3" name="Google Shape;283;p30"/>
          <p:cNvSpPr/>
          <p:nvPr/>
        </p:nvSpPr>
        <p:spPr>
          <a:xfrm>
            <a:off x="3192268" y="4226377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3192268" y="6077456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872066" y="5033442"/>
                <a:ext cx="1660326" cy="9017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066" y="5033442"/>
                <a:ext cx="1660326" cy="90172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872066" y="1905371"/>
                <a:ext cx="188795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|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066" y="1905371"/>
                <a:ext cx="1887953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872066" y="3141464"/>
                <a:ext cx="4263218" cy="11791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sign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  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066" y="3141464"/>
                <a:ext cx="4263218" cy="117910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>
            <a:off x="7119938" y="3767784"/>
            <a:ext cx="28432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8601892" y="2910854"/>
            <a:ext cx="0" cy="16944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262813" y="4363771"/>
            <a:ext cx="1339079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601892" y="3114091"/>
            <a:ext cx="114694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8567079" y="3728048"/>
            <a:ext cx="60960" cy="609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Google Shape;277;p30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90000"/>
              </a:lnSpc>
              <a:buSzPts val="4500"/>
            </a:pPr>
            <a:r>
              <a:rPr lang="ru-RU" sz="3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Примеры </a:t>
            </a:r>
            <a:r>
              <a:rPr lang="ru-RU" sz="3600" b="1" dirty="0" err="1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недифференцируемых</a:t>
            </a:r>
            <a:r>
              <a:rPr lang="ru-RU" sz="3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функций</a:t>
            </a:r>
            <a:endParaRPr sz="3600" dirty="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6714989" y="2303910"/>
            <a:ext cx="28432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8196943" y="1446980"/>
            <a:ext cx="0" cy="9816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8196943" y="1403066"/>
            <a:ext cx="914400" cy="9144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 flipV="1">
            <a:off x="7282542" y="1394104"/>
            <a:ext cx="914400" cy="9144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959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34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4"/>
          <p:cNvSpPr txBox="1"/>
          <p:nvPr/>
        </p:nvSpPr>
        <p:spPr>
          <a:xfrm>
            <a:off x="723599" y="359177"/>
            <a:ext cx="10841384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</a:pPr>
            <a:r>
              <a:rPr lang="ru-RU" sz="3300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Таблица производных</a:t>
            </a:r>
            <a:r>
              <a:rPr lang="en-US" sz="3300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3300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и правила дифференцирования</a:t>
            </a:r>
            <a:endParaRPr sz="3300" i="0" u="none" strike="noStrike" cap="none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3" name="Google Shape;323;p34"/>
          <p:cNvSpPr txBox="1">
            <a:spLocks noGrp="1"/>
          </p:cNvSpPr>
          <p:nvPr>
            <p:ph type="sldNum" idx="4294967295"/>
          </p:nvPr>
        </p:nvSpPr>
        <p:spPr>
          <a:xfrm>
            <a:off x="0" y="6600825"/>
            <a:ext cx="273050" cy="12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210491" y="1885406"/>
                <a:ext cx="4249783" cy="49577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)′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2400" b="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sz="24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sz="24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sz="24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func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sz="24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en-US" sz="24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arcsin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en-US" sz="24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arctg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400" b="0" dirty="0" smtClean="0"/>
              </a:p>
              <a:p>
                <a:endParaRPr lang="en-US" sz="2400" b="0" dirty="0" smtClean="0"/>
              </a:p>
              <a:p>
                <a:endParaRPr lang="en-US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0491" y="1885406"/>
                <a:ext cx="4249783" cy="49577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566263" y="2279235"/>
                <a:ext cx="4998720" cy="679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d>
                                <m:d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sz="2400" b="0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263" y="2279235"/>
                <a:ext cx="4998720" cy="67948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566263" y="2958716"/>
                <a:ext cx="4998720" cy="679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d>
                                <m:d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sz="2400" b="0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263" y="2958716"/>
                <a:ext cx="4998720" cy="67948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566263" y="3638197"/>
                <a:ext cx="4998720" cy="11294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d>
                                    <m:d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  <m:d>
                                    <m:d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400" b="0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263" y="3638197"/>
                <a:ext cx="4998720" cy="11294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566263" y="4767609"/>
                <a:ext cx="4998720" cy="679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sz="2400" b="0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6263" y="4767609"/>
                <a:ext cx="4998720" cy="67948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284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3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0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Производная</a:t>
            </a:r>
            <a:r>
              <a:rPr lang="en-US" sz="3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3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обратной функции</a:t>
            </a:r>
            <a:endParaRPr sz="36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0" name="Google Shape;280;p30"/>
          <p:cNvSpPr/>
          <p:nvPr/>
        </p:nvSpPr>
        <p:spPr>
          <a:xfrm>
            <a:off x="3192268" y="2787521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3" name="Google Shape;283;p30"/>
          <p:cNvSpPr/>
          <p:nvPr/>
        </p:nvSpPr>
        <p:spPr>
          <a:xfrm>
            <a:off x="3192268" y="4226377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3192268" y="6077456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719666" y="1333982"/>
                <a:ext cx="4947709" cy="18074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:r>
                  <a:rPr lang="ru-RU" sz="2400" b="0" dirty="0" smtClean="0"/>
                  <a:t>Пусть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  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0" dirty="0" smtClean="0"/>
              </a:p>
              <a:p>
                <a:pPr/>
                <a:endParaRPr lang="en-US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→</m:t>
                                  </m:r>
                                  <m:sSub>
                                    <m:sSubPr>
                                      <m:ctrlPr>
                                        <a:rPr lang="en-US" sz="24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lim>
                              </m:limLow>
                            </m:fName>
                            <m:e>
                              <m:f>
                                <m:f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∆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∆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den>
                              </m:f>
                            </m:e>
                          </m:func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66" y="1333982"/>
                <a:ext cx="4947709" cy="1807482"/>
              </a:xfrm>
              <a:prstGeom prst="rect">
                <a:avLst/>
              </a:prstGeom>
              <a:blipFill>
                <a:blip r:embed="rId4"/>
                <a:stretch>
                  <a:fillRect l="-3695" t="-50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719666" y="3607548"/>
                <a:ext cx="26526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sz="2400" dirty="0" smtClean="0"/>
                  <a:t>Пример</a:t>
                </a:r>
                <a:r>
                  <a:rPr lang="ru-RU" sz="2400" b="0" dirty="0" smtClean="0"/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arc</m:t>
                        </m:r>
                        <m:r>
                          <m:rPr>
                            <m:sty m:val="p"/>
                          </m:rPr>
                          <a:rPr lang="en-US" sz="240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66" y="3607548"/>
                <a:ext cx="2652649" cy="369332"/>
              </a:xfrm>
              <a:prstGeom prst="rect">
                <a:avLst/>
              </a:prstGeom>
              <a:blipFill>
                <a:blip r:embed="rId5"/>
                <a:stretch>
                  <a:fillRect l="-6897" t="-25000" r="-3908" b="-5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728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35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5"/>
          <p:cNvSpPr txBox="1"/>
          <p:nvPr/>
        </p:nvSpPr>
        <p:spPr>
          <a:xfrm>
            <a:off x="719666" y="359177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</a:pPr>
            <a:r>
              <a:rPr lang="ru-RU" sz="3300" b="1" i="0" u="none" strike="noStrike" cap="none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Гиперболические функции</a:t>
            </a:r>
            <a:endParaRPr sz="3300" i="0" u="none" strike="noStrike" cap="none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2" name="Google Shape;332;p35"/>
          <p:cNvSpPr txBox="1">
            <a:spLocks noGrp="1"/>
          </p:cNvSpPr>
          <p:nvPr>
            <p:ph type="sldNum" idx="4294967295"/>
          </p:nvPr>
        </p:nvSpPr>
        <p:spPr>
          <a:xfrm>
            <a:off x="0" y="6600825"/>
            <a:ext cx="273050" cy="12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53143" y="2017978"/>
                <a:ext cx="8142514" cy="216174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0" dirty="0" smtClean="0"/>
                  <a:t> </a:t>
                </a:r>
                <a:r>
                  <a:rPr lang="ru-RU" sz="2800" b="0" dirty="0" smtClean="0"/>
                  <a:t>   </a:t>
                </a:r>
                <a:r>
                  <a:rPr lang="en-US" sz="2800" b="0" dirty="0" smtClean="0"/>
                  <a:t>- </a:t>
                </a:r>
                <a:r>
                  <a:rPr lang="ru-RU" sz="2800" b="0" dirty="0" smtClean="0"/>
                  <a:t>гиперболический синус</a:t>
                </a:r>
                <a:endParaRPr lang="en-US" sz="2800" b="0" dirty="0" smtClean="0"/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800" dirty="0" smtClean="0"/>
                  <a:t>    - гиперболический косинус</a:t>
                </a:r>
              </a:p>
              <a:p>
                <a:endParaRPr lang="ru-RU" sz="2800" dirty="0"/>
              </a:p>
              <a:p>
                <a:r>
                  <a:rPr lang="ru-RU" sz="2800" dirty="0" smtClean="0"/>
                  <a:t>Упражнение: найти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, (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43" y="2017978"/>
                <a:ext cx="8142514" cy="2161746"/>
              </a:xfrm>
              <a:prstGeom prst="rect">
                <a:avLst/>
              </a:prstGeom>
              <a:blipFill>
                <a:blip r:embed="rId4"/>
                <a:stretch>
                  <a:fillRect l="-2620" b="-90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i="0" u="none" strike="noStrike" cap="none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Упражнения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3" name="Google Shape;373;p39"/>
              <p:cNvSpPr txBox="1"/>
              <p:nvPr/>
            </p:nvSpPr>
            <p:spPr>
              <a:xfrm>
                <a:off x="363823" y="1444283"/>
                <a:ext cx="2935177" cy="92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func>
                        <m:func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func>
                            <m:func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sz="2400" b="1" i="0" u="none" strike="noStrike" cap="none" dirty="0">
                  <a:solidFill>
                    <a:schemeClr val="dk2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373" name="Google Shape;373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823" y="1444283"/>
                <a:ext cx="2935177" cy="9228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9" name="Google Shape;379;p39"/>
          <p:cNvSpPr txBox="1"/>
          <p:nvPr/>
        </p:nvSpPr>
        <p:spPr>
          <a:xfrm>
            <a:off x="1831412" y="1374599"/>
            <a:ext cx="765775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i="0" u="none" strike="noStrike" cap="none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Упражнения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5" name="Google Shape;375;p39"/>
              <p:cNvSpPr txBox="1"/>
              <p:nvPr/>
            </p:nvSpPr>
            <p:spPr>
              <a:xfrm>
                <a:off x="719666" y="1743931"/>
                <a:ext cx="3518927" cy="36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ar-AE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ar-AE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ar-AE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ar-AE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ar-AE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ar-AE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ar-AE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ar-AE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p>
                                        <m:sSupPr>
                                          <m:ctrlPr>
                                            <a:rPr lang="ar-AE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ar-AE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ar-AE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rad>
                                </m:e>
                              </m:d>
                            </m:e>
                          </m:func>
                        </m:e>
                      </m:d>
                      <m:r>
                        <a:rPr lang="ar-AE" sz="2400" i="1"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ar-AE" sz="2400" b="1" dirty="0">
                  <a:solidFill>
                    <a:srgbClr val="44546A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375" name="Google Shape;375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66" y="1743931"/>
                <a:ext cx="3518927" cy="369300"/>
              </a:xfrm>
              <a:prstGeom prst="rect">
                <a:avLst/>
              </a:prstGeom>
              <a:blipFill>
                <a:blip r:embed="rId4"/>
                <a:stretch>
                  <a:fillRect t="-13115" b="-2459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283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2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2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Проверит</a:t>
            </a:r>
            <a:r>
              <a:rPr lang="en-US" sz="36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ь, идет ли запись!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6" name="Google Shape;176;p22" descr="Изображение выглядит как внешний&#10;&#10;Автоматически созданное описа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09663" y="1914705"/>
            <a:ext cx="3972673" cy="3967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i="0" u="none" strike="noStrike" cap="none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Упражнения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5" name="Google Shape;375;p39"/>
              <p:cNvSpPr txBox="1"/>
              <p:nvPr/>
            </p:nvSpPr>
            <p:spPr>
              <a:xfrm>
                <a:off x="719666" y="1743931"/>
                <a:ext cx="3518927" cy="36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ar-AE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ar-AE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sSup>
                                    <m:sSupPr>
                                      <m:ctrlP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p>
                                  </m:sSup>
                                </m:e>
                              </m:func>
                            </m:num>
                            <m:den>
                              <m:func>
                                <m:func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b="0" i="0" smtClean="0">
                                      <a:latin typeface="Cambria Math" panose="02040503050406030204" pitchFamily="18" charset="0"/>
                                    </a:rPr>
                                    <m:t>arc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240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func>
                                    <m:funcPr>
                                      <m:ctrlP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2400" b="0" i="0" smtClean="0"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func>
                                </m:e>
                              </m:func>
                            </m:den>
                          </m:f>
                        </m:e>
                      </m:d>
                      <m:r>
                        <a:rPr lang="ar-AE" sz="2400" i="1"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ar-AE" sz="2400" b="1" dirty="0">
                  <a:solidFill>
                    <a:srgbClr val="44546A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375" name="Google Shape;375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66" y="1743931"/>
                <a:ext cx="3518927" cy="369300"/>
              </a:xfrm>
              <a:prstGeom prst="rect">
                <a:avLst/>
              </a:prstGeom>
              <a:blipFill>
                <a:blip r:embed="rId4"/>
                <a:stretch>
                  <a:fillRect t="-50820" b="-6229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234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i="0" u="none" strike="noStrike" cap="none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Упражнения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5" name="Google Shape;375;p39"/>
              <p:cNvSpPr txBox="1"/>
              <p:nvPr/>
            </p:nvSpPr>
            <p:spPr>
              <a:xfrm>
                <a:off x="719667" y="1743931"/>
                <a:ext cx="1375834" cy="36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ar-AE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ar-AE" sz="24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e>
                      </m:d>
                      <m:r>
                        <a:rPr lang="ar-AE" sz="2400" i="1"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ar-AE" sz="2400" b="1" dirty="0">
                  <a:solidFill>
                    <a:srgbClr val="44546A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375" name="Google Shape;375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67" y="1743931"/>
                <a:ext cx="1375834" cy="369300"/>
              </a:xfrm>
              <a:prstGeom prst="rect">
                <a:avLst/>
              </a:prstGeom>
              <a:blipFill>
                <a:blip r:embed="rId4"/>
                <a:stretch>
                  <a:fillRect b="-1311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256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3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i="0" u="none" strike="noStrike" cap="none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Упражнения</a:t>
            </a:r>
            <a:endParaRPr sz="3600" i="0" u="none" strike="noStrike" cap="none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5" name="Google Shape;375;p39"/>
              <p:cNvSpPr txBox="1"/>
              <p:nvPr/>
            </p:nvSpPr>
            <p:spPr>
              <a:xfrm>
                <a:off x="719667" y="1743931"/>
                <a:ext cx="2147358" cy="36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ar-AE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ar-AE" sz="24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func>
                                <m:func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func>
                                <m:func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sup>
                          </m:sSup>
                        </m:e>
                      </m:d>
                      <m:r>
                        <a:rPr lang="ar-AE" sz="2400" i="1"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ar-AE" sz="2400" b="1" dirty="0">
                  <a:solidFill>
                    <a:srgbClr val="44546A"/>
                  </a:solidFill>
                  <a:latin typeface="Avenir"/>
                  <a:ea typeface="Avenir"/>
                  <a:cs typeface="Avenir"/>
                  <a:sym typeface="Avenir"/>
                </a:endParaRPr>
              </a:p>
            </p:txBody>
          </p:sp>
        </mc:Choice>
        <mc:Fallback>
          <p:sp>
            <p:nvSpPr>
              <p:cNvPr id="375" name="Google Shape;375;p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67" y="1743931"/>
                <a:ext cx="2147358" cy="369300"/>
              </a:xfrm>
              <a:prstGeom prst="rect">
                <a:avLst/>
              </a:prstGeom>
              <a:blipFill>
                <a:blip r:embed="rId4"/>
                <a:stretch>
                  <a:fillRect b="-491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543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Google Shape;488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48"/>
          <p:cNvSpPr/>
          <p:nvPr/>
        </p:nvSpPr>
        <p:spPr>
          <a:xfrm>
            <a:off x="0" y="0"/>
            <a:ext cx="12192000" cy="185940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48"/>
          <p:cNvSpPr/>
          <p:nvPr/>
        </p:nvSpPr>
        <p:spPr>
          <a:xfrm>
            <a:off x="0" y="4643150"/>
            <a:ext cx="12192000" cy="2216100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91" name="Google Shape;491;p48"/>
          <p:cNvSpPr/>
          <p:nvPr/>
        </p:nvSpPr>
        <p:spPr>
          <a:xfrm>
            <a:off x="54557" y="2603123"/>
            <a:ext cx="12082800" cy="1296300"/>
          </a:xfrm>
          <a:prstGeom prst="roundRect">
            <a:avLst>
              <a:gd name="adj" fmla="val 60"/>
            </a:avLst>
          </a:prstGeom>
          <a:noFill/>
          <a:ln>
            <a:noFill/>
          </a:ln>
        </p:spPr>
        <p:txBody>
          <a:bodyPr spcFirstLastPara="1" wrap="square" lIns="44975" tIns="22475" rIns="44975" bIns="224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Спасибо за внимание!</a:t>
            </a:r>
            <a:br>
              <a:rPr lang="en-US" sz="5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5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Приходите на следующие вебинары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92" name="Google Shape;492;p48"/>
          <p:cNvSpPr/>
          <p:nvPr/>
        </p:nvSpPr>
        <p:spPr>
          <a:xfrm>
            <a:off x="100" y="4657225"/>
            <a:ext cx="12192000" cy="2216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95;p24"/>
          <p:cNvSpPr txBox="1">
            <a:spLocks/>
          </p:cNvSpPr>
          <p:nvPr/>
        </p:nvSpPr>
        <p:spPr>
          <a:xfrm>
            <a:off x="5221032" y="4990574"/>
            <a:ext cx="6555332" cy="522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3164"/>
              <a:buFont typeface="Times New Roman"/>
              <a:buNone/>
            </a:pPr>
            <a:r>
              <a:rPr lang="ru-RU" smtClean="0">
                <a:latin typeface="Roboto"/>
                <a:ea typeface="Roboto"/>
                <a:cs typeface="Roboto"/>
                <a:sym typeface="Roboto"/>
              </a:rPr>
              <a:t>Зухба Расим Даурович</a:t>
            </a:r>
            <a:endParaRPr lang="ru-RU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" name="Google Shape;196;p24"/>
          <p:cNvSpPr txBox="1">
            <a:spLocks/>
          </p:cNvSpPr>
          <p:nvPr/>
        </p:nvSpPr>
        <p:spPr>
          <a:xfrm>
            <a:off x="5221032" y="5546213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1617"/>
              <a:buFont typeface="Times New Roman"/>
              <a:buNone/>
            </a:pPr>
            <a:r>
              <a:rPr lang="ru-RU" smtClean="0">
                <a:latin typeface="Roboto"/>
                <a:ea typeface="Roboto"/>
                <a:cs typeface="Roboto"/>
                <a:sym typeface="Roboto"/>
              </a:rPr>
              <a:t>ст. преподаватель</a:t>
            </a:r>
            <a:endParaRPr lang="ru-RU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197;p24"/>
          <p:cNvSpPr txBox="1">
            <a:spLocks/>
          </p:cNvSpPr>
          <p:nvPr/>
        </p:nvSpPr>
        <p:spPr>
          <a:xfrm>
            <a:off x="5221032" y="5891384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1617"/>
              <a:buFont typeface="Times New Roman"/>
              <a:buNone/>
            </a:pPr>
            <a:r>
              <a:rPr lang="ru-RU" smtClean="0">
                <a:latin typeface="Roboto"/>
                <a:ea typeface="Roboto"/>
                <a:cs typeface="Roboto"/>
                <a:sym typeface="Roboto"/>
              </a:rPr>
              <a:t>МФТИ</a:t>
            </a:r>
            <a:endParaRPr lang="ru-RU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Google Shape;198;p24"/>
          <p:cNvSpPr txBox="1">
            <a:spLocks/>
          </p:cNvSpPr>
          <p:nvPr/>
        </p:nvSpPr>
        <p:spPr>
          <a:xfrm>
            <a:off x="5221032" y="6225890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1617"/>
              <a:buFont typeface="Times New Roman"/>
              <a:buNone/>
            </a:pPr>
            <a:r>
              <a:rPr lang="en-US" smtClean="0">
                <a:latin typeface="Roboto"/>
                <a:ea typeface="Roboto"/>
                <a:cs typeface="Roboto"/>
                <a:sym typeface="Roboto"/>
              </a:rPr>
              <a:t>rasimzukhba@gmail.com</a:t>
            </a:r>
            <a:endParaRPr lang="en-US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655" y="4731346"/>
            <a:ext cx="2107641" cy="2126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3"/>
          <p:cNvSpPr/>
          <p:nvPr/>
        </p:nvSpPr>
        <p:spPr>
          <a:xfrm>
            <a:off x="0" y="0"/>
            <a:ext cx="12192000" cy="1859280"/>
          </a:xfrm>
          <a:prstGeom prst="rect">
            <a:avLst/>
          </a:prstGeom>
          <a:gradFill>
            <a:gsLst>
              <a:gs pos="0">
                <a:srgbClr val="3C46B9">
                  <a:alpha val="0"/>
                </a:srgbClr>
              </a:gs>
              <a:gs pos="49000">
                <a:srgbClr val="262E78">
                  <a:alpha val="69803"/>
                </a:srgbClr>
              </a:gs>
              <a:gs pos="100000">
                <a:srgbClr val="01C3BA">
                  <a:alpha val="4588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3"/>
          <p:cNvSpPr/>
          <p:nvPr/>
        </p:nvSpPr>
        <p:spPr>
          <a:xfrm>
            <a:off x="-1" y="4643120"/>
            <a:ext cx="12192000" cy="2230216"/>
          </a:xfrm>
          <a:prstGeom prst="rect">
            <a:avLst/>
          </a:prstGeom>
          <a:gradFill>
            <a:gsLst>
              <a:gs pos="0">
                <a:srgbClr val="3C46B9">
                  <a:alpha val="27843"/>
                </a:srgbClr>
              </a:gs>
              <a:gs pos="49000">
                <a:srgbClr val="262E78">
                  <a:alpha val="60784"/>
                </a:srgbClr>
              </a:gs>
              <a:gs pos="100000">
                <a:srgbClr val="00756F">
                  <a:alpha val="56862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3"/>
          <p:cNvSpPr/>
          <p:nvPr/>
        </p:nvSpPr>
        <p:spPr>
          <a:xfrm>
            <a:off x="54557" y="2080550"/>
            <a:ext cx="12082887" cy="1296154"/>
          </a:xfrm>
          <a:prstGeom prst="roundRect">
            <a:avLst>
              <a:gd name="adj" fmla="val 60"/>
            </a:avLst>
          </a:prstGeom>
          <a:noFill/>
          <a:ln>
            <a:noFill/>
          </a:ln>
        </p:spPr>
        <p:txBody>
          <a:bodyPr spcFirstLastPara="1" wrap="square" lIns="44975" tIns="22475" rIns="44975" bIns="224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22" b="1" i="0" u="none" strike="noStrike" cap="none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Меня</a:t>
            </a:r>
            <a:r>
              <a:rPr lang="en-US" sz="4922" b="1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4922" b="1" i="0" u="none" strike="noStrike" cap="none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хорошо</a:t>
            </a:r>
            <a:r>
              <a:rPr lang="en-US" sz="4922" b="1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4922" b="1" i="0" u="none" strike="noStrike" cap="none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видно</a:t>
            </a:r>
            <a:r>
              <a:rPr lang="en-US" sz="4922" b="1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&amp;&amp; </a:t>
            </a:r>
            <a:r>
              <a:rPr lang="en-US" sz="4922" b="1" i="0" u="none" strike="noStrike" cap="none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слышно</a:t>
            </a:r>
            <a:r>
              <a:rPr lang="en-US" sz="4922" b="1" i="0" u="none" strike="noStrike" cap="none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?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6" name="Google Shape;186;p23"/>
          <p:cNvSpPr txBox="1"/>
          <p:nvPr/>
        </p:nvSpPr>
        <p:spPr>
          <a:xfrm>
            <a:off x="0" y="3341553"/>
            <a:ext cx="12137444" cy="649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9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Ставьте	       , если все хорошо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9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Напишите в чат, если есть проблемы</a:t>
            </a:r>
            <a:endParaRPr sz="2109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7" name="Google Shape;187;p23"/>
          <p:cNvSpPr/>
          <p:nvPr/>
        </p:nvSpPr>
        <p:spPr>
          <a:xfrm>
            <a:off x="5408875" y="3376700"/>
            <a:ext cx="324900" cy="280800"/>
          </a:xfrm>
          <a:prstGeom prst="roundRect">
            <a:avLst>
              <a:gd name="adj" fmla="val 16667"/>
            </a:avLst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+</a:t>
            </a:r>
            <a:endParaRPr sz="20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4"/>
          <p:cNvSpPr/>
          <p:nvPr/>
        </p:nvSpPr>
        <p:spPr>
          <a:xfrm>
            <a:off x="100" y="4657225"/>
            <a:ext cx="12192000" cy="2216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3" name="Google Shape;193;p24"/>
          <p:cNvSpPr txBox="1">
            <a:spLocks noGrp="1"/>
          </p:cNvSpPr>
          <p:nvPr>
            <p:ph type="body" idx="1"/>
          </p:nvPr>
        </p:nvSpPr>
        <p:spPr>
          <a:xfrm>
            <a:off x="0" y="2941319"/>
            <a:ext cx="12191279" cy="636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ru-RU" sz="3600" dirty="0" smtClean="0">
                <a:latin typeface="Roboto"/>
                <a:ea typeface="Roboto"/>
                <a:cs typeface="Roboto"/>
                <a:sym typeface="Roboto"/>
              </a:rPr>
              <a:t>Производная.</a:t>
            </a:r>
          </a:p>
          <a:p>
            <a:pPr marL="0" marR="0" lvl="0" indent="0" algn="ctr" rtl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ru-RU" sz="3600" dirty="0" smtClean="0">
                <a:latin typeface="Roboto"/>
                <a:ea typeface="Roboto"/>
                <a:cs typeface="Roboto"/>
                <a:sym typeface="Roboto"/>
              </a:rPr>
              <a:t>Правила дифференцирования.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4" name="Google Shape;194;p24"/>
          <p:cNvSpPr>
            <a:spLocks noGrp="1"/>
          </p:cNvSpPr>
          <p:nvPr>
            <p:ph type="pic" idx="2"/>
          </p:nvPr>
        </p:nvSpPr>
        <p:spPr>
          <a:xfrm>
            <a:off x="3099147" y="4946926"/>
            <a:ext cx="1681800" cy="15468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703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FFFF"/>
                </a:solidFill>
              </a:rPr>
              <a:t>фото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95" name="Google Shape;195;p24"/>
          <p:cNvSpPr txBox="1">
            <a:spLocks noGrp="1"/>
          </p:cNvSpPr>
          <p:nvPr>
            <p:ph type="body" idx="3"/>
          </p:nvPr>
        </p:nvSpPr>
        <p:spPr>
          <a:xfrm>
            <a:off x="5221032" y="5034486"/>
            <a:ext cx="6555332" cy="522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64"/>
              <a:buFont typeface="Times New Roman"/>
              <a:buNone/>
            </a:pPr>
            <a:r>
              <a:rPr lang="ru-RU" dirty="0" err="1" smtClean="0">
                <a:latin typeface="Roboto"/>
                <a:ea typeface="Roboto"/>
                <a:cs typeface="Roboto"/>
                <a:sym typeface="Roboto"/>
              </a:rPr>
              <a:t>Зухба</a:t>
            </a: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 smtClean="0">
                <a:latin typeface="Roboto"/>
                <a:ea typeface="Roboto"/>
                <a:cs typeface="Roboto"/>
                <a:sym typeface="Roboto"/>
              </a:rPr>
              <a:t>Расим</a:t>
            </a: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dirty="0" err="1" smtClean="0">
                <a:latin typeface="Roboto"/>
                <a:ea typeface="Roboto"/>
                <a:cs typeface="Roboto"/>
                <a:sym typeface="Roboto"/>
              </a:rPr>
              <a:t>Даурович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6" name="Google Shape;196;p24"/>
          <p:cNvSpPr txBox="1">
            <a:spLocks noGrp="1"/>
          </p:cNvSpPr>
          <p:nvPr>
            <p:ph type="body" idx="4"/>
          </p:nvPr>
        </p:nvSpPr>
        <p:spPr>
          <a:xfrm>
            <a:off x="5221032" y="5590125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</a:pP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ст. преподаватель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7" name="Google Shape;197;p24"/>
          <p:cNvSpPr txBox="1">
            <a:spLocks noGrp="1"/>
          </p:cNvSpPr>
          <p:nvPr>
            <p:ph type="body" idx="5"/>
          </p:nvPr>
        </p:nvSpPr>
        <p:spPr>
          <a:xfrm>
            <a:off x="5221032" y="5935296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</a:pPr>
            <a:r>
              <a:rPr lang="ru-RU" dirty="0" smtClean="0">
                <a:latin typeface="Roboto"/>
                <a:ea typeface="Roboto"/>
                <a:cs typeface="Roboto"/>
                <a:sym typeface="Roboto"/>
              </a:rPr>
              <a:t>МФТИ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8" name="Google Shape;198;p24"/>
          <p:cNvSpPr txBox="1">
            <a:spLocks noGrp="1"/>
          </p:cNvSpPr>
          <p:nvPr>
            <p:ph type="body" idx="6"/>
          </p:nvPr>
        </p:nvSpPr>
        <p:spPr>
          <a:xfrm>
            <a:off x="5221032" y="6269802"/>
            <a:ext cx="6555332" cy="308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17"/>
              <a:buFont typeface="Times New Roman"/>
              <a:buNone/>
            </a:pPr>
            <a:r>
              <a:rPr lang="en-US" dirty="0" smtClean="0">
                <a:latin typeface="Roboto"/>
                <a:ea typeface="Roboto"/>
                <a:cs typeface="Roboto"/>
                <a:sym typeface="Roboto"/>
              </a:rPr>
              <a:t>rasimzukhba@gmail.com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655" y="4731346"/>
            <a:ext cx="2107641" cy="2126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6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6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6"/>
          <p:cNvSpPr txBox="1">
            <a:spLocks noGrp="1"/>
          </p:cNvSpPr>
          <p:nvPr>
            <p:ph type="body" idx="4294967295"/>
          </p:nvPr>
        </p:nvSpPr>
        <p:spPr>
          <a:xfrm>
            <a:off x="3797300" y="1782763"/>
            <a:ext cx="8394700" cy="303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703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Активно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 smtClean="0">
                <a:latin typeface="Roboto"/>
                <a:ea typeface="Roboto"/>
                <a:cs typeface="Roboto"/>
                <a:sym typeface="Roboto"/>
              </a:rPr>
              <a:t>участвуем</a:t>
            </a:r>
            <a:r>
              <a:rPr lang="ru-RU" sz="2200" dirty="0" smtClean="0">
                <a:latin typeface="Roboto"/>
                <a:ea typeface="Roboto"/>
                <a:cs typeface="Roboto"/>
                <a:sym typeface="Roboto"/>
              </a:rPr>
              <a:t>. Понадобятся ручка и бумага!</a:t>
            </a: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Задаем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вопрос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в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чат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или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голосом</a:t>
            </a: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en-US" sz="2200" dirty="0" err="1" smtClean="0">
                <a:latin typeface="Roboto"/>
                <a:ea typeface="Roboto"/>
                <a:cs typeface="Roboto"/>
                <a:sym typeface="Roboto"/>
              </a:rPr>
              <a:t>Вопросы</a:t>
            </a:r>
            <a:r>
              <a:rPr lang="en-US" sz="2200" dirty="0" smtClean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вижу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в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чате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могу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ответить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не</a:t>
            </a:r>
            <a:r>
              <a:rPr lang="en-US" sz="2200" dirty="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200" dirty="0" err="1">
                <a:latin typeface="Roboto"/>
                <a:ea typeface="Roboto"/>
                <a:cs typeface="Roboto"/>
                <a:sym typeface="Roboto"/>
              </a:rPr>
              <a:t>сразу</a:t>
            </a:r>
            <a:endParaRPr sz="22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5" name="Google Shape;215;p26" descr="Изображение выглядит как векторная графика&#10;&#10;Автоматически созданное описа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5065" y="1680153"/>
            <a:ext cx="801117" cy="79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5065" y="2811621"/>
            <a:ext cx="799200" cy="79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6" descr="Изображение выглядит как объект, часы&#10;&#10;Автоматически созданное описание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5065" y="3943089"/>
            <a:ext cx="799200" cy="79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6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Правила вебинара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1068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28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8"/>
          <p:cNvSpPr txBox="1"/>
          <p:nvPr/>
        </p:nvSpPr>
        <p:spPr>
          <a:xfrm>
            <a:off x="719666" y="348786"/>
            <a:ext cx="10752600" cy="5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Маршрут вебинара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1" name="Google Shape;241;p28"/>
          <p:cNvSpPr txBox="1"/>
          <p:nvPr/>
        </p:nvSpPr>
        <p:spPr>
          <a:xfrm>
            <a:off x="1882903" y="1150856"/>
            <a:ext cx="72300" cy="5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375" b="1" i="0" u="none" strike="noStrike" cap="none">
              <a:solidFill>
                <a:srgbClr val="35545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42" name="Google Shape;242;p28"/>
          <p:cNvGrpSpPr/>
          <p:nvPr/>
        </p:nvGrpSpPr>
        <p:grpSpPr>
          <a:xfrm>
            <a:off x="2653528" y="1963360"/>
            <a:ext cx="6452892" cy="3560841"/>
            <a:chOff x="647653" y="1071507"/>
            <a:chExt cx="6452892" cy="3560841"/>
          </a:xfrm>
        </p:grpSpPr>
        <p:sp>
          <p:nvSpPr>
            <p:cNvPr id="243" name="Google Shape;243;p28"/>
            <p:cNvSpPr/>
            <p:nvPr/>
          </p:nvSpPr>
          <p:spPr>
            <a:xfrm>
              <a:off x="647653" y="1071507"/>
              <a:ext cx="6427500" cy="841800"/>
            </a:xfrm>
            <a:prstGeom prst="roundRect">
              <a:avLst>
                <a:gd name="adj" fmla="val 10000"/>
              </a:avLst>
            </a:prstGeom>
            <a:solidFill>
              <a:srgbClr val="40CDD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4" name="Google Shape;244;p28"/>
            <p:cNvSpPr txBox="1"/>
            <p:nvPr/>
          </p:nvSpPr>
          <p:spPr>
            <a:xfrm>
              <a:off x="722545" y="1124212"/>
              <a:ext cx="6378000" cy="7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350" tIns="133350" rIns="133350" bIns="1333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500"/>
                <a:buFont typeface="Arial"/>
                <a:buNone/>
              </a:pPr>
              <a:r>
                <a:rPr lang="ru-RU" sz="3600" b="1" dirty="0" smtClean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Определение производной</a:t>
              </a:r>
              <a:endParaRPr sz="3600" b="1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9" name="Google Shape;249;p28"/>
            <p:cNvSpPr/>
            <p:nvPr/>
          </p:nvSpPr>
          <p:spPr>
            <a:xfrm rot="5400000">
              <a:off x="3753763" y="2127831"/>
              <a:ext cx="315600" cy="3789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BBA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0" name="Google Shape;250;p28"/>
            <p:cNvSpPr txBox="1"/>
            <p:nvPr/>
          </p:nvSpPr>
          <p:spPr>
            <a:xfrm>
              <a:off x="3797952" y="2159481"/>
              <a:ext cx="227400" cy="22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1" name="Google Shape;251;p28"/>
            <p:cNvSpPr/>
            <p:nvPr/>
          </p:nvSpPr>
          <p:spPr>
            <a:xfrm>
              <a:off x="730094" y="2527786"/>
              <a:ext cx="6363000" cy="841800"/>
            </a:xfrm>
            <a:prstGeom prst="roundRect">
              <a:avLst>
                <a:gd name="adj" fmla="val 10000"/>
              </a:avLst>
            </a:prstGeom>
            <a:solidFill>
              <a:srgbClr val="40CDD0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2" name="Google Shape;252;p28"/>
            <p:cNvSpPr txBox="1"/>
            <p:nvPr/>
          </p:nvSpPr>
          <p:spPr>
            <a:xfrm>
              <a:off x="754751" y="2552443"/>
              <a:ext cx="6313800" cy="7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3" name="Google Shape;253;p28"/>
            <p:cNvSpPr/>
            <p:nvPr/>
          </p:nvSpPr>
          <p:spPr>
            <a:xfrm rot="5400000">
              <a:off x="3753763" y="3390593"/>
              <a:ext cx="315600" cy="3789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BBA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4" name="Google Shape;254;p28"/>
            <p:cNvSpPr txBox="1"/>
            <p:nvPr/>
          </p:nvSpPr>
          <p:spPr>
            <a:xfrm>
              <a:off x="3797952" y="3422243"/>
              <a:ext cx="227400" cy="22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5" name="Google Shape;255;p28"/>
            <p:cNvSpPr/>
            <p:nvPr/>
          </p:nvSpPr>
          <p:spPr>
            <a:xfrm>
              <a:off x="723496" y="3790548"/>
              <a:ext cx="6376200" cy="841800"/>
            </a:xfrm>
            <a:prstGeom prst="roundRect">
              <a:avLst>
                <a:gd name="adj" fmla="val 10000"/>
              </a:avLst>
            </a:prstGeom>
            <a:solidFill>
              <a:srgbClr val="40CDD0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6" name="Google Shape;256;p28"/>
            <p:cNvSpPr txBox="1"/>
            <p:nvPr/>
          </p:nvSpPr>
          <p:spPr>
            <a:xfrm>
              <a:off x="748153" y="3815205"/>
              <a:ext cx="6327000" cy="7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06675" bIns="106675" anchor="ctr" anchorCtr="0">
              <a:noAutofit/>
            </a:bodyPr>
            <a:lstStyle/>
            <a:p>
              <a:pPr lvl="0" algn="ctr">
                <a:lnSpc>
                  <a:spcPct val="90000"/>
                </a:lnSpc>
                <a:buSzPts val="2800"/>
              </a:pPr>
              <a:r>
                <a:rPr lang="ru-RU" sz="3600" b="1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Упражнения</a:t>
              </a:r>
              <a:endParaRPr lang="ru-RU" sz="36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356462" y="3533482"/>
            <a:ext cx="5121915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buSzPts val="3500"/>
            </a:pPr>
            <a:r>
              <a:rPr lang="ru-RU" sz="3600" b="1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Таблица производных</a:t>
            </a:r>
            <a:endParaRPr lang="ru-RU" sz="3600" b="1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29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88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9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36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Цели вебинара </a:t>
            </a:r>
            <a:r>
              <a:rPr lang="en-US" sz="360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|</a:t>
            </a:r>
            <a:r>
              <a:rPr lang="en-US" sz="36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360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После занятия вы сможете</a:t>
            </a:r>
            <a:endParaRPr sz="3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3" name="Google Shape;263;p29"/>
          <p:cNvSpPr/>
          <p:nvPr/>
        </p:nvSpPr>
        <p:spPr>
          <a:xfrm>
            <a:off x="2323387" y="2278227"/>
            <a:ext cx="7541966" cy="1325881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Сможем найти производную любой функции,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полученной комбинацией элементарных.</a:t>
            </a:r>
            <a:endParaRPr sz="1600" b="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4" name="Google Shape;264;p29"/>
          <p:cNvSpPr txBox="1"/>
          <p:nvPr/>
        </p:nvSpPr>
        <p:spPr>
          <a:xfrm>
            <a:off x="2549459" y="2433336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rPr>
              <a:t>1</a:t>
            </a:r>
            <a:endParaRPr sz="1400" b="0" i="0" u="none" strike="noStrike" cap="none">
              <a:solidFill>
                <a:srgbClr val="40CDD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5" name="Google Shape;265;p29"/>
          <p:cNvSpPr/>
          <p:nvPr/>
        </p:nvSpPr>
        <p:spPr>
          <a:xfrm>
            <a:off x="3227103" y="2587224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6" name="Google Shape;266;p29"/>
          <p:cNvSpPr/>
          <p:nvPr/>
        </p:nvSpPr>
        <p:spPr>
          <a:xfrm>
            <a:off x="2323387" y="3870970"/>
            <a:ext cx="7541966" cy="1325881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Возможно, познакомимся с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некоторыми новыми функциями.</a:t>
            </a:r>
            <a:endParaRPr sz="1600" b="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7" name="Google Shape;267;p29"/>
          <p:cNvSpPr txBox="1"/>
          <p:nvPr/>
        </p:nvSpPr>
        <p:spPr>
          <a:xfrm>
            <a:off x="2549459" y="4026080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rPr>
              <a:t>2</a:t>
            </a:r>
            <a:endParaRPr sz="1400" b="0" i="0" u="none" strike="noStrike" cap="none">
              <a:solidFill>
                <a:srgbClr val="40CDD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68" name="Google Shape;268;p29"/>
          <p:cNvSpPr/>
          <p:nvPr/>
        </p:nvSpPr>
        <p:spPr>
          <a:xfrm>
            <a:off x="3227103" y="4026080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70" name="Google Shape;270;p29"/>
          <p:cNvSpPr/>
          <p:nvPr/>
        </p:nvSpPr>
        <p:spPr>
          <a:xfrm>
            <a:off x="3227103" y="5877159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3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0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36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Смысл </a:t>
            </a:r>
            <a:r>
              <a:rPr lang="en-US" sz="360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|</a:t>
            </a:r>
            <a:r>
              <a:rPr lang="en-US" sz="36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360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Зачем вам это уметь </a:t>
            </a:r>
            <a:endParaRPr sz="3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8" name="Google Shape;278;p30"/>
          <p:cNvSpPr/>
          <p:nvPr/>
        </p:nvSpPr>
        <p:spPr>
          <a:xfrm>
            <a:off x="2288552" y="2478524"/>
            <a:ext cx="7541966" cy="1325881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Производная – очень сильный инструмент в математике,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очень полезно уметь ее находить.</a:t>
            </a:r>
            <a:endParaRPr sz="1600" b="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9" name="Google Shape;279;p30"/>
          <p:cNvSpPr txBox="1"/>
          <p:nvPr/>
        </p:nvSpPr>
        <p:spPr>
          <a:xfrm>
            <a:off x="2514624" y="2633633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rPr>
              <a:t>1</a:t>
            </a:r>
            <a:endParaRPr sz="1400" b="0" i="0" u="none" strike="noStrike" cap="none">
              <a:solidFill>
                <a:srgbClr val="40CDD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0" name="Google Shape;280;p30"/>
          <p:cNvSpPr/>
          <p:nvPr/>
        </p:nvSpPr>
        <p:spPr>
          <a:xfrm>
            <a:off x="3192268" y="2787521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1" name="Google Shape;281;p30"/>
          <p:cNvSpPr/>
          <p:nvPr/>
        </p:nvSpPr>
        <p:spPr>
          <a:xfrm>
            <a:off x="2288552" y="4071268"/>
            <a:ext cx="7541966" cy="1325881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411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В частности, понятие производной будет использоваться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буквально в каждой теме этого курса.</a:t>
            </a:r>
            <a:endParaRPr sz="1600" b="0" i="0" u="none" strike="noStrike" cap="none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2" name="Google Shape;282;p30"/>
          <p:cNvSpPr txBox="1"/>
          <p:nvPr/>
        </p:nvSpPr>
        <p:spPr>
          <a:xfrm>
            <a:off x="2514624" y="4226377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i="0" u="none" strike="noStrike" cap="none">
                <a:solidFill>
                  <a:srgbClr val="40CDD0"/>
                </a:solidFill>
                <a:latin typeface="Avenir"/>
                <a:ea typeface="Avenir"/>
                <a:cs typeface="Avenir"/>
                <a:sym typeface="Avenir"/>
              </a:rPr>
              <a:t>2</a:t>
            </a:r>
            <a:endParaRPr sz="1400" b="0" i="0" u="none" strike="noStrike" cap="none">
              <a:solidFill>
                <a:srgbClr val="40CDD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3" name="Google Shape;283;p30"/>
          <p:cNvSpPr/>
          <p:nvPr/>
        </p:nvSpPr>
        <p:spPr>
          <a:xfrm>
            <a:off x="3192268" y="4226377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3192268" y="6077456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30" descr="Изображение выглядит как снимок экрана&#10;&#10;Автоматически созданное описа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0"/>
          <p:cNvSpPr txBox="1"/>
          <p:nvPr/>
        </p:nvSpPr>
        <p:spPr>
          <a:xfrm>
            <a:off x="719666" y="348786"/>
            <a:ext cx="10752667" cy="50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ru-RU" sz="3600" b="1" dirty="0" smtClean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Определение производной</a:t>
            </a:r>
            <a:endParaRPr sz="36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0" name="Google Shape;280;p30"/>
          <p:cNvSpPr/>
          <p:nvPr/>
        </p:nvSpPr>
        <p:spPr>
          <a:xfrm>
            <a:off x="3192268" y="2787521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3" name="Google Shape;283;p30"/>
          <p:cNvSpPr/>
          <p:nvPr/>
        </p:nvSpPr>
        <p:spPr>
          <a:xfrm>
            <a:off x="3192268" y="4226377"/>
            <a:ext cx="639108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3192268" y="6077456"/>
            <a:ext cx="639108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3F3F3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733006" y="6078583"/>
            <a:ext cx="82034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828800" y="1579418"/>
            <a:ext cx="0" cy="46994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2041236" y="1911927"/>
            <a:ext cx="4405746" cy="3980873"/>
          </a:xfrm>
          <a:custGeom>
            <a:avLst/>
            <a:gdLst>
              <a:gd name="connsiteX0" fmla="*/ 0 w 4405746"/>
              <a:gd name="connsiteY0" fmla="*/ 3980873 h 3980873"/>
              <a:gd name="connsiteX1" fmla="*/ 3241964 w 4405746"/>
              <a:gd name="connsiteY1" fmla="*/ 2900218 h 3980873"/>
              <a:gd name="connsiteX2" fmla="*/ 4405746 w 4405746"/>
              <a:gd name="connsiteY2" fmla="*/ 0 h 398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5746" h="3980873">
                <a:moveTo>
                  <a:pt x="0" y="3980873"/>
                </a:moveTo>
                <a:cubicBezTo>
                  <a:pt x="1253836" y="3772285"/>
                  <a:pt x="2507673" y="3563697"/>
                  <a:pt x="3241964" y="2900218"/>
                </a:cubicBezTo>
                <a:cubicBezTo>
                  <a:pt x="3976255" y="2236739"/>
                  <a:pt x="4191000" y="1118369"/>
                  <a:pt x="4405746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3192268" y="4541442"/>
            <a:ext cx="3901259" cy="118671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740727" y="3141465"/>
            <a:ext cx="2807855" cy="260336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4034112" y="5467927"/>
            <a:ext cx="0" cy="6095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6022239" y="3652838"/>
            <a:ext cx="0" cy="24246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828800" y="3648891"/>
            <a:ext cx="41934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828800" y="5467927"/>
            <a:ext cx="22053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2005558" y="3648891"/>
            <a:ext cx="0" cy="181378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4034112" y="5904094"/>
            <a:ext cx="198812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120008" y="5155023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f(x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1274883" y="3391947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</a:t>
            </a:r>
            <a:r>
              <a:rPr lang="en-US" sz="2400" dirty="0" smtClean="0"/>
              <a:t>(x)</a:t>
            </a:r>
            <a:endParaRPr lang="en-US" sz="2400" dirty="0"/>
          </a:p>
        </p:txBody>
      </p:sp>
      <p:sp>
        <p:nvSpPr>
          <p:cNvPr id="40" name="Rectangle 39"/>
          <p:cNvSpPr/>
          <p:nvPr/>
        </p:nvSpPr>
        <p:spPr>
          <a:xfrm>
            <a:off x="3863232" y="6043416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x</a:t>
            </a:r>
            <a:r>
              <a:rPr lang="en-US" sz="2400" baseline="-25000" dirty="0"/>
              <a:t>0</a:t>
            </a:r>
            <a:endParaRPr lang="en-US" sz="2400" dirty="0"/>
          </a:p>
        </p:txBody>
      </p:sp>
      <p:sp>
        <p:nvSpPr>
          <p:cNvPr id="41" name="Rectangle 40"/>
          <p:cNvSpPr/>
          <p:nvPr/>
        </p:nvSpPr>
        <p:spPr>
          <a:xfrm>
            <a:off x="5897663" y="606008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x</a:t>
            </a:r>
            <a:endParaRPr lang="en-US" sz="2400" dirty="0"/>
          </a:p>
        </p:txBody>
      </p:sp>
      <p:sp>
        <p:nvSpPr>
          <p:cNvPr id="43" name="TextBox 42"/>
          <p:cNvSpPr txBox="1"/>
          <p:nvPr/>
        </p:nvSpPr>
        <p:spPr>
          <a:xfrm>
            <a:off x="4848339" y="5496353"/>
            <a:ext cx="543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/>
              <a:t>Δ</a:t>
            </a:r>
            <a:r>
              <a:rPr lang="en-US" sz="2400" dirty="0" smtClean="0"/>
              <a:t>x</a:t>
            </a:r>
            <a:endParaRPr lang="en-US" sz="2400" dirty="0"/>
          </a:p>
        </p:txBody>
      </p:sp>
      <p:sp>
        <p:nvSpPr>
          <p:cNvPr id="50" name="TextBox 49"/>
          <p:cNvSpPr txBox="1"/>
          <p:nvPr/>
        </p:nvSpPr>
        <p:spPr>
          <a:xfrm>
            <a:off x="2000875" y="4323446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/>
              <a:t>Δ</a:t>
            </a:r>
            <a:r>
              <a:rPr lang="en-US" sz="2400" dirty="0"/>
              <a:t>f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6902392" y="1748534"/>
                <a:ext cx="4644861" cy="17284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</m:oMath>
                  </m:oMathPara>
                </a14:m>
                <a:endParaRPr lang="en-US" sz="2800" b="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num>
                            <m:den>
                              <m:r>
                                <a:rPr lang="en-US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2392" y="1748534"/>
                <a:ext cx="4644861" cy="172842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/>
              <p:cNvSpPr txBox="1"/>
              <p:nvPr/>
            </p:nvSpPr>
            <p:spPr>
              <a:xfrm>
                <a:off x="6850819" y="4566124"/>
                <a:ext cx="5038944" cy="1250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bSup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𝑑𝑓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</m:oMath>
                  </m:oMathPara>
                </a14:m>
                <a:endParaRPr lang="en-US" sz="2800" b="0" dirty="0" smtClean="0"/>
              </a:p>
              <a:p>
                <a:endParaRPr lang="en-US" sz="2800" dirty="0"/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0819" y="4566124"/>
                <a:ext cx="5038944" cy="125002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418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201</Words>
  <Application>Microsoft Office PowerPoint</Application>
  <PresentationFormat>Widescreen</PresentationFormat>
  <Paragraphs>100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Roboto</vt:lpstr>
      <vt:lpstr>Calibri</vt:lpstr>
      <vt:lpstr>Times New Roman</vt:lpstr>
      <vt:lpstr>Noto Sans Symbols</vt:lpstr>
      <vt:lpstr>Avenir</vt:lpstr>
      <vt:lpstr>Cambria Math</vt:lpstr>
      <vt:lpstr>Arial</vt:lpstr>
      <vt:lpstr>Специальное оформление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</dc:creator>
  <cp:lastModifiedBy>ritatita@mail.ru</cp:lastModifiedBy>
  <cp:revision>24</cp:revision>
  <dcterms:modified xsi:type="dcterms:W3CDTF">2019-11-15T10:52:53Z</dcterms:modified>
</cp:coreProperties>
</file>