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44"/>
  </p:notesMasterIdLst>
  <p:sldIdLst>
    <p:sldId id="259" r:id="rId2"/>
    <p:sldId id="261" r:id="rId3"/>
    <p:sldId id="280" r:id="rId4"/>
    <p:sldId id="263" r:id="rId5"/>
    <p:sldId id="304" r:id="rId6"/>
    <p:sldId id="266" r:id="rId7"/>
    <p:sldId id="267" r:id="rId8"/>
    <p:sldId id="289" r:id="rId9"/>
    <p:sldId id="268" r:id="rId10"/>
    <p:sldId id="285" r:id="rId11"/>
    <p:sldId id="306" r:id="rId12"/>
    <p:sldId id="269" r:id="rId13"/>
    <p:sldId id="309" r:id="rId14"/>
    <p:sldId id="313" r:id="rId15"/>
    <p:sldId id="329" r:id="rId16"/>
    <p:sldId id="328" r:id="rId17"/>
    <p:sldId id="314" r:id="rId18"/>
    <p:sldId id="315" r:id="rId19"/>
    <p:sldId id="327" r:id="rId20"/>
    <p:sldId id="326" r:id="rId21"/>
    <p:sldId id="286" r:id="rId22"/>
    <p:sldId id="325" r:id="rId23"/>
    <p:sldId id="307" r:id="rId24"/>
    <p:sldId id="288" r:id="rId25"/>
    <p:sldId id="324" r:id="rId26"/>
    <p:sldId id="323" r:id="rId27"/>
    <p:sldId id="308" r:id="rId28"/>
    <p:sldId id="287" r:id="rId29"/>
    <p:sldId id="310" r:id="rId30"/>
    <p:sldId id="290" r:id="rId31"/>
    <p:sldId id="322" r:id="rId32"/>
    <p:sldId id="321" r:id="rId33"/>
    <p:sldId id="311" r:id="rId34"/>
    <p:sldId id="320" r:id="rId35"/>
    <p:sldId id="319" r:id="rId36"/>
    <p:sldId id="312" r:id="rId37"/>
    <p:sldId id="318" r:id="rId38"/>
    <p:sldId id="317" r:id="rId39"/>
    <p:sldId id="316" r:id="rId40"/>
    <p:sldId id="277" r:id="rId41"/>
    <p:sldId id="278" r:id="rId42"/>
    <p:sldId id="279" r:id="rId43"/>
  </p:sldIdLst>
  <p:sldSz cx="9144000" cy="6858000" type="screen4x3"/>
  <p:notesSz cx="6858000" cy="9144000"/>
  <p:embeddedFontLst>
    <p:embeddedFont>
      <p:font typeface="Roboto" charset="0"/>
      <p:regular r:id="rId45"/>
      <p:bold r:id="rId46"/>
      <p:italic r:id="rId47"/>
      <p:boldItalic r:id="rId48"/>
    </p:embeddedFont>
    <p:embeddedFont>
      <p:font typeface="Roboto Light" charset="0"/>
      <p:regular r:id="rId49"/>
      <p:bold r:id="rId50"/>
      <p:italic r:id="rId51"/>
      <p:boldItalic r:id="rId52"/>
    </p:embeddedFont>
    <p:embeddedFont>
      <p:font typeface="Calibri" pitchFamily="34" charset="0"/>
      <p:regular r:id="rId53"/>
      <p:bold r:id="rId54"/>
      <p:italic r:id="rId55"/>
      <p:boldItalic r:id="rId56"/>
    </p:embeddedFont>
    <p:embeddedFont>
      <p:font typeface="Helvetica Neue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6" name="Google Shape;6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2" name="Google Shape;7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8" name="Google Shape;7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7" name="Google Shape;6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8" name="Google Shape;7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8" name="Google Shape;7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2" name="Google Shape;7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6" name="Google Shape;8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6" name="Google Shape;8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6" name="Google Shape;8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8" name="Google Shape;7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7" name="Google Shape;7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2" name="Google Shape;7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6" name="Google Shape;8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2" name="Google Shape;7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Логотип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2924175" y="3967621"/>
            <a:ext cx="3295650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lang="ru-RU" sz="16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042652" y="2478289"/>
            <a:ext cx="1011739" cy="1017229"/>
          </a:xfrm>
          <a:custGeom>
            <a:avLst/>
            <a:gdLst/>
            <a:ahLst/>
            <a:cxnLst/>
            <a:rect l="l" t="t" r="r" b="b"/>
            <a:pathLst>
              <a:path w="1011739" h="1017229" extrusionOk="0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3361192" y="2301753"/>
            <a:ext cx="1188794" cy="1289967"/>
          </a:xfrm>
          <a:custGeom>
            <a:avLst/>
            <a:gdLst/>
            <a:ahLst/>
            <a:cxnLst/>
            <a:rect l="l" t="t" r="r" b="b"/>
            <a:pathLst>
              <a:path w="1188793" h="1289967" extrusionOk="0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5007048" y="2478586"/>
            <a:ext cx="741099" cy="1015254"/>
          </a:xfrm>
          <a:custGeom>
            <a:avLst/>
            <a:gdLst/>
            <a:ahLst/>
            <a:cxnLst/>
            <a:rect l="l" t="t" r="r" b="b"/>
            <a:pathLst>
              <a:path w="741099" h="1015254" extrusionOk="0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6479285" y="2479109"/>
            <a:ext cx="611947" cy="1013307"/>
          </a:xfrm>
          <a:custGeom>
            <a:avLst/>
            <a:gdLst/>
            <a:ahLst/>
            <a:cxnLst/>
            <a:rect l="l" t="t" r="r" b="b"/>
            <a:pathLst>
              <a:path w="611947" h="1013307" extrusionOk="0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645412" y="2745431"/>
            <a:ext cx="609595" cy="98656"/>
          </a:xfrm>
          <a:custGeom>
            <a:avLst/>
            <a:gdLst/>
            <a:ahLst/>
            <a:cxnLst/>
            <a:rect l="l" t="t" r="r" b="b"/>
            <a:pathLst>
              <a:path w="609595" h="98656" extrusionOk="0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д">
  <p:cSld name="Код">
    <p:bg>
      <p:bgPr>
        <a:solidFill>
          <a:srgbClr val="FEFEFE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5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5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name="adj" fmla="val 778"/>
            </a:avLst>
          </a:prstGeom>
          <a:solidFill>
            <a:srgbClr val="FEFEFE"/>
          </a:solidFill>
          <a:ln w="1270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9" name="Google Shape;539;p15"/>
          <p:cNvSpPr/>
          <p:nvPr/>
        </p:nvSpPr>
        <p:spPr>
          <a:xfrm>
            <a:off x="542700" y="1089026"/>
            <a:ext cx="8058600" cy="268719"/>
          </a:xfrm>
          <a:custGeom>
            <a:avLst/>
            <a:gdLst/>
            <a:ahLst/>
            <a:cxnLst/>
            <a:rect l="l" t="t" r="r" b="b"/>
            <a:pathLst>
              <a:path w="8058600" h="268719" extrusionOk="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40" name="Google Shape;540;p15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41" name="Google Shape;541;p15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44" name="Google Shape;544;p15"/>
          <p:cNvSpPr txBox="1">
            <a:spLocks noGrp="1"/>
          </p:cNvSpPr>
          <p:nvPr>
            <p:ph type="body" idx="1"/>
          </p:nvPr>
        </p:nvSpPr>
        <p:spPr>
          <a:xfrm>
            <a:off x="542700" y="1357744"/>
            <a:ext cx="8058600" cy="516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216000" rIns="72000" bIns="7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15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д 2">
  <p:cSld name="Код 2">
    <p:bg>
      <p:bgPr>
        <a:solidFill>
          <a:srgbClr val="FEFEFE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6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name="adj" fmla="val 778"/>
            </a:avLst>
          </a:prstGeom>
          <a:solidFill>
            <a:srgbClr val="3F3F3F"/>
          </a:solidFill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9" name="Google Shape;549;p16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16"/>
          <p:cNvSpPr/>
          <p:nvPr/>
        </p:nvSpPr>
        <p:spPr>
          <a:xfrm>
            <a:off x="542700" y="1089026"/>
            <a:ext cx="8058600" cy="268719"/>
          </a:xfrm>
          <a:custGeom>
            <a:avLst/>
            <a:gdLst/>
            <a:ahLst/>
            <a:cxnLst/>
            <a:rect l="l" t="t" r="r" b="b"/>
            <a:pathLst>
              <a:path w="8058600" h="268719" extrusionOk="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w="12700" cap="flat" cmpd="sng">
            <a:solidFill>
              <a:srgbClr val="3F3F3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51" name="Google Shape;551;p16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52" name="Google Shape;552;p16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55" name="Google Shape;555;p16"/>
          <p:cNvSpPr txBox="1">
            <a:spLocks noGrp="1"/>
          </p:cNvSpPr>
          <p:nvPr>
            <p:ph type="body" idx="1"/>
          </p:nvPr>
        </p:nvSpPr>
        <p:spPr>
          <a:xfrm>
            <a:off x="542700" y="1357744"/>
            <a:ext cx="8058600" cy="51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216000" rIns="72000" bIns="7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56" name="Google Shape;556;p16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д и текст">
  <p:cSld name="Код и текст">
    <p:bg>
      <p:bgPr>
        <a:solidFill>
          <a:srgbClr val="FEFEFE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7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7"/>
          <p:cNvSpPr/>
          <p:nvPr/>
        </p:nvSpPr>
        <p:spPr>
          <a:xfrm>
            <a:off x="542699" y="1089025"/>
            <a:ext cx="5220000" cy="5435599"/>
          </a:xfrm>
          <a:prstGeom prst="roundRect">
            <a:avLst>
              <a:gd name="adj" fmla="val 778"/>
            </a:avLst>
          </a:prstGeom>
          <a:solidFill>
            <a:srgbClr val="FEFEFE"/>
          </a:solidFill>
          <a:ln w="1270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0" name="Google Shape;560;p17"/>
          <p:cNvSpPr/>
          <p:nvPr/>
        </p:nvSpPr>
        <p:spPr>
          <a:xfrm>
            <a:off x="542699" y="1089026"/>
            <a:ext cx="5220000" cy="268719"/>
          </a:xfrm>
          <a:custGeom>
            <a:avLst/>
            <a:gdLst/>
            <a:ahLst/>
            <a:cxnLst/>
            <a:rect l="l" t="t" r="r" b="b"/>
            <a:pathLst>
              <a:path w="8058600" h="268719" extrusionOk="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61" name="Google Shape;561;p17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62" name="Google Shape;562;p17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65" name="Google Shape;565;p17"/>
          <p:cNvSpPr txBox="1">
            <a:spLocks noGrp="1"/>
          </p:cNvSpPr>
          <p:nvPr>
            <p:ph type="body" idx="1"/>
          </p:nvPr>
        </p:nvSpPr>
        <p:spPr>
          <a:xfrm>
            <a:off x="542699" y="1357744"/>
            <a:ext cx="5220000" cy="51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216000" rIns="72000" bIns="7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17"/>
          <p:cNvSpPr txBox="1">
            <a:spLocks noGrp="1"/>
          </p:cNvSpPr>
          <p:nvPr>
            <p:ph type="body" idx="2"/>
          </p:nvPr>
        </p:nvSpPr>
        <p:spPr>
          <a:xfrm>
            <a:off x="6024282" y="1089028"/>
            <a:ext cx="2579968" cy="543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17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д и текст 2">
  <p:cSld name="Код и текст 2">
    <p:bg>
      <p:bgPr>
        <a:solidFill>
          <a:srgbClr val="FEFEFE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8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18"/>
          <p:cNvSpPr/>
          <p:nvPr/>
        </p:nvSpPr>
        <p:spPr>
          <a:xfrm>
            <a:off x="542700" y="2744144"/>
            <a:ext cx="8058600" cy="3780481"/>
          </a:xfrm>
          <a:prstGeom prst="roundRect">
            <a:avLst>
              <a:gd name="adj" fmla="val 778"/>
            </a:avLst>
          </a:prstGeom>
          <a:solidFill>
            <a:srgbClr val="FEFEFE"/>
          </a:solidFill>
          <a:ln w="1270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1" name="Google Shape;571;p18"/>
          <p:cNvSpPr/>
          <p:nvPr/>
        </p:nvSpPr>
        <p:spPr>
          <a:xfrm>
            <a:off x="542700" y="2744144"/>
            <a:ext cx="8058600" cy="268719"/>
          </a:xfrm>
          <a:custGeom>
            <a:avLst/>
            <a:gdLst/>
            <a:ahLst/>
            <a:cxnLst/>
            <a:rect l="l" t="t" r="r" b="b"/>
            <a:pathLst>
              <a:path w="8058600" h="268719" extrusionOk="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72" name="Google Shape;572;p18"/>
          <p:cNvGrpSpPr/>
          <p:nvPr/>
        </p:nvGrpSpPr>
        <p:grpSpPr>
          <a:xfrm>
            <a:off x="634418" y="2831051"/>
            <a:ext cx="405531" cy="94905"/>
            <a:chOff x="634418" y="1175933"/>
            <a:chExt cx="405531" cy="94905"/>
          </a:xfrm>
        </p:grpSpPr>
        <p:sp>
          <p:nvSpPr>
            <p:cNvPr id="573" name="Google Shape;573;p18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76" name="Google Shape;576;p18"/>
          <p:cNvSpPr txBox="1">
            <a:spLocks noGrp="1"/>
          </p:cNvSpPr>
          <p:nvPr>
            <p:ph type="body" idx="1"/>
          </p:nvPr>
        </p:nvSpPr>
        <p:spPr>
          <a:xfrm>
            <a:off x="542700" y="3012863"/>
            <a:ext cx="8058600" cy="35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216000" rIns="72000" bIns="7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18"/>
          <p:cNvSpPr txBox="1">
            <a:spLocks noGrp="1"/>
          </p:cNvSpPr>
          <p:nvPr>
            <p:ph type="body" idx="2"/>
          </p:nvPr>
        </p:nvSpPr>
        <p:spPr>
          <a:xfrm>
            <a:off x="539750" y="1089029"/>
            <a:ext cx="8064500" cy="144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18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графия и текст">
  <p:cSld name="Фотография и текст">
    <p:bg>
      <p:bgPr>
        <a:solidFill>
          <a:srgbClr val="FEFEFE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9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1" name="Google Shape;581;p19"/>
          <p:cNvSpPr>
            <a:spLocks noGrp="1"/>
          </p:cNvSpPr>
          <p:nvPr>
            <p:ph type="pic" idx="2"/>
          </p:nvPr>
        </p:nvSpPr>
        <p:spPr>
          <a:xfrm>
            <a:off x="4644000" y="765174"/>
            <a:ext cx="4500000" cy="6092826"/>
          </a:xfrm>
          <a:prstGeom prst="rect">
            <a:avLst/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2" name="Google Shape;582;p19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9"/>
          <p:cNvSpPr txBox="1">
            <a:spLocks noGrp="1"/>
          </p:cNvSpPr>
          <p:nvPr>
            <p:ph type="body" idx="1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600" b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19"/>
          <p:cNvSpPr txBox="1">
            <a:spLocks noGrp="1"/>
          </p:cNvSpPr>
          <p:nvPr>
            <p:ph type="sldNum" idx="12"/>
          </p:nvPr>
        </p:nvSpPr>
        <p:spPr>
          <a:xfrm>
            <a:off x="8399463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картинка">
  <p:cSld name="Заголовок и картинка">
    <p:bg>
      <p:bgPr>
        <a:solidFill>
          <a:srgbClr val="FEFEFE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0"/>
          <p:cNvSpPr>
            <a:spLocks noGrp="1"/>
          </p:cNvSpPr>
          <p:nvPr>
            <p:ph type="pic" idx="2"/>
          </p:nvPr>
        </p:nvSpPr>
        <p:spPr>
          <a:xfrm>
            <a:off x="0" y="765174"/>
            <a:ext cx="9144000" cy="6092826"/>
          </a:xfrm>
          <a:prstGeom prst="rect">
            <a:avLst/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7" name="Google Shape;587;p20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20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артинка">
  <p:cSld name="Картинка">
    <p:bg>
      <p:bgPr>
        <a:solidFill>
          <a:srgbClr val="FEFEFE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1" name="Google Shape;591;p21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инки 2х2 ">
  <p:cSld name="Картинки 2х2 ">
    <p:bg>
      <p:bgPr>
        <a:solidFill>
          <a:srgbClr val="FEFEFE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>
            <a:spLocks noGrp="1"/>
          </p:cNvSpPr>
          <p:nvPr>
            <p:ph type="pic" idx="2"/>
          </p:nvPr>
        </p:nvSpPr>
        <p:spPr>
          <a:xfrm>
            <a:off x="539999" y="1089031"/>
            <a:ext cx="3874516" cy="2575116"/>
          </a:xfrm>
          <a:prstGeom prst="roundRect">
            <a:avLst>
              <a:gd name="adj" fmla="val 1418"/>
            </a:avLst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2"/>
          <p:cNvSpPr>
            <a:spLocks noGrp="1"/>
          </p:cNvSpPr>
          <p:nvPr>
            <p:ph type="pic" idx="3"/>
          </p:nvPr>
        </p:nvSpPr>
        <p:spPr>
          <a:xfrm>
            <a:off x="4731602" y="1089031"/>
            <a:ext cx="3874516" cy="2575116"/>
          </a:xfrm>
          <a:prstGeom prst="roundRect">
            <a:avLst>
              <a:gd name="adj" fmla="val 1418"/>
            </a:avLst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6" name="Google Shape;596;p22"/>
          <p:cNvSpPr>
            <a:spLocks noGrp="1"/>
          </p:cNvSpPr>
          <p:nvPr>
            <p:ph type="pic" idx="4"/>
          </p:nvPr>
        </p:nvSpPr>
        <p:spPr>
          <a:xfrm>
            <a:off x="4731602" y="3949509"/>
            <a:ext cx="3874516" cy="2575116"/>
          </a:xfrm>
          <a:prstGeom prst="roundRect">
            <a:avLst>
              <a:gd name="adj" fmla="val 1418"/>
            </a:avLst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7" name="Google Shape;597;p22"/>
          <p:cNvSpPr>
            <a:spLocks noGrp="1"/>
          </p:cNvSpPr>
          <p:nvPr>
            <p:ph type="pic" idx="5"/>
          </p:nvPr>
        </p:nvSpPr>
        <p:spPr>
          <a:xfrm>
            <a:off x="539999" y="3949509"/>
            <a:ext cx="3874516" cy="2575116"/>
          </a:xfrm>
          <a:prstGeom prst="roundRect">
            <a:avLst>
              <a:gd name="adj" fmla="val 1418"/>
            </a:avLst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8" name="Google Shape;598;p22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инки 2х1 ">
  <p:cSld name="Картинки 2х1 ">
    <p:bg>
      <p:bgPr>
        <a:solidFill>
          <a:srgbClr val="FEFEFE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3"/>
          <p:cNvSpPr>
            <a:spLocks noGrp="1"/>
          </p:cNvSpPr>
          <p:nvPr>
            <p:ph type="pic" idx="2"/>
          </p:nvPr>
        </p:nvSpPr>
        <p:spPr>
          <a:xfrm>
            <a:off x="539999" y="1089031"/>
            <a:ext cx="3874516" cy="5435594"/>
          </a:xfrm>
          <a:prstGeom prst="roundRect">
            <a:avLst>
              <a:gd name="adj" fmla="val 762"/>
            </a:avLst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1" name="Google Shape;601;p23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23"/>
          <p:cNvSpPr>
            <a:spLocks noGrp="1"/>
          </p:cNvSpPr>
          <p:nvPr>
            <p:ph type="pic" idx="3"/>
          </p:nvPr>
        </p:nvSpPr>
        <p:spPr>
          <a:xfrm>
            <a:off x="4731602" y="1089031"/>
            <a:ext cx="3874516" cy="5435594"/>
          </a:xfrm>
          <a:prstGeom prst="roundRect">
            <a:avLst>
              <a:gd name="adj" fmla="val 762"/>
            </a:avLst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3" name="Google Shape;603;p23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">
  <p:cSld name="Пустой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Заголовок и подзаголовок">
  <p:cSld name="10_Заголовок и подзаголовок">
    <p:bg>
      <p:bgPr>
        <a:solidFill>
          <a:srgbClr val="FEFEFE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39750" y="1089029"/>
            <a:ext cx="8064500" cy="5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600" b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(1)">
  <p:cSld name="Титульный слайд (1)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4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2" name="Google Shape;31;p4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32" name="Google Shape;32;p4"/>
            <p:cNvSpPr/>
            <p:nvPr/>
          </p:nvSpPr>
          <p:spPr>
            <a:xfrm>
              <a:off x="3967577" y="6862310"/>
              <a:ext cx="846773" cy="826611"/>
            </a:xfrm>
            <a:custGeom>
              <a:avLst/>
              <a:gdLst/>
              <a:ahLst/>
              <a:cxnLst/>
              <a:rect l="l" t="t" r="r" b="b"/>
              <a:pathLst>
                <a:path w="846772" h="826611" extrusionOk="0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935597" y="6830329"/>
              <a:ext cx="907256" cy="887095"/>
            </a:xfrm>
            <a:custGeom>
              <a:avLst/>
              <a:gdLst/>
              <a:ahLst/>
              <a:cxnLst/>
              <a:rect l="l" t="t" r="r" b="b"/>
              <a:pathLst>
                <a:path w="907256" h="887095" extrusionOk="0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994367" y="6861705"/>
              <a:ext cx="766128" cy="685483"/>
            </a:xfrm>
            <a:custGeom>
              <a:avLst/>
              <a:gdLst/>
              <a:ahLst/>
              <a:cxnLst/>
              <a:rect l="l" t="t" r="r" b="b"/>
              <a:pathLst>
                <a:path w="766127" h="685482" extrusionOk="0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959992" y="6829724"/>
              <a:ext cx="1895158" cy="2520156"/>
            </a:xfrm>
            <a:custGeom>
              <a:avLst/>
              <a:gdLst/>
              <a:ahLst/>
              <a:cxnLst/>
              <a:rect l="l" t="t" r="r" b="b"/>
              <a:pathLst>
                <a:path w="1895157" h="2520156" extrusionOk="0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004470" y="5906061"/>
              <a:ext cx="624999" cy="463709"/>
            </a:xfrm>
            <a:custGeom>
              <a:avLst/>
              <a:gdLst/>
              <a:ahLst/>
              <a:cxnLst/>
              <a:rect l="l" t="t" r="r" b="b"/>
              <a:pathLst>
                <a:path w="624998" h="463708" extrusionOk="0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4972490" y="5874080"/>
              <a:ext cx="685483" cy="524193"/>
            </a:xfrm>
            <a:custGeom>
              <a:avLst/>
              <a:gdLst/>
              <a:ahLst/>
              <a:cxnLst/>
              <a:rect l="l" t="t" r="r" b="b"/>
              <a:pathLst>
                <a:path w="685482" h="524192" extrusionOk="0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625235" y="5994569"/>
              <a:ext cx="201613" cy="221774"/>
            </a:xfrm>
            <a:custGeom>
              <a:avLst/>
              <a:gdLst/>
              <a:ahLst/>
              <a:cxnLst/>
              <a:rect l="l" t="t" r="r" b="b"/>
              <a:pathLst>
                <a:path w="201612" h="221773" extrusionOk="0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593254" y="5962588"/>
              <a:ext cx="262096" cy="302419"/>
            </a:xfrm>
            <a:custGeom>
              <a:avLst/>
              <a:gdLst/>
              <a:ahLst/>
              <a:cxnLst/>
              <a:rect l="l" t="t" r="r" b="b"/>
              <a:pathLst>
                <a:path w="262096" h="302418" extrusionOk="0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847616" y="5672392"/>
              <a:ext cx="907256" cy="423386"/>
            </a:xfrm>
            <a:custGeom>
              <a:avLst/>
              <a:gdLst/>
              <a:ahLst/>
              <a:cxnLst/>
              <a:rect l="l" t="t" r="r" b="b"/>
              <a:pathLst>
                <a:path w="907256" h="423386" extrusionOk="0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815635" y="5640412"/>
              <a:ext cx="967740" cy="483870"/>
            </a:xfrm>
            <a:custGeom>
              <a:avLst/>
              <a:gdLst/>
              <a:ahLst/>
              <a:cxnLst/>
              <a:rect l="l" t="t" r="r" b="b"/>
              <a:pathLst>
                <a:path w="967740" h="483870" extrusionOk="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704066" y="5853239"/>
              <a:ext cx="60484" cy="221774"/>
            </a:xfrm>
            <a:custGeom>
              <a:avLst/>
              <a:gdLst/>
              <a:ahLst/>
              <a:cxnLst/>
              <a:rect l="l" t="t" r="r" b="b"/>
              <a:pathLst>
                <a:path w="60483" h="221773" extrusionOk="0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672085" y="5821258"/>
              <a:ext cx="120968" cy="282258"/>
            </a:xfrm>
            <a:custGeom>
              <a:avLst/>
              <a:gdLst/>
              <a:ahLst/>
              <a:cxnLst/>
              <a:rect l="l" t="t" r="r" b="b"/>
              <a:pathLst>
                <a:path w="120967" h="282257" extrusionOk="0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541163" y="8332871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509182" y="8300890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921809" y="8332871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889828" y="8300890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4431488" y="6188319"/>
              <a:ext cx="1653223" cy="2217738"/>
            </a:xfrm>
            <a:custGeom>
              <a:avLst/>
              <a:gdLst/>
              <a:ahLst/>
              <a:cxnLst/>
              <a:rect l="l" t="t" r="r" b="b"/>
              <a:pathLst>
                <a:path w="1653222" h="2217737" extrusionOk="0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399507" y="6156338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639146" y="6188319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 extrusionOk="0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607166" y="6156338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609713" y="6133883"/>
              <a:ext cx="1411288" cy="786289"/>
            </a:xfrm>
            <a:custGeom>
              <a:avLst/>
              <a:gdLst/>
              <a:ahLst/>
              <a:cxnLst/>
              <a:rect l="l" t="t" r="r" b="b"/>
              <a:pathLst>
                <a:path w="1411287" h="786288" extrusionOk="0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4577732" y="6101903"/>
              <a:ext cx="1471771" cy="846773"/>
            </a:xfrm>
            <a:custGeom>
              <a:avLst/>
              <a:gdLst/>
              <a:ahLst/>
              <a:cxnLst/>
              <a:rect l="l" t="t" r="r" b="b"/>
              <a:pathLst>
                <a:path w="1471771" h="846772" extrusionOk="0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w="40275" cap="flat" cmpd="sng">
              <a:solidFill>
                <a:srgbClr val="814C5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5162333" y="6828438"/>
              <a:ext cx="302419" cy="322580"/>
            </a:xfrm>
            <a:custGeom>
              <a:avLst/>
              <a:gdLst/>
              <a:ahLst/>
              <a:cxnLst/>
              <a:rect l="l" t="t" r="r" b="b"/>
              <a:pathLst>
                <a:path w="302418" h="322580" extrusionOk="0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130352" y="6796458"/>
              <a:ext cx="383064" cy="383064"/>
            </a:xfrm>
            <a:custGeom>
              <a:avLst/>
              <a:gdLst/>
              <a:ahLst/>
              <a:cxnLst/>
              <a:rect l="l" t="t" r="r" b="b"/>
              <a:pathLst>
                <a:path w="383063" h="383063" extrusionOk="0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557109" y="6241948"/>
              <a:ext cx="1512094" cy="846773"/>
            </a:xfrm>
            <a:custGeom>
              <a:avLst/>
              <a:gdLst/>
              <a:ahLst/>
              <a:cxnLst/>
              <a:rect l="l" t="t" r="r" b="b"/>
              <a:pathLst>
                <a:path w="1512093" h="846772" extrusionOk="0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525128" y="6209967"/>
              <a:ext cx="1592739" cy="907256"/>
            </a:xfrm>
            <a:custGeom>
              <a:avLst/>
              <a:gdLst/>
              <a:ahLst/>
              <a:cxnLst/>
              <a:rect l="l" t="t" r="r" b="b"/>
              <a:pathLst>
                <a:path w="1592738" h="907256" extrusionOk="0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937938" y="6691846"/>
              <a:ext cx="866934" cy="161290"/>
            </a:xfrm>
            <a:custGeom>
              <a:avLst/>
              <a:gdLst/>
              <a:ahLst/>
              <a:cxnLst/>
              <a:rect l="l" t="t" r="r" b="b"/>
              <a:pathLst>
                <a:path w="866933" h="161290" extrusionOk="0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4528740" y="6588797"/>
              <a:ext cx="1592739" cy="1834674"/>
            </a:xfrm>
            <a:custGeom>
              <a:avLst/>
              <a:gdLst/>
              <a:ahLst/>
              <a:cxnLst/>
              <a:rect l="l" t="t" r="r" b="b"/>
              <a:pathLst>
                <a:path w="1592738" h="1834673" extrusionOk="0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581084" y="7502833"/>
              <a:ext cx="1229836" cy="866934"/>
            </a:xfrm>
            <a:custGeom>
              <a:avLst/>
              <a:gdLst/>
              <a:ahLst/>
              <a:cxnLst/>
              <a:rect l="l" t="t" r="r" b="b"/>
              <a:pathLst>
                <a:path w="1229836" h="866933" extrusionOk="0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101446" y="7486502"/>
              <a:ext cx="1794351" cy="907256"/>
            </a:xfrm>
            <a:custGeom>
              <a:avLst/>
              <a:gdLst/>
              <a:ahLst/>
              <a:cxnLst/>
              <a:rect l="l" t="t" r="r" b="b"/>
              <a:pathLst>
                <a:path w="1794351" h="907256" extrusionOk="0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069465" y="7454521"/>
              <a:ext cx="1854835" cy="967740"/>
            </a:xfrm>
            <a:custGeom>
              <a:avLst/>
              <a:gdLst/>
              <a:ahLst/>
              <a:cxnLst/>
              <a:rect l="l" t="t" r="r" b="b"/>
              <a:pathLst>
                <a:path w="1854835" h="967740" extrusionOk="0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69388" y="8066944"/>
              <a:ext cx="665321" cy="181451"/>
            </a:xfrm>
            <a:custGeom>
              <a:avLst/>
              <a:gdLst/>
              <a:ahLst/>
              <a:cxnLst/>
              <a:rect l="l" t="t" r="r" b="b"/>
              <a:pathLst>
                <a:path w="665321" h="181451" extrusionOk="0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7408" y="8034963"/>
              <a:ext cx="745966" cy="262096"/>
            </a:xfrm>
            <a:custGeom>
              <a:avLst/>
              <a:gdLst/>
              <a:ahLst/>
              <a:cxnLst/>
              <a:rect l="l" t="t" r="r" b="b"/>
              <a:pathLst>
                <a:path w="745966" h="262096" extrusionOk="0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436123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404142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204268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172288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69388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7408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910920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878939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6152654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6120673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204268" y="7840130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72288" y="7808149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383298" y="7840130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351317" y="7808149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615153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583172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383298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351317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436123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404142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20426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172288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66938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637408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910920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878939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152654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120673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615153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583172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638329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51317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900638" y="7247793"/>
              <a:ext cx="423386" cy="947579"/>
            </a:xfrm>
            <a:custGeom>
              <a:avLst/>
              <a:gdLst/>
              <a:ahLst/>
              <a:cxnLst/>
              <a:rect l="l" t="t" r="r" b="b"/>
              <a:pathLst>
                <a:path w="423386" h="947578" extrusionOk="0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868657" y="7215812"/>
              <a:ext cx="483870" cy="1008063"/>
            </a:xfrm>
            <a:custGeom>
              <a:avLst/>
              <a:gdLst/>
              <a:ahLst/>
              <a:cxnLst/>
              <a:rect l="l" t="t" r="r" b="b"/>
              <a:pathLst>
                <a:path w="483870" h="1008062" extrusionOk="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101" name="Google Shape;101;p4"/>
          <p:cNvSpPr txBox="1">
            <a:spLocks noGrp="1"/>
          </p:cNvSpPr>
          <p:nvPr>
            <p:ph type="body" idx="2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онтакты">
  <p:cSld name="Контакты">
    <p:bg>
      <p:bgPr>
        <a:solidFill>
          <a:schemeClr val="accent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3272118" y="1382963"/>
            <a:ext cx="2599764" cy="2599534"/>
          </a:xfrm>
          <a:prstGeom prst="ellipse">
            <a:avLst/>
          </a:prstGeom>
          <a:solidFill>
            <a:schemeClr val="lt2">
              <a:alpha val="9803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3343835" y="1454674"/>
            <a:ext cx="2456330" cy="2456112"/>
          </a:xfrm>
          <a:prstGeom prst="ellipse">
            <a:avLst/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 rot="10800000" flipH="1">
            <a:off x="6609252" y="0"/>
            <a:ext cx="2534748" cy="6858000"/>
          </a:xfrm>
          <a:custGeom>
            <a:avLst/>
            <a:gdLst/>
            <a:ahLst/>
            <a:cxnLst/>
            <a:rect l="l" t="t" r="r" b="b"/>
            <a:pathLst>
              <a:path w="2534748" h="6858000" extrusionOk="0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" name="Google Shape;34;p5"/>
          <p:cNvSpPr/>
          <p:nvPr/>
        </p:nvSpPr>
        <p:spPr>
          <a:xfrm rot="10800000">
            <a:off x="1" y="0"/>
            <a:ext cx="2534748" cy="6858000"/>
          </a:xfrm>
          <a:custGeom>
            <a:avLst/>
            <a:gdLst/>
            <a:ahLst/>
            <a:cxnLst/>
            <a:rect l="l" t="t" r="r" b="b"/>
            <a:pathLst>
              <a:path w="2534748" h="6858000" extrusionOk="0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39750" y="4145773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539750" y="4948230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азделитель 2">
  <p:cSld name="Разделитель 2">
    <p:bg>
      <p:bgPr>
        <a:solidFill>
          <a:schemeClr val="accent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539750" y="2947303"/>
            <a:ext cx="6569261" cy="238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body" idx="1"/>
          </p:nvPr>
        </p:nvSpPr>
        <p:spPr>
          <a:xfrm>
            <a:off x="539750" y="1202765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sz="9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-1" y="6416675"/>
            <a:ext cx="9144001" cy="441325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4" name="Google Shape;124;p8"/>
          <p:cNvCxnSpPr/>
          <p:nvPr/>
        </p:nvCxnSpPr>
        <p:spPr>
          <a:xfrm>
            <a:off x="0" y="6416675"/>
            <a:ext cx="9144001" cy="0"/>
          </a:xfrm>
          <a:prstGeom prst="straightConnector1">
            <a:avLst/>
          </a:prstGeom>
          <a:noFill/>
          <a:ln w="9525" cap="flat" cmpd="sng">
            <a:solidFill>
              <a:srgbClr val="7F7F7F">
                <a:alpha val="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25" name="Google Shape;12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126" name="Google Shape;126;p8"/>
          <p:cNvSpPr txBox="1">
            <a:spLocks noGrp="1"/>
          </p:cNvSpPr>
          <p:nvPr>
            <p:ph type="body" idx="2"/>
          </p:nvPr>
        </p:nvSpPr>
        <p:spPr>
          <a:xfrm>
            <a:off x="775492" y="6529615"/>
            <a:ext cx="68680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азделитель">
  <p:cSld name="Разделитель">
    <p:bg>
      <p:bgPr>
        <a:solidFill>
          <a:schemeClr val="accent3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1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sz="9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grpSp>
        <p:nvGrpSpPr>
          <p:cNvPr id="130" name="Google Shape;130;p9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131" name="Google Shape;131;p9"/>
            <p:cNvSpPr/>
            <p:nvPr/>
          </p:nvSpPr>
          <p:spPr>
            <a:xfrm rot="10800000" flipH="1">
              <a:off x="5438719" y="0"/>
              <a:ext cx="3705281" cy="6858000"/>
            </a:xfrm>
            <a:custGeom>
              <a:avLst/>
              <a:gdLst/>
              <a:ahLst/>
              <a:cxnLst/>
              <a:rect l="l" t="t" r="r" b="b"/>
              <a:pathLst>
                <a:path w="3705281" h="6858000" extrusionOk="0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32" name="Google Shape;132;p9"/>
            <p:cNvCxnSpPr>
              <a:stCxn id="131" idx="5"/>
              <a:endCxn id="131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w="25400" cap="flat" cmpd="sng">
              <a:solidFill>
                <a:srgbClr val="000000">
                  <a:alpha val="4705"/>
                </a:srgbClr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33" name="Google Shape;133;p9"/>
            <p:cNvCxnSpPr>
              <a:stCxn id="131" idx="1"/>
              <a:endCxn id="131" idx="4"/>
            </p:cNvCxnSpPr>
            <p:nvPr/>
          </p:nvCxnSpPr>
          <p:spPr>
            <a:xfrm rot="10800000" flipH="1">
              <a:off x="5439626" y="3349500"/>
              <a:ext cx="1869600" cy="3508500"/>
            </a:xfrm>
            <a:prstGeom prst="straightConnector1">
              <a:avLst/>
            </a:prstGeom>
            <a:noFill/>
            <a:ln w="25400" cap="flat" cmpd="sng">
              <a:solidFill>
                <a:srgbClr val="000000">
                  <a:alpha val="4705"/>
                </a:srgbClr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134" name="Google Shape;134;p9"/>
          <p:cNvSpPr/>
          <p:nvPr/>
        </p:nvSpPr>
        <p:spPr>
          <a:xfrm rot="10800000" flipH="1">
            <a:off x="6023986" y="0"/>
            <a:ext cx="3120015" cy="6858000"/>
          </a:xfrm>
          <a:custGeom>
            <a:avLst/>
            <a:gdLst/>
            <a:ahLst/>
            <a:cxnLst/>
            <a:rect l="l" t="t" r="r" b="b"/>
            <a:pathLst>
              <a:path w="3120015" h="6858000" extrusionOk="0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35" name="Google Shape;135;p9"/>
          <p:cNvCxnSpPr/>
          <p:nvPr/>
        </p:nvCxnSpPr>
        <p:spPr>
          <a:xfrm>
            <a:off x="6136817" y="0"/>
            <a:ext cx="1757667" cy="3349375"/>
          </a:xfrm>
          <a:prstGeom prst="straightConnector1">
            <a:avLst/>
          </a:prstGeom>
          <a:noFill/>
          <a:ln w="25400" cap="flat" cmpd="sng">
            <a:solidFill>
              <a:srgbClr val="000000">
                <a:alpha val="196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36" name="Google Shape;136;p9"/>
          <p:cNvCxnSpPr/>
          <p:nvPr/>
        </p:nvCxnSpPr>
        <p:spPr>
          <a:xfrm rot="10800000" flipH="1">
            <a:off x="6024893" y="3349375"/>
            <a:ext cx="1869591" cy="3508625"/>
          </a:xfrm>
          <a:prstGeom prst="straightConnector1">
            <a:avLst/>
          </a:prstGeom>
          <a:noFill/>
          <a:ln w="25400" cap="flat" cmpd="sng">
            <a:solidFill>
              <a:srgbClr val="000000">
                <a:alpha val="196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7" name="Google Shape;137;p9"/>
          <p:cNvSpPr/>
          <p:nvPr/>
        </p:nvSpPr>
        <p:spPr>
          <a:xfrm rot="10800000" flipH="1">
            <a:off x="6609252" y="0"/>
            <a:ext cx="2534748" cy="6858000"/>
          </a:xfrm>
          <a:custGeom>
            <a:avLst/>
            <a:gdLst/>
            <a:ahLst/>
            <a:cxnLst/>
            <a:rect l="l" t="t" r="r" b="b"/>
            <a:pathLst>
              <a:path w="2534748" h="6858000" extrusionOk="0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38" name="Google Shape;138;p9"/>
          <p:cNvCxnSpPr/>
          <p:nvPr/>
        </p:nvCxnSpPr>
        <p:spPr>
          <a:xfrm>
            <a:off x="6722084" y="0"/>
            <a:ext cx="1757667" cy="3349375"/>
          </a:xfrm>
          <a:prstGeom prst="straightConnector1">
            <a:avLst/>
          </a:prstGeom>
          <a:noFill/>
          <a:ln w="25400" cap="flat" cmpd="sng">
            <a:solidFill>
              <a:srgbClr val="000000">
                <a:alpha val="784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39" name="Google Shape;139;p9"/>
          <p:cNvCxnSpPr/>
          <p:nvPr/>
        </p:nvCxnSpPr>
        <p:spPr>
          <a:xfrm rot="10800000" flipH="1">
            <a:off x="6610160" y="3349375"/>
            <a:ext cx="1869591" cy="3508625"/>
          </a:xfrm>
          <a:prstGeom prst="straightConnector1">
            <a:avLst/>
          </a:prstGeom>
          <a:noFill/>
          <a:ln w="25400" cap="flat" cmpd="sng">
            <a:solidFill>
              <a:srgbClr val="000000">
                <a:alpha val="784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(3 )">
  <p:cSld name="Титульный слайд (3 )">
    <p:bg>
      <p:bgPr>
        <a:solidFill>
          <a:schemeClr val="accen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11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221" name="Google Shape;221;p11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222" name="Google Shape;222;p11"/>
            <p:cNvSpPr/>
            <p:nvPr/>
          </p:nvSpPr>
          <p:spPr>
            <a:xfrm>
              <a:off x="3967577" y="6862310"/>
              <a:ext cx="846773" cy="826611"/>
            </a:xfrm>
            <a:custGeom>
              <a:avLst/>
              <a:gdLst/>
              <a:ahLst/>
              <a:cxnLst/>
              <a:rect l="l" t="t" r="r" b="b"/>
              <a:pathLst>
                <a:path w="846772" h="826611" extrusionOk="0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935597" y="6830329"/>
              <a:ext cx="907256" cy="887095"/>
            </a:xfrm>
            <a:custGeom>
              <a:avLst/>
              <a:gdLst/>
              <a:ahLst/>
              <a:cxnLst/>
              <a:rect l="l" t="t" r="r" b="b"/>
              <a:pathLst>
                <a:path w="907256" h="887095" extrusionOk="0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994367" y="6861705"/>
              <a:ext cx="766128" cy="685483"/>
            </a:xfrm>
            <a:custGeom>
              <a:avLst/>
              <a:gdLst/>
              <a:ahLst/>
              <a:cxnLst/>
              <a:rect l="l" t="t" r="r" b="b"/>
              <a:pathLst>
                <a:path w="766127" h="685482" extrusionOk="0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959992" y="6829724"/>
              <a:ext cx="1895158" cy="2520156"/>
            </a:xfrm>
            <a:custGeom>
              <a:avLst/>
              <a:gdLst/>
              <a:ahLst/>
              <a:cxnLst/>
              <a:rect l="l" t="t" r="r" b="b"/>
              <a:pathLst>
                <a:path w="1895157" h="2520156" extrusionOk="0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5004470" y="5906061"/>
              <a:ext cx="624999" cy="463709"/>
            </a:xfrm>
            <a:custGeom>
              <a:avLst/>
              <a:gdLst/>
              <a:ahLst/>
              <a:cxnLst/>
              <a:rect l="l" t="t" r="r" b="b"/>
              <a:pathLst>
                <a:path w="624998" h="463708" extrusionOk="0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972490" y="5874080"/>
              <a:ext cx="685483" cy="524193"/>
            </a:xfrm>
            <a:custGeom>
              <a:avLst/>
              <a:gdLst/>
              <a:ahLst/>
              <a:cxnLst/>
              <a:rect l="l" t="t" r="r" b="b"/>
              <a:pathLst>
                <a:path w="685482" h="524192" extrusionOk="0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5625235" y="5994569"/>
              <a:ext cx="201613" cy="221774"/>
            </a:xfrm>
            <a:custGeom>
              <a:avLst/>
              <a:gdLst/>
              <a:ahLst/>
              <a:cxnLst/>
              <a:rect l="l" t="t" r="r" b="b"/>
              <a:pathLst>
                <a:path w="201612" h="221773" extrusionOk="0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5593254" y="5962588"/>
              <a:ext cx="262096" cy="302419"/>
            </a:xfrm>
            <a:custGeom>
              <a:avLst/>
              <a:gdLst/>
              <a:ahLst/>
              <a:cxnLst/>
              <a:rect l="l" t="t" r="r" b="b"/>
              <a:pathLst>
                <a:path w="262096" h="302418" extrusionOk="0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4847616" y="5672392"/>
              <a:ext cx="907256" cy="423386"/>
            </a:xfrm>
            <a:custGeom>
              <a:avLst/>
              <a:gdLst/>
              <a:ahLst/>
              <a:cxnLst/>
              <a:rect l="l" t="t" r="r" b="b"/>
              <a:pathLst>
                <a:path w="907256" h="423386" extrusionOk="0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4815635" y="5640412"/>
              <a:ext cx="967740" cy="483870"/>
            </a:xfrm>
            <a:custGeom>
              <a:avLst/>
              <a:gdLst/>
              <a:ahLst/>
              <a:cxnLst/>
              <a:rect l="l" t="t" r="r" b="b"/>
              <a:pathLst>
                <a:path w="967740" h="483870" extrusionOk="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5704066" y="5853239"/>
              <a:ext cx="60484" cy="221774"/>
            </a:xfrm>
            <a:custGeom>
              <a:avLst/>
              <a:gdLst/>
              <a:ahLst/>
              <a:cxnLst/>
              <a:rect l="l" t="t" r="r" b="b"/>
              <a:pathLst>
                <a:path w="60483" h="221773" extrusionOk="0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5672085" y="5821258"/>
              <a:ext cx="120968" cy="282258"/>
            </a:xfrm>
            <a:custGeom>
              <a:avLst/>
              <a:gdLst/>
              <a:ahLst/>
              <a:cxnLst/>
              <a:rect l="l" t="t" r="r" b="b"/>
              <a:pathLst>
                <a:path w="120967" h="282257" extrusionOk="0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5541163" y="8332871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5509182" y="8300890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4921809" y="8332871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4889828" y="8300890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4431488" y="6188319"/>
              <a:ext cx="1653223" cy="2217738"/>
            </a:xfrm>
            <a:custGeom>
              <a:avLst/>
              <a:gdLst/>
              <a:ahLst/>
              <a:cxnLst/>
              <a:rect l="l" t="t" r="r" b="b"/>
              <a:pathLst>
                <a:path w="1653222" h="2217737" extrusionOk="0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399507" y="6156338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639146" y="6188319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 extrusionOk="0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5607166" y="6156338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4609713" y="6133883"/>
              <a:ext cx="1411288" cy="786289"/>
            </a:xfrm>
            <a:custGeom>
              <a:avLst/>
              <a:gdLst/>
              <a:ahLst/>
              <a:cxnLst/>
              <a:rect l="l" t="t" r="r" b="b"/>
              <a:pathLst>
                <a:path w="1411287" h="786288" extrusionOk="0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4577732" y="6101903"/>
              <a:ext cx="1471771" cy="846773"/>
            </a:xfrm>
            <a:custGeom>
              <a:avLst/>
              <a:gdLst/>
              <a:ahLst/>
              <a:cxnLst/>
              <a:rect l="l" t="t" r="r" b="b"/>
              <a:pathLst>
                <a:path w="1471771" h="846772" extrusionOk="0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w="40275" cap="flat" cmpd="sng">
              <a:solidFill>
                <a:srgbClr val="814C5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5162333" y="6828438"/>
              <a:ext cx="302419" cy="322580"/>
            </a:xfrm>
            <a:custGeom>
              <a:avLst/>
              <a:gdLst/>
              <a:ahLst/>
              <a:cxnLst/>
              <a:rect l="l" t="t" r="r" b="b"/>
              <a:pathLst>
                <a:path w="302418" h="322580" extrusionOk="0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5130352" y="6796458"/>
              <a:ext cx="383064" cy="383064"/>
            </a:xfrm>
            <a:custGeom>
              <a:avLst/>
              <a:gdLst/>
              <a:ahLst/>
              <a:cxnLst/>
              <a:rect l="l" t="t" r="r" b="b"/>
              <a:pathLst>
                <a:path w="383063" h="383063" extrusionOk="0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4557109" y="6241948"/>
              <a:ext cx="1512094" cy="846773"/>
            </a:xfrm>
            <a:custGeom>
              <a:avLst/>
              <a:gdLst/>
              <a:ahLst/>
              <a:cxnLst/>
              <a:rect l="l" t="t" r="r" b="b"/>
              <a:pathLst>
                <a:path w="1512093" h="846772" extrusionOk="0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4525128" y="6209967"/>
              <a:ext cx="1592739" cy="907256"/>
            </a:xfrm>
            <a:custGeom>
              <a:avLst/>
              <a:gdLst/>
              <a:ahLst/>
              <a:cxnLst/>
              <a:rect l="l" t="t" r="r" b="b"/>
              <a:pathLst>
                <a:path w="1592738" h="907256" extrusionOk="0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4937938" y="6691846"/>
              <a:ext cx="866934" cy="161290"/>
            </a:xfrm>
            <a:custGeom>
              <a:avLst/>
              <a:gdLst/>
              <a:ahLst/>
              <a:cxnLst/>
              <a:rect l="l" t="t" r="r" b="b"/>
              <a:pathLst>
                <a:path w="866933" h="161290" extrusionOk="0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4528740" y="6588797"/>
              <a:ext cx="1592739" cy="1834674"/>
            </a:xfrm>
            <a:custGeom>
              <a:avLst/>
              <a:gdLst/>
              <a:ahLst/>
              <a:cxnLst/>
              <a:rect l="l" t="t" r="r" b="b"/>
              <a:pathLst>
                <a:path w="1592738" h="1834673" extrusionOk="0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4581084" y="7502833"/>
              <a:ext cx="1229836" cy="866934"/>
            </a:xfrm>
            <a:custGeom>
              <a:avLst/>
              <a:gdLst/>
              <a:ahLst/>
              <a:cxnLst/>
              <a:rect l="l" t="t" r="r" b="b"/>
              <a:pathLst>
                <a:path w="1229836" h="866933" extrusionOk="0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5101446" y="7486502"/>
              <a:ext cx="1794351" cy="907256"/>
            </a:xfrm>
            <a:custGeom>
              <a:avLst/>
              <a:gdLst/>
              <a:ahLst/>
              <a:cxnLst/>
              <a:rect l="l" t="t" r="r" b="b"/>
              <a:pathLst>
                <a:path w="1794351" h="907256" extrusionOk="0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069465" y="7454521"/>
              <a:ext cx="1854835" cy="967740"/>
            </a:xfrm>
            <a:custGeom>
              <a:avLst/>
              <a:gdLst/>
              <a:ahLst/>
              <a:cxnLst/>
              <a:rect l="l" t="t" r="r" b="b"/>
              <a:pathLst>
                <a:path w="1854835" h="967740" extrusionOk="0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669388" y="8066944"/>
              <a:ext cx="665321" cy="181451"/>
            </a:xfrm>
            <a:custGeom>
              <a:avLst/>
              <a:gdLst/>
              <a:ahLst/>
              <a:cxnLst/>
              <a:rect l="l" t="t" r="r" b="b"/>
              <a:pathLst>
                <a:path w="665321" h="181451" extrusionOk="0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5637408" y="8034963"/>
              <a:ext cx="745966" cy="262096"/>
            </a:xfrm>
            <a:custGeom>
              <a:avLst/>
              <a:gdLst/>
              <a:ahLst/>
              <a:cxnLst/>
              <a:rect l="l" t="t" r="r" b="b"/>
              <a:pathLst>
                <a:path w="745966" h="262096" extrusionOk="0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5436123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5404142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5204268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5172288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5669388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5637408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5910920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5878939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6152654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6120673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5204268" y="7840130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5172288" y="7808149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6383298" y="7840130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6351317" y="7808149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6615153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6583172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6383298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6351317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5436123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5404142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520426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5172288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566938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637408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5910920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5878939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6152654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6120673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6615153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6583172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638329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6351317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900638" y="7247793"/>
              <a:ext cx="423386" cy="947579"/>
            </a:xfrm>
            <a:custGeom>
              <a:avLst/>
              <a:gdLst/>
              <a:ahLst/>
              <a:cxnLst/>
              <a:rect l="l" t="t" r="r" b="b"/>
              <a:pathLst>
                <a:path w="423386" h="947578" extrusionOk="0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868657" y="7215812"/>
              <a:ext cx="483870" cy="1008063"/>
            </a:xfrm>
            <a:custGeom>
              <a:avLst/>
              <a:gdLst/>
              <a:ahLst/>
              <a:cxnLst/>
              <a:rect l="l" t="t" r="r" b="b"/>
              <a:pathLst>
                <a:path w="483870" h="1008062" extrusionOk="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body" idx="1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290" name="Google Shape;29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291" name="Google Shape;291;p11"/>
          <p:cNvSpPr txBox="1">
            <a:spLocks noGrp="1"/>
          </p:cNvSpPr>
          <p:nvPr>
            <p:ph type="body" idx="2"/>
          </p:nvPr>
        </p:nvSpPr>
        <p:spPr>
          <a:xfrm>
            <a:off x="775491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292" name="Google Shape;2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293" name="Google Shape;293;p11"/>
          <p:cNvSpPr txBox="1">
            <a:spLocks noGrp="1"/>
          </p:cNvSpPr>
          <p:nvPr>
            <p:ph type="body" idx="3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294" name="Google Shape;29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295" name="Google Shape;295;p11"/>
          <p:cNvSpPr txBox="1">
            <a:spLocks noGrp="1"/>
          </p:cNvSpPr>
          <p:nvPr>
            <p:ph type="body" idx="4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(Б1)">
  <p:cSld name="Титульный слайд (Б1)"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12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298" name="Google Shape;298;p12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dist="38100" dir="2700000" algn="tl" rotWithShape="0">
                <a:srgbClr val="000000">
                  <a:alpha val="196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99" name="Google Shape;299;p12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45882"/>
                </a:srgbClr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300" name="Google Shape;300;p12"/>
          <p:cNvSpPr txBox="1">
            <a:spLocks noGrp="1"/>
          </p:cNvSpPr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12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302" name="Google Shape;302;p12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303" name="Google Shape;303;p12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avLst/>
                <a:gdLst/>
                <a:ahLst/>
                <a:cxnLst/>
                <a:rect l="l" t="t" r="r" b="b"/>
                <a:pathLst>
                  <a:path w="846772" h="826611" extrusionOk="0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w="20125" cap="flat" cmpd="sng">
                <a:solidFill>
                  <a:srgbClr val="8BA5BE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04" name="Google Shape;304;p12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avLst/>
                <a:gdLst/>
                <a:ahLst/>
                <a:cxnLst/>
                <a:rect l="l" t="t" r="r" b="b"/>
                <a:pathLst>
                  <a:path w="907256" h="887095" extrusionOk="0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w="40275" cap="rnd" cmpd="sng">
                <a:solidFill>
                  <a:srgbClr val="8BA5B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avLst/>
                <a:gdLst/>
                <a:ahLst/>
                <a:cxnLst/>
                <a:rect l="l" t="t" r="r" b="b"/>
                <a:pathLst>
                  <a:path w="766127" h="685482" extrusionOk="0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w="20125" cap="flat" cmpd="sng">
                <a:solidFill>
                  <a:srgbClr val="8BA5BE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306" name="Google Shape;306;p12"/>
            <p:cNvSpPr/>
            <p:nvPr/>
          </p:nvSpPr>
          <p:spPr>
            <a:xfrm>
              <a:off x="5857734" y="4054560"/>
              <a:ext cx="1895158" cy="2520156"/>
            </a:xfrm>
            <a:custGeom>
              <a:avLst/>
              <a:gdLst/>
              <a:ahLst/>
              <a:cxnLst/>
              <a:rect l="l" t="t" r="r" b="b"/>
              <a:pathLst>
                <a:path w="1895157" h="2520156" extrusionOk="0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6329230" y="3413155"/>
              <a:ext cx="1653223" cy="2217738"/>
            </a:xfrm>
            <a:custGeom>
              <a:avLst/>
              <a:gdLst/>
              <a:ahLst/>
              <a:cxnLst/>
              <a:rect l="l" t="t" r="r" b="b"/>
              <a:pathLst>
                <a:path w="1653222" h="2217737" extrusionOk="0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6422870" y="3434803"/>
              <a:ext cx="1592739" cy="907256"/>
            </a:xfrm>
            <a:custGeom>
              <a:avLst/>
              <a:gdLst/>
              <a:ahLst/>
              <a:cxnLst/>
              <a:rect l="l" t="t" r="r" b="b"/>
              <a:pathLst>
                <a:path w="1592738" h="907256" extrusionOk="0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6426482" y="3813633"/>
              <a:ext cx="1592739" cy="1834674"/>
            </a:xfrm>
            <a:custGeom>
              <a:avLst/>
              <a:gdLst/>
              <a:ahLst/>
              <a:cxnLst/>
              <a:rect l="l" t="t" r="r" b="b"/>
              <a:pathLst>
                <a:path w="1592738" h="1834673" extrusionOk="0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6902212" y="3130897"/>
              <a:ext cx="624999" cy="463709"/>
            </a:xfrm>
            <a:custGeom>
              <a:avLst/>
              <a:gdLst/>
              <a:ahLst/>
              <a:cxnLst/>
              <a:rect l="l" t="t" r="r" b="b"/>
              <a:pathLst>
                <a:path w="624998" h="463708" extrusionOk="0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6870232" y="3098916"/>
              <a:ext cx="685483" cy="524193"/>
            </a:xfrm>
            <a:custGeom>
              <a:avLst/>
              <a:gdLst/>
              <a:ahLst/>
              <a:cxnLst/>
              <a:rect l="l" t="t" r="r" b="b"/>
              <a:pathLst>
                <a:path w="685482" h="524192" extrusionOk="0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7522977" y="3219405"/>
              <a:ext cx="201613" cy="221774"/>
            </a:xfrm>
            <a:custGeom>
              <a:avLst/>
              <a:gdLst/>
              <a:ahLst/>
              <a:cxnLst/>
              <a:rect l="l" t="t" r="r" b="b"/>
              <a:pathLst>
                <a:path w="201612" h="221773" extrusionOk="0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7490996" y="3187424"/>
              <a:ext cx="262096" cy="302419"/>
            </a:xfrm>
            <a:custGeom>
              <a:avLst/>
              <a:gdLst/>
              <a:ahLst/>
              <a:cxnLst/>
              <a:rect l="l" t="t" r="r" b="b"/>
              <a:pathLst>
                <a:path w="262096" h="302418" extrusionOk="0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6745358" y="2897228"/>
              <a:ext cx="907256" cy="423386"/>
            </a:xfrm>
            <a:custGeom>
              <a:avLst/>
              <a:gdLst/>
              <a:ahLst/>
              <a:cxnLst/>
              <a:rect l="l" t="t" r="r" b="b"/>
              <a:pathLst>
                <a:path w="907256" h="423386" extrusionOk="0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6713377" y="2865248"/>
              <a:ext cx="967740" cy="483870"/>
            </a:xfrm>
            <a:custGeom>
              <a:avLst/>
              <a:gdLst/>
              <a:ahLst/>
              <a:cxnLst/>
              <a:rect l="l" t="t" r="r" b="b"/>
              <a:pathLst>
                <a:path w="967740" h="483870" extrusionOk="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7601808" y="3078075"/>
              <a:ext cx="60484" cy="221774"/>
            </a:xfrm>
            <a:custGeom>
              <a:avLst/>
              <a:gdLst/>
              <a:ahLst/>
              <a:cxnLst/>
              <a:rect l="l" t="t" r="r" b="b"/>
              <a:pathLst>
                <a:path w="60483" h="221773" extrusionOk="0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7569827" y="3046094"/>
              <a:ext cx="120968" cy="282258"/>
            </a:xfrm>
            <a:custGeom>
              <a:avLst/>
              <a:gdLst/>
              <a:ahLst/>
              <a:cxnLst/>
              <a:rect l="l" t="t" r="r" b="b"/>
              <a:pathLst>
                <a:path w="120967" h="282257" extrusionOk="0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7438905" y="5557707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7406924" y="5525726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6819551" y="5557707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87570" y="5525726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297249" y="3381174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7536888" y="341315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 extrusionOk="0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7504908" y="3381174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507455" y="3358719"/>
              <a:ext cx="1411288" cy="786289"/>
            </a:xfrm>
            <a:custGeom>
              <a:avLst/>
              <a:gdLst/>
              <a:ahLst/>
              <a:cxnLst/>
              <a:rect l="l" t="t" r="r" b="b"/>
              <a:pathLst>
                <a:path w="1411287" h="786288" extrusionOk="0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475474" y="3326739"/>
              <a:ext cx="1471771" cy="846773"/>
            </a:xfrm>
            <a:custGeom>
              <a:avLst/>
              <a:gdLst/>
              <a:ahLst/>
              <a:cxnLst/>
              <a:rect l="l" t="t" r="r" b="b"/>
              <a:pathLst>
                <a:path w="1471771" h="846772" extrusionOk="0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w="4027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7060075" y="4053274"/>
              <a:ext cx="302419" cy="322580"/>
            </a:xfrm>
            <a:custGeom>
              <a:avLst/>
              <a:gdLst/>
              <a:ahLst/>
              <a:cxnLst/>
              <a:rect l="l" t="t" r="r" b="b"/>
              <a:pathLst>
                <a:path w="302418" h="322580" extrusionOk="0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7028094" y="4021294"/>
              <a:ext cx="383064" cy="383064"/>
            </a:xfrm>
            <a:custGeom>
              <a:avLst/>
              <a:gdLst/>
              <a:ahLst/>
              <a:cxnLst/>
              <a:rect l="l" t="t" r="r" b="b"/>
              <a:pathLst>
                <a:path w="383063" h="383063" extrusionOk="0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6454851" y="3466784"/>
              <a:ext cx="1512094" cy="846773"/>
            </a:xfrm>
            <a:custGeom>
              <a:avLst/>
              <a:gdLst/>
              <a:ahLst/>
              <a:cxnLst/>
              <a:rect l="l" t="t" r="r" b="b"/>
              <a:pathLst>
                <a:path w="1512093" h="846772" extrusionOk="0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6835680" y="3916682"/>
              <a:ext cx="866934" cy="161290"/>
            </a:xfrm>
            <a:custGeom>
              <a:avLst/>
              <a:gdLst/>
              <a:ahLst/>
              <a:cxnLst/>
              <a:rect l="l" t="t" r="r" b="b"/>
              <a:pathLst>
                <a:path w="866933" h="161290" extrusionOk="0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6478826" y="4727669"/>
              <a:ext cx="1229836" cy="866934"/>
            </a:xfrm>
            <a:custGeom>
              <a:avLst/>
              <a:gdLst/>
              <a:ahLst/>
              <a:cxnLst/>
              <a:rect l="l" t="t" r="r" b="b"/>
              <a:pathLst>
                <a:path w="1229836" h="866933" extrusionOk="0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8BA5BE">
                  <a:alpha val="38823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6999188" y="4711338"/>
              <a:ext cx="1794351" cy="907256"/>
            </a:xfrm>
            <a:custGeom>
              <a:avLst/>
              <a:gdLst/>
              <a:ahLst/>
              <a:cxnLst/>
              <a:rect l="l" t="t" r="r" b="b"/>
              <a:pathLst>
                <a:path w="1794351" h="907256" extrusionOk="0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6967207" y="4679357"/>
              <a:ext cx="1854835" cy="967740"/>
            </a:xfrm>
            <a:custGeom>
              <a:avLst/>
              <a:gdLst/>
              <a:ahLst/>
              <a:cxnLst/>
              <a:rect l="l" t="t" r="r" b="b"/>
              <a:pathLst>
                <a:path w="1854835" h="967740" extrusionOk="0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7567130" y="5291780"/>
              <a:ext cx="665321" cy="181451"/>
            </a:xfrm>
            <a:custGeom>
              <a:avLst/>
              <a:gdLst/>
              <a:ahLst/>
              <a:cxnLst/>
              <a:rect l="l" t="t" r="r" b="b"/>
              <a:pathLst>
                <a:path w="665321" h="181451" extrusionOk="0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7535150" y="5259799"/>
              <a:ext cx="745966" cy="262096"/>
            </a:xfrm>
            <a:custGeom>
              <a:avLst/>
              <a:gdLst/>
              <a:ahLst/>
              <a:cxnLst/>
              <a:rect l="l" t="t" r="r" b="b"/>
              <a:pathLst>
                <a:path w="745966" h="262096" extrusionOk="0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7333865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7301884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7102010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7070030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7567130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7535150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7808662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7776681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8050396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8018415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7102010" y="5064966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7070030" y="5032985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8281040" y="5064966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8249059" y="5032985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8512895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8480914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8281040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8249059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4" name="Google Shape;354;p12"/>
            <p:cNvSpPr/>
            <p:nvPr/>
          </p:nvSpPr>
          <p:spPr>
            <a:xfrm>
              <a:off x="7333865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7301884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710201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7070030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756713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7535150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7808662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1" name="Google Shape;361;p12"/>
            <p:cNvSpPr/>
            <p:nvPr/>
          </p:nvSpPr>
          <p:spPr>
            <a:xfrm>
              <a:off x="7776681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8050396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8018415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8512895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8480914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828104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8249059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7798380" y="4472629"/>
              <a:ext cx="423386" cy="947579"/>
            </a:xfrm>
            <a:custGeom>
              <a:avLst/>
              <a:gdLst/>
              <a:ahLst/>
              <a:cxnLst/>
              <a:rect l="l" t="t" r="r" b="b"/>
              <a:pathLst>
                <a:path w="423386" h="947578" extrusionOk="0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7766399" y="4440648"/>
              <a:ext cx="483870" cy="1008063"/>
            </a:xfrm>
            <a:custGeom>
              <a:avLst/>
              <a:gdLst/>
              <a:ahLst/>
              <a:cxnLst/>
              <a:rect l="l" t="t" r="r" b="b"/>
              <a:pathLst>
                <a:path w="483870" h="1008062" extrusionOk="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70" name="Google Shape;370;p12"/>
          <p:cNvSpPr txBox="1">
            <a:spLocks noGrp="1"/>
          </p:cNvSpPr>
          <p:nvPr>
            <p:ph type="body" idx="1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371" name="Google Shape;37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372" name="Google Shape;372;p12"/>
          <p:cNvSpPr txBox="1">
            <a:spLocks noGrp="1"/>
          </p:cNvSpPr>
          <p:nvPr>
            <p:ph type="body" idx="2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373" name="Google Shape;3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(Б2)">
  <p:cSld name="Титульный слайд (Б2)"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3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376" name="Google Shape;376;p13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dist="38100" dir="2700000" algn="tl" rotWithShape="0">
                <a:srgbClr val="000000">
                  <a:alpha val="196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77" name="Google Shape;377;p13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45882"/>
                </a:srgbClr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378" name="Google Shape;378;p13"/>
          <p:cNvSpPr txBox="1">
            <a:spLocks noGrp="1"/>
          </p:cNvSpPr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3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380" name="Google Shape;380;p13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381" name="Google Shape;381;p13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avLst/>
                <a:gdLst/>
                <a:ahLst/>
                <a:cxnLst/>
                <a:rect l="l" t="t" r="r" b="b"/>
                <a:pathLst>
                  <a:path w="846772" h="826611" extrusionOk="0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w="20125" cap="flat" cmpd="sng">
                <a:solidFill>
                  <a:srgbClr val="8BA5BE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82" name="Google Shape;382;p13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avLst/>
                <a:gdLst/>
                <a:ahLst/>
                <a:cxnLst/>
                <a:rect l="l" t="t" r="r" b="b"/>
                <a:pathLst>
                  <a:path w="907256" h="887095" extrusionOk="0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w="40275" cap="rnd" cmpd="sng">
                <a:solidFill>
                  <a:srgbClr val="8BA5B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83" name="Google Shape;383;p13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avLst/>
                <a:gdLst/>
                <a:ahLst/>
                <a:cxnLst/>
                <a:rect l="l" t="t" r="r" b="b"/>
                <a:pathLst>
                  <a:path w="766127" h="685482" extrusionOk="0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w="20125" cap="flat" cmpd="sng">
                <a:solidFill>
                  <a:srgbClr val="8BA5BE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384" name="Google Shape;384;p13"/>
            <p:cNvSpPr/>
            <p:nvPr/>
          </p:nvSpPr>
          <p:spPr>
            <a:xfrm>
              <a:off x="5857734" y="4054560"/>
              <a:ext cx="1895158" cy="2520156"/>
            </a:xfrm>
            <a:custGeom>
              <a:avLst/>
              <a:gdLst/>
              <a:ahLst/>
              <a:cxnLst/>
              <a:rect l="l" t="t" r="r" b="b"/>
              <a:pathLst>
                <a:path w="1895157" h="2520156" extrusionOk="0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6329230" y="3413155"/>
              <a:ext cx="1653223" cy="2217738"/>
            </a:xfrm>
            <a:custGeom>
              <a:avLst/>
              <a:gdLst/>
              <a:ahLst/>
              <a:cxnLst/>
              <a:rect l="l" t="t" r="r" b="b"/>
              <a:pathLst>
                <a:path w="1653222" h="2217737" extrusionOk="0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6422870" y="3434803"/>
              <a:ext cx="1592739" cy="907256"/>
            </a:xfrm>
            <a:custGeom>
              <a:avLst/>
              <a:gdLst/>
              <a:ahLst/>
              <a:cxnLst/>
              <a:rect l="l" t="t" r="r" b="b"/>
              <a:pathLst>
                <a:path w="1592738" h="907256" extrusionOk="0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6426482" y="3813633"/>
              <a:ext cx="1592739" cy="1834674"/>
            </a:xfrm>
            <a:custGeom>
              <a:avLst/>
              <a:gdLst/>
              <a:ahLst/>
              <a:cxnLst/>
              <a:rect l="l" t="t" r="r" b="b"/>
              <a:pathLst>
                <a:path w="1592738" h="1834673" extrusionOk="0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6902212" y="3130897"/>
              <a:ext cx="624999" cy="463709"/>
            </a:xfrm>
            <a:custGeom>
              <a:avLst/>
              <a:gdLst/>
              <a:ahLst/>
              <a:cxnLst/>
              <a:rect l="l" t="t" r="r" b="b"/>
              <a:pathLst>
                <a:path w="624998" h="463708" extrusionOk="0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6870232" y="3098916"/>
              <a:ext cx="685483" cy="524193"/>
            </a:xfrm>
            <a:custGeom>
              <a:avLst/>
              <a:gdLst/>
              <a:ahLst/>
              <a:cxnLst/>
              <a:rect l="l" t="t" r="r" b="b"/>
              <a:pathLst>
                <a:path w="685482" h="524192" extrusionOk="0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7522977" y="3219405"/>
              <a:ext cx="201613" cy="221774"/>
            </a:xfrm>
            <a:custGeom>
              <a:avLst/>
              <a:gdLst/>
              <a:ahLst/>
              <a:cxnLst/>
              <a:rect l="l" t="t" r="r" b="b"/>
              <a:pathLst>
                <a:path w="201612" h="221773" extrusionOk="0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7490996" y="3187424"/>
              <a:ext cx="262096" cy="302419"/>
            </a:xfrm>
            <a:custGeom>
              <a:avLst/>
              <a:gdLst/>
              <a:ahLst/>
              <a:cxnLst/>
              <a:rect l="l" t="t" r="r" b="b"/>
              <a:pathLst>
                <a:path w="262096" h="302418" extrusionOk="0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6745358" y="2897228"/>
              <a:ext cx="907256" cy="423386"/>
            </a:xfrm>
            <a:custGeom>
              <a:avLst/>
              <a:gdLst/>
              <a:ahLst/>
              <a:cxnLst/>
              <a:rect l="l" t="t" r="r" b="b"/>
              <a:pathLst>
                <a:path w="907256" h="423386" extrusionOk="0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6713377" y="2865248"/>
              <a:ext cx="967740" cy="483870"/>
            </a:xfrm>
            <a:custGeom>
              <a:avLst/>
              <a:gdLst/>
              <a:ahLst/>
              <a:cxnLst/>
              <a:rect l="l" t="t" r="r" b="b"/>
              <a:pathLst>
                <a:path w="967740" h="483870" extrusionOk="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7601808" y="3078075"/>
              <a:ext cx="60484" cy="221774"/>
            </a:xfrm>
            <a:custGeom>
              <a:avLst/>
              <a:gdLst/>
              <a:ahLst/>
              <a:cxnLst/>
              <a:rect l="l" t="t" r="r" b="b"/>
              <a:pathLst>
                <a:path w="60483" h="221773" extrusionOk="0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7569827" y="3046094"/>
              <a:ext cx="120968" cy="282258"/>
            </a:xfrm>
            <a:custGeom>
              <a:avLst/>
              <a:gdLst/>
              <a:ahLst/>
              <a:cxnLst/>
              <a:rect l="l" t="t" r="r" b="b"/>
              <a:pathLst>
                <a:path w="120967" h="282257" extrusionOk="0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7438905" y="5557707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7406924" y="5525726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6819551" y="5557707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6787570" y="5525726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6297249" y="3381174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7536888" y="341315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 extrusionOk="0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7504908" y="3381174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6507455" y="3358719"/>
              <a:ext cx="1411288" cy="786289"/>
            </a:xfrm>
            <a:custGeom>
              <a:avLst/>
              <a:gdLst/>
              <a:ahLst/>
              <a:cxnLst/>
              <a:rect l="l" t="t" r="r" b="b"/>
              <a:pathLst>
                <a:path w="1411287" h="786288" extrusionOk="0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6475474" y="3326739"/>
              <a:ext cx="1471771" cy="846773"/>
            </a:xfrm>
            <a:custGeom>
              <a:avLst/>
              <a:gdLst/>
              <a:ahLst/>
              <a:cxnLst/>
              <a:rect l="l" t="t" r="r" b="b"/>
              <a:pathLst>
                <a:path w="1471771" h="846772" extrusionOk="0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w="4027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7060075" y="4053274"/>
              <a:ext cx="302419" cy="322580"/>
            </a:xfrm>
            <a:custGeom>
              <a:avLst/>
              <a:gdLst/>
              <a:ahLst/>
              <a:cxnLst/>
              <a:rect l="l" t="t" r="r" b="b"/>
              <a:pathLst>
                <a:path w="302418" h="322580" extrusionOk="0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7028094" y="4021294"/>
              <a:ext cx="383064" cy="383064"/>
            </a:xfrm>
            <a:custGeom>
              <a:avLst/>
              <a:gdLst/>
              <a:ahLst/>
              <a:cxnLst/>
              <a:rect l="l" t="t" r="r" b="b"/>
              <a:pathLst>
                <a:path w="383063" h="383063" extrusionOk="0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6454851" y="3466784"/>
              <a:ext cx="1512094" cy="846773"/>
            </a:xfrm>
            <a:custGeom>
              <a:avLst/>
              <a:gdLst/>
              <a:ahLst/>
              <a:cxnLst/>
              <a:rect l="l" t="t" r="r" b="b"/>
              <a:pathLst>
                <a:path w="1512093" h="846772" extrusionOk="0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6835680" y="3916682"/>
              <a:ext cx="866934" cy="161290"/>
            </a:xfrm>
            <a:custGeom>
              <a:avLst/>
              <a:gdLst/>
              <a:ahLst/>
              <a:cxnLst/>
              <a:rect l="l" t="t" r="r" b="b"/>
              <a:pathLst>
                <a:path w="866933" h="161290" extrusionOk="0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6478826" y="4727669"/>
              <a:ext cx="1229836" cy="866934"/>
            </a:xfrm>
            <a:custGeom>
              <a:avLst/>
              <a:gdLst/>
              <a:ahLst/>
              <a:cxnLst/>
              <a:rect l="l" t="t" r="r" b="b"/>
              <a:pathLst>
                <a:path w="1229836" h="866933" extrusionOk="0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8BA5BE">
                  <a:alpha val="38823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6999188" y="4711338"/>
              <a:ext cx="1794351" cy="907256"/>
            </a:xfrm>
            <a:custGeom>
              <a:avLst/>
              <a:gdLst/>
              <a:ahLst/>
              <a:cxnLst/>
              <a:rect l="l" t="t" r="r" b="b"/>
              <a:pathLst>
                <a:path w="1794351" h="907256" extrusionOk="0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6967207" y="4679357"/>
              <a:ext cx="1854835" cy="967740"/>
            </a:xfrm>
            <a:custGeom>
              <a:avLst/>
              <a:gdLst/>
              <a:ahLst/>
              <a:cxnLst/>
              <a:rect l="l" t="t" r="r" b="b"/>
              <a:pathLst>
                <a:path w="1854835" h="967740" extrusionOk="0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7567130" y="5291780"/>
              <a:ext cx="665321" cy="181451"/>
            </a:xfrm>
            <a:custGeom>
              <a:avLst/>
              <a:gdLst/>
              <a:ahLst/>
              <a:cxnLst/>
              <a:rect l="l" t="t" r="r" b="b"/>
              <a:pathLst>
                <a:path w="665321" h="181451" extrusionOk="0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7535150" y="5259799"/>
              <a:ext cx="745966" cy="262096"/>
            </a:xfrm>
            <a:custGeom>
              <a:avLst/>
              <a:gdLst/>
              <a:ahLst/>
              <a:cxnLst/>
              <a:rect l="l" t="t" r="r" b="b"/>
              <a:pathLst>
                <a:path w="745966" h="262096" extrusionOk="0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7333865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7301884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7102010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7070030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7567130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7535150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7808662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7776681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8050396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8018415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7102010" y="5064966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7070030" y="5032985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8281040" y="5064966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8249059" y="5032985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8512895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8480914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8281040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8249059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7333865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7301884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10201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7070030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756713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7535150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7808662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7776681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8050396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8018415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8512895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8480914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828104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8249059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7798380" y="4472629"/>
              <a:ext cx="423386" cy="947579"/>
            </a:xfrm>
            <a:custGeom>
              <a:avLst/>
              <a:gdLst/>
              <a:ahLst/>
              <a:cxnLst/>
              <a:rect l="l" t="t" r="r" b="b"/>
              <a:pathLst>
                <a:path w="423386" h="947578" extrusionOk="0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7766399" y="4440648"/>
              <a:ext cx="483870" cy="1008063"/>
            </a:xfrm>
            <a:custGeom>
              <a:avLst/>
              <a:gdLst/>
              <a:ahLst/>
              <a:cxnLst/>
              <a:rect l="l" t="t" r="r" b="b"/>
              <a:pathLst>
                <a:path w="483870" h="1008062" extrusionOk="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48" name="Google Shape;448;p13"/>
          <p:cNvSpPr txBox="1">
            <a:spLocks noGrp="1"/>
          </p:cNvSpPr>
          <p:nvPr>
            <p:ph type="body" idx="1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449" name="Google Shape;44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450" name="Google Shape;450;p13"/>
          <p:cNvSpPr txBox="1">
            <a:spLocks noGrp="1"/>
          </p:cNvSpPr>
          <p:nvPr>
            <p:ph type="body" idx="2"/>
          </p:nvPr>
        </p:nvSpPr>
        <p:spPr>
          <a:xfrm>
            <a:off x="775492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451" name="Google Shape;4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453" name="Google Shape;453;p13"/>
          <p:cNvSpPr txBox="1">
            <a:spLocks noGrp="1"/>
          </p:cNvSpPr>
          <p:nvPr>
            <p:ph type="body" idx="3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(Б3)">
  <p:cSld name="Титульный слайд (Б3)"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4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456" name="Google Shape;456;p14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dist="38100" dir="2700000" algn="tl" rotWithShape="0">
                <a:srgbClr val="000000">
                  <a:alpha val="196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57" name="Google Shape;457;p14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45882"/>
                </a:srgbClr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458" name="Google Shape;458;p14"/>
          <p:cNvSpPr txBox="1">
            <a:spLocks noGrp="1"/>
          </p:cNvSpPr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4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460" name="Google Shape;460;p14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461" name="Google Shape;461;p14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avLst/>
                <a:gdLst/>
                <a:ahLst/>
                <a:cxnLst/>
                <a:rect l="l" t="t" r="r" b="b"/>
                <a:pathLst>
                  <a:path w="846772" h="826611" extrusionOk="0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w="20125" cap="flat" cmpd="sng">
                <a:solidFill>
                  <a:srgbClr val="8BA5BE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62" name="Google Shape;462;p14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avLst/>
                <a:gdLst/>
                <a:ahLst/>
                <a:cxnLst/>
                <a:rect l="l" t="t" r="r" b="b"/>
                <a:pathLst>
                  <a:path w="907256" h="887095" extrusionOk="0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w="40275" cap="rnd" cmpd="sng">
                <a:solidFill>
                  <a:srgbClr val="8BA5B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63" name="Google Shape;463;p14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avLst/>
                <a:gdLst/>
                <a:ahLst/>
                <a:cxnLst/>
                <a:rect l="l" t="t" r="r" b="b"/>
                <a:pathLst>
                  <a:path w="766127" h="685482" extrusionOk="0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w="20125" cap="flat" cmpd="sng">
                <a:solidFill>
                  <a:srgbClr val="8BA5BE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464" name="Google Shape;464;p14"/>
            <p:cNvSpPr/>
            <p:nvPr/>
          </p:nvSpPr>
          <p:spPr>
            <a:xfrm>
              <a:off x="5857734" y="4054560"/>
              <a:ext cx="1895158" cy="2520156"/>
            </a:xfrm>
            <a:custGeom>
              <a:avLst/>
              <a:gdLst/>
              <a:ahLst/>
              <a:cxnLst/>
              <a:rect l="l" t="t" r="r" b="b"/>
              <a:pathLst>
                <a:path w="1895157" h="2520156" extrusionOk="0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6329230" y="3413155"/>
              <a:ext cx="1653223" cy="2217738"/>
            </a:xfrm>
            <a:custGeom>
              <a:avLst/>
              <a:gdLst/>
              <a:ahLst/>
              <a:cxnLst/>
              <a:rect l="l" t="t" r="r" b="b"/>
              <a:pathLst>
                <a:path w="1653222" h="2217737" extrusionOk="0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6422870" y="3434803"/>
              <a:ext cx="1592739" cy="907256"/>
            </a:xfrm>
            <a:custGeom>
              <a:avLst/>
              <a:gdLst/>
              <a:ahLst/>
              <a:cxnLst/>
              <a:rect l="l" t="t" r="r" b="b"/>
              <a:pathLst>
                <a:path w="1592738" h="907256" extrusionOk="0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6426482" y="3813633"/>
              <a:ext cx="1592739" cy="1834674"/>
            </a:xfrm>
            <a:custGeom>
              <a:avLst/>
              <a:gdLst/>
              <a:ahLst/>
              <a:cxnLst/>
              <a:rect l="l" t="t" r="r" b="b"/>
              <a:pathLst>
                <a:path w="1592738" h="1834673" extrusionOk="0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6902212" y="3130897"/>
              <a:ext cx="624999" cy="463709"/>
            </a:xfrm>
            <a:custGeom>
              <a:avLst/>
              <a:gdLst/>
              <a:ahLst/>
              <a:cxnLst/>
              <a:rect l="l" t="t" r="r" b="b"/>
              <a:pathLst>
                <a:path w="624998" h="463708" extrusionOk="0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6870232" y="3098916"/>
              <a:ext cx="685483" cy="524193"/>
            </a:xfrm>
            <a:custGeom>
              <a:avLst/>
              <a:gdLst/>
              <a:ahLst/>
              <a:cxnLst/>
              <a:rect l="l" t="t" r="r" b="b"/>
              <a:pathLst>
                <a:path w="685482" h="524192" extrusionOk="0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7522977" y="3219405"/>
              <a:ext cx="201613" cy="221774"/>
            </a:xfrm>
            <a:custGeom>
              <a:avLst/>
              <a:gdLst/>
              <a:ahLst/>
              <a:cxnLst/>
              <a:rect l="l" t="t" r="r" b="b"/>
              <a:pathLst>
                <a:path w="201612" h="221773" extrusionOk="0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7490996" y="3187424"/>
              <a:ext cx="262096" cy="302419"/>
            </a:xfrm>
            <a:custGeom>
              <a:avLst/>
              <a:gdLst/>
              <a:ahLst/>
              <a:cxnLst/>
              <a:rect l="l" t="t" r="r" b="b"/>
              <a:pathLst>
                <a:path w="262096" h="302418" extrusionOk="0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6745358" y="2897228"/>
              <a:ext cx="907256" cy="423386"/>
            </a:xfrm>
            <a:custGeom>
              <a:avLst/>
              <a:gdLst/>
              <a:ahLst/>
              <a:cxnLst/>
              <a:rect l="l" t="t" r="r" b="b"/>
              <a:pathLst>
                <a:path w="907256" h="423386" extrusionOk="0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6713377" y="2865248"/>
              <a:ext cx="967740" cy="483870"/>
            </a:xfrm>
            <a:custGeom>
              <a:avLst/>
              <a:gdLst/>
              <a:ahLst/>
              <a:cxnLst/>
              <a:rect l="l" t="t" r="r" b="b"/>
              <a:pathLst>
                <a:path w="967740" h="483870" extrusionOk="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7601808" y="3078075"/>
              <a:ext cx="60484" cy="221774"/>
            </a:xfrm>
            <a:custGeom>
              <a:avLst/>
              <a:gdLst/>
              <a:ahLst/>
              <a:cxnLst/>
              <a:rect l="l" t="t" r="r" b="b"/>
              <a:pathLst>
                <a:path w="60483" h="221773" extrusionOk="0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7569827" y="3046094"/>
              <a:ext cx="120968" cy="282258"/>
            </a:xfrm>
            <a:custGeom>
              <a:avLst/>
              <a:gdLst/>
              <a:ahLst/>
              <a:cxnLst/>
              <a:rect l="l" t="t" r="r" b="b"/>
              <a:pathLst>
                <a:path w="120967" h="282257" extrusionOk="0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7438905" y="5557707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7406924" y="5525726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6819551" y="5557707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6787570" y="5525726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6297249" y="3381174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7536888" y="341315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 extrusionOk="0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7504908" y="3381174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6507455" y="3358719"/>
              <a:ext cx="1411288" cy="786289"/>
            </a:xfrm>
            <a:custGeom>
              <a:avLst/>
              <a:gdLst/>
              <a:ahLst/>
              <a:cxnLst/>
              <a:rect l="l" t="t" r="r" b="b"/>
              <a:pathLst>
                <a:path w="1411287" h="786288" extrusionOk="0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6475474" y="3326739"/>
              <a:ext cx="1471771" cy="846773"/>
            </a:xfrm>
            <a:custGeom>
              <a:avLst/>
              <a:gdLst/>
              <a:ahLst/>
              <a:cxnLst/>
              <a:rect l="l" t="t" r="r" b="b"/>
              <a:pathLst>
                <a:path w="1471771" h="846772" extrusionOk="0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w="4027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7060075" y="4053274"/>
              <a:ext cx="302419" cy="322580"/>
            </a:xfrm>
            <a:custGeom>
              <a:avLst/>
              <a:gdLst/>
              <a:ahLst/>
              <a:cxnLst/>
              <a:rect l="l" t="t" r="r" b="b"/>
              <a:pathLst>
                <a:path w="302418" h="322580" extrusionOk="0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7028094" y="4021294"/>
              <a:ext cx="383064" cy="383064"/>
            </a:xfrm>
            <a:custGeom>
              <a:avLst/>
              <a:gdLst/>
              <a:ahLst/>
              <a:cxnLst/>
              <a:rect l="l" t="t" r="r" b="b"/>
              <a:pathLst>
                <a:path w="383063" h="383063" extrusionOk="0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6454851" y="3466784"/>
              <a:ext cx="1512094" cy="846773"/>
            </a:xfrm>
            <a:custGeom>
              <a:avLst/>
              <a:gdLst/>
              <a:ahLst/>
              <a:cxnLst/>
              <a:rect l="l" t="t" r="r" b="b"/>
              <a:pathLst>
                <a:path w="1512093" h="846772" extrusionOk="0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6835680" y="3916682"/>
              <a:ext cx="866934" cy="161290"/>
            </a:xfrm>
            <a:custGeom>
              <a:avLst/>
              <a:gdLst/>
              <a:ahLst/>
              <a:cxnLst/>
              <a:rect l="l" t="t" r="r" b="b"/>
              <a:pathLst>
                <a:path w="866933" h="161290" extrusionOk="0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6478826" y="4727669"/>
              <a:ext cx="1229836" cy="866934"/>
            </a:xfrm>
            <a:custGeom>
              <a:avLst/>
              <a:gdLst/>
              <a:ahLst/>
              <a:cxnLst/>
              <a:rect l="l" t="t" r="r" b="b"/>
              <a:pathLst>
                <a:path w="1229836" h="866933" extrusionOk="0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8BA5BE">
                  <a:alpha val="38823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6999188" y="4711338"/>
              <a:ext cx="1794351" cy="907256"/>
            </a:xfrm>
            <a:custGeom>
              <a:avLst/>
              <a:gdLst/>
              <a:ahLst/>
              <a:cxnLst/>
              <a:rect l="l" t="t" r="r" b="b"/>
              <a:pathLst>
                <a:path w="1794351" h="907256" extrusionOk="0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6967207" y="4679357"/>
              <a:ext cx="1854835" cy="967740"/>
            </a:xfrm>
            <a:custGeom>
              <a:avLst/>
              <a:gdLst/>
              <a:ahLst/>
              <a:cxnLst/>
              <a:rect l="l" t="t" r="r" b="b"/>
              <a:pathLst>
                <a:path w="1854835" h="967740" extrusionOk="0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7567130" y="5291780"/>
              <a:ext cx="665321" cy="181451"/>
            </a:xfrm>
            <a:custGeom>
              <a:avLst/>
              <a:gdLst/>
              <a:ahLst/>
              <a:cxnLst/>
              <a:rect l="l" t="t" r="r" b="b"/>
              <a:pathLst>
                <a:path w="665321" h="181451" extrusionOk="0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7535150" y="5259799"/>
              <a:ext cx="745966" cy="262096"/>
            </a:xfrm>
            <a:custGeom>
              <a:avLst/>
              <a:gdLst/>
              <a:ahLst/>
              <a:cxnLst/>
              <a:rect l="l" t="t" r="r" b="b"/>
              <a:pathLst>
                <a:path w="745966" h="262096" extrusionOk="0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7333865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7301884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7102010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7070030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7567130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7535150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7808662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7776681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8050396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8018415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7102010" y="5064966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7070030" y="5032985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8281040" y="5064966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8249059" y="5032985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8512895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8480914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8281040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8249059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7333865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7301884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710201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7070030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756713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7535150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7808662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7776681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8050396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8018415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8512895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8480914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828104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8249059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7798380" y="4472629"/>
              <a:ext cx="423386" cy="947579"/>
            </a:xfrm>
            <a:custGeom>
              <a:avLst/>
              <a:gdLst/>
              <a:ahLst/>
              <a:cxnLst/>
              <a:rect l="l" t="t" r="r" b="b"/>
              <a:pathLst>
                <a:path w="423386" h="947578" extrusionOk="0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7766399" y="4440648"/>
              <a:ext cx="483870" cy="1008063"/>
            </a:xfrm>
            <a:custGeom>
              <a:avLst/>
              <a:gdLst/>
              <a:ahLst/>
              <a:cxnLst/>
              <a:rect l="l" t="t" r="r" b="b"/>
              <a:pathLst>
                <a:path w="483870" h="1008062" extrusionOk="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28" name="Google Shape;528;p14"/>
          <p:cNvSpPr txBox="1">
            <a:spLocks noGrp="1"/>
          </p:cNvSpPr>
          <p:nvPr>
            <p:ph type="body" idx="1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529" name="Google Shape;52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530" name="Google Shape;530;p14"/>
          <p:cNvSpPr txBox="1">
            <a:spLocks noGrp="1"/>
          </p:cNvSpPr>
          <p:nvPr>
            <p:ph type="body" idx="2"/>
          </p:nvPr>
        </p:nvSpPr>
        <p:spPr>
          <a:xfrm>
            <a:off x="775492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531" name="Google Shape;5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533" name="Google Shape;533;p14"/>
          <p:cNvSpPr txBox="1">
            <a:spLocks noGrp="1"/>
          </p:cNvSpPr>
          <p:nvPr>
            <p:ph type="body" idx="3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534" name="Google Shape;53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535" name="Google Shape;535;p14"/>
          <p:cNvSpPr txBox="1">
            <a:spLocks noGrp="1"/>
          </p:cNvSpPr>
          <p:nvPr>
            <p:ph type="body" idx="4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" y="2"/>
            <a:ext cx="9144001" cy="7651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765175"/>
            <a:ext cx="9144001" cy="0"/>
          </a:xfrm>
          <a:prstGeom prst="straightConnector1">
            <a:avLst/>
          </a:prstGeom>
          <a:noFill/>
          <a:ln w="9525" cap="flat" cmpd="sng">
            <a:solidFill>
              <a:srgbClr val="7F7F7F">
                <a:alpha val="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539750" y="1163637"/>
            <a:ext cx="8064500" cy="536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7592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750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750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3576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3576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3576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3576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2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4E7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7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Статистика критерия</a:t>
            </a:r>
            <a:endParaRPr sz="2600" dirty="0"/>
          </a:p>
        </p:txBody>
      </p:sp>
      <p:sp>
        <p:nvSpPr>
          <p:cNvPr id="10" name="Google Shape;854;p42"/>
          <p:cNvSpPr txBox="1"/>
          <p:nvPr/>
        </p:nvSpPr>
        <p:spPr>
          <a:xfrm>
            <a:off x="729150" y="1052736"/>
            <a:ext cx="772289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Для сравнения неизвестных нам вероятностей</a:t>
            </a:r>
            <a:endParaRPr lang="en-US" sz="24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и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будем использовать их оценки – частоты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n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/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n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b="1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.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и 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n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12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/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n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r>
              <a:rPr lang="en-US" sz="2400" b="1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.</a:t>
            </a:r>
            <a:endParaRPr sz="2400" b="1" dirty="0"/>
          </a:p>
        </p:txBody>
      </p:sp>
      <p:sp>
        <p:nvSpPr>
          <p:cNvPr id="7" name="Google Shape;854;p42"/>
          <p:cNvSpPr txBox="1"/>
          <p:nvPr/>
        </p:nvSpPr>
        <p:spPr>
          <a:xfrm>
            <a:off x="737534" y="4725144"/>
            <a:ext cx="772289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Если гипотеза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верна, то  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T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~ N(0; 1).</a:t>
            </a:r>
            <a:endParaRPr sz="24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358" y="2687935"/>
            <a:ext cx="4057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95221"/>
            <a:ext cx="6616700" cy="297475"/>
          </a:xfrm>
        </p:spPr>
        <p:txBody>
          <a:bodyPr/>
          <a:lstStyle/>
          <a:p>
            <a:r>
              <a:rPr lang="ru-RU" sz="2600" smtClean="0"/>
              <a:t>Доверительная и критическая области</a:t>
            </a:r>
            <a:endParaRPr lang="ru-RU" sz="2600" dirty="0"/>
          </a:p>
        </p:txBody>
      </p:sp>
      <p:pic>
        <p:nvPicPr>
          <p:cNvPr id="5" name="Picture 4" descr="D:\Александр\МАИ\__ОТУС\Artboard 3 copy 2@15x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774263"/>
            <a:ext cx="5760640" cy="1110737"/>
          </a:xfrm>
          <a:prstGeom prst="rect">
            <a:avLst/>
          </a:prstGeom>
          <a:noFill/>
        </p:spPr>
      </p:pic>
      <p:pic>
        <p:nvPicPr>
          <p:cNvPr id="6" name="Picture 6" descr="D:\Александр\МАИ\__ОТУС\Artboard 3 copy 3@15x-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3313415"/>
            <a:ext cx="5610362" cy="918941"/>
          </a:xfrm>
          <a:prstGeom prst="rect">
            <a:avLst/>
          </a:prstGeom>
          <a:noFill/>
        </p:spPr>
      </p:pic>
      <p:pic>
        <p:nvPicPr>
          <p:cNvPr id="7" name="Picture 7" descr="D:\Александр\МАИ\__ОТУС\Artboard 3 copy 4@15x-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4614337"/>
            <a:ext cx="5610362" cy="902895"/>
          </a:xfrm>
          <a:prstGeom prst="rect">
            <a:avLst/>
          </a:prstGeom>
          <a:noFill/>
        </p:spPr>
      </p:pic>
      <p:sp>
        <p:nvSpPr>
          <p:cNvPr id="8" name="Google Shape;854;p42"/>
          <p:cNvSpPr txBox="1"/>
          <p:nvPr/>
        </p:nvSpPr>
        <p:spPr>
          <a:xfrm>
            <a:off x="755576" y="1412776"/>
            <a:ext cx="1872208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/>
              <a:t>: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≠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endParaRPr lang="en-US" sz="2400" smtClean="0"/>
          </a:p>
          <a:p>
            <a:pPr lvl="0"/>
            <a:endParaRPr lang="ru-RU" sz="24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ru-RU" sz="24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ru-RU" sz="24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/>
              <a:t>: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&gt;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</a:t>
            </a:r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endParaRPr lang="ru-RU" sz="24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ru-RU" sz="24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ru-RU" sz="24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/>
              <a:t>: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&lt;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</a:t>
            </a:r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Пример</a:t>
            </a:r>
            <a:endParaRPr dirty="0"/>
          </a:p>
        </p:txBody>
      </p:sp>
      <p:sp>
        <p:nvSpPr>
          <p:cNvPr id="17" name="Google Shape;854;p42"/>
          <p:cNvSpPr txBox="1"/>
          <p:nvPr/>
        </p:nvSpPr>
        <p:spPr>
          <a:xfrm>
            <a:off x="755576" y="1052736"/>
            <a:ext cx="7722898" cy="23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Проводилось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A/B тестирование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интерфейса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интернет-магазина. Конверсия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покупку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 варианта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,2% при выборке в 1100 пользователей, у варианта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– 3% при выборке в 1000 пользователей.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Определите, является ли преимущество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варианта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значимым.</a:t>
            </a:r>
          </a:p>
          <a:p>
            <a:pPr lvl="0"/>
            <a:endParaRPr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i="0" u="none" strike="noStrike" cap="none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Алгоритм проверки гипотезы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801158" y="1052736"/>
            <a:ext cx="7722898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0.   Строим математическую модель.</a:t>
            </a: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1.   Формулируем основную и альтернативную 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гипотезы.</a:t>
            </a: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2.   Формулируем утверждение о статистике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критерия.</a:t>
            </a:r>
          </a:p>
          <a:p>
            <a:pPr marL="457200" indent="-457200">
              <a:buAutoNum type="arabicPeriod" startAt="3"/>
            </a:pP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Вычисляем значение статистики критерия.</a:t>
            </a:r>
          </a:p>
          <a:p>
            <a:pPr marL="457200" indent="-457200">
              <a:buAutoNum type="arabicPeriod" startAt="3"/>
            </a:pPr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4а. Строим доверительную и критическую области 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 с помощью квантилей распределения из п. 2</a:t>
            </a: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5а.  Принимаем решение: если статистика критерия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  попала в доверительную область, основная</a:t>
            </a: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  гипотеза принимается, если в критическую – </a:t>
            </a: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  отвергатся.</a:t>
            </a:r>
          </a:p>
          <a:p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4б. Вычисляем 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Р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-значение.</a:t>
            </a:r>
          </a:p>
          <a:p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latin typeface="Roboto" charset="0"/>
              <a:ea typeface="Roboto" charset="0"/>
            </a:endParaRPr>
          </a:p>
          <a:p>
            <a:endParaRPr lang="ru-RU" sz="2400" smtClean="0"/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611560" y="908720"/>
            <a:ext cx="799288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0. Математическая модель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–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вероятность попкупки при варианте А</a:t>
            </a:r>
            <a:endParaRPr lang="en-US" sz="18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–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вероятность попкупки при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варианте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</a:t>
            </a:r>
            <a:endParaRPr lang="en-US" sz="18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2204864"/>
          <a:ext cx="5347195" cy="1633094"/>
        </p:xfrm>
        <a:graphic>
          <a:graphicData uri="http://schemas.openxmlformats.org/drawingml/2006/table">
            <a:tbl>
              <a:tblPr/>
              <a:tblGrid>
                <a:gridCol w="1477674"/>
                <a:gridCol w="1277234"/>
                <a:gridCol w="1368152"/>
                <a:gridCol w="12241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купил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не купил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46</a:t>
                      </a:r>
                      <a:endParaRPr lang="ru-RU" sz="24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1054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1100</a:t>
                      </a:r>
                      <a:endParaRPr lang="ru-RU" sz="2400" b="1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30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970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1000</a:t>
                      </a:r>
                      <a:endParaRPr lang="ru-RU" sz="2400" b="1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76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2024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2100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611560" y="908720"/>
            <a:ext cx="799288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0. Математическая модель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–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вероятность попкупки при варианте А</a:t>
            </a:r>
            <a:endParaRPr lang="en-US" sz="18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–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вероятность попкупки при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варианте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</a:t>
            </a:r>
            <a:endParaRPr lang="en-US" sz="18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854;p42"/>
          <p:cNvSpPr txBox="1"/>
          <p:nvPr/>
        </p:nvSpPr>
        <p:spPr>
          <a:xfrm>
            <a:off x="611560" y="4077072"/>
            <a:ext cx="799288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1. Гипотезы</a:t>
            </a:r>
            <a:endParaRPr lang="ru-RU" sz="2400"/>
          </a:p>
        </p:txBody>
      </p:sp>
      <p:sp>
        <p:nvSpPr>
          <p:cNvPr id="8" name="Google Shape;854;p42"/>
          <p:cNvSpPr txBox="1"/>
          <p:nvPr/>
        </p:nvSpPr>
        <p:spPr>
          <a:xfrm>
            <a:off x="611560" y="4581128"/>
            <a:ext cx="799288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en-US" sz="2400" smtClean="0">
                <a:latin typeface="Roboto" charset="0"/>
                <a:ea typeface="Roboto" charset="0"/>
              </a:rPr>
              <a:t>:</a:t>
            </a:r>
            <a:r>
              <a:rPr lang="ru-RU" sz="2400" smtClean="0"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ru-RU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 =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endParaRPr lang="ru-RU" sz="2400" smtClean="0">
              <a:solidFill>
                <a:schemeClr val="dk2"/>
              </a:solidFill>
              <a:latin typeface="Roboto" charset="0"/>
              <a:ea typeface="Roboto" charset="0"/>
              <a:cs typeface="Roboto"/>
              <a:sym typeface="Roboto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>
                <a:latin typeface="Roboto" charset="0"/>
                <a:ea typeface="Roboto" charset="0"/>
              </a:rPr>
              <a:t>: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ru-RU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 </a:t>
            </a:r>
            <a:r>
              <a:rPr lang="en-US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&gt;</a:t>
            </a:r>
            <a:r>
              <a:rPr lang="ru-RU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endParaRPr lang="ru-RU" sz="240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2204864"/>
          <a:ext cx="5347195" cy="1682496"/>
        </p:xfrm>
        <a:graphic>
          <a:graphicData uri="http://schemas.openxmlformats.org/drawingml/2006/table">
            <a:tbl>
              <a:tblPr/>
              <a:tblGrid>
                <a:gridCol w="1477674"/>
                <a:gridCol w="1277234"/>
                <a:gridCol w="1368152"/>
                <a:gridCol w="12241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купил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не купил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46</a:t>
                      </a:r>
                      <a:endParaRPr lang="ru-RU" sz="24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1054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1100</a:t>
                      </a:r>
                      <a:endParaRPr lang="ru-RU" sz="2400" b="1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30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970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1000</a:t>
                      </a:r>
                      <a:endParaRPr lang="ru-RU" sz="2400" b="1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76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2024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2100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611560" y="908720"/>
            <a:ext cx="799288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0. Математическая модель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–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вероятность попкупки при варианте А</a:t>
            </a:r>
            <a:endParaRPr lang="en-US" sz="18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–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вероятность попкупки при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варианте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</a:t>
            </a:r>
            <a:endParaRPr lang="en-US" sz="18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854;p42"/>
          <p:cNvSpPr txBox="1"/>
          <p:nvPr/>
        </p:nvSpPr>
        <p:spPr>
          <a:xfrm>
            <a:off x="611560" y="4077072"/>
            <a:ext cx="799288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1. Гипотезы</a:t>
            </a:r>
            <a:endParaRPr lang="ru-RU" sz="2400"/>
          </a:p>
        </p:txBody>
      </p:sp>
      <p:sp>
        <p:nvSpPr>
          <p:cNvPr id="8" name="Google Shape;854;p42"/>
          <p:cNvSpPr txBox="1"/>
          <p:nvPr/>
        </p:nvSpPr>
        <p:spPr>
          <a:xfrm>
            <a:off x="611560" y="4581128"/>
            <a:ext cx="799288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en-US" sz="2400" smtClean="0">
                <a:latin typeface="Roboto" charset="0"/>
                <a:ea typeface="Roboto" charset="0"/>
              </a:rPr>
              <a:t>:</a:t>
            </a:r>
            <a:r>
              <a:rPr lang="ru-RU" sz="2400" smtClean="0"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ru-RU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 =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endParaRPr lang="ru-RU" sz="2400" smtClean="0">
              <a:solidFill>
                <a:schemeClr val="dk2"/>
              </a:solidFill>
              <a:latin typeface="Roboto" charset="0"/>
              <a:ea typeface="Roboto" charset="0"/>
              <a:cs typeface="Roboto"/>
              <a:sym typeface="Roboto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>
                <a:latin typeface="Roboto" charset="0"/>
                <a:ea typeface="Roboto" charset="0"/>
              </a:rPr>
              <a:t>: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ru-RU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 </a:t>
            </a:r>
            <a:r>
              <a:rPr lang="en-US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&gt;</a:t>
            </a:r>
            <a:r>
              <a:rPr lang="ru-RU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endParaRPr lang="ru-RU" sz="2400"/>
          </a:p>
        </p:txBody>
      </p:sp>
      <p:sp>
        <p:nvSpPr>
          <p:cNvPr id="9" name="Google Shape;854;p42"/>
          <p:cNvSpPr txBox="1"/>
          <p:nvPr/>
        </p:nvSpPr>
        <p:spPr>
          <a:xfrm>
            <a:off x="611560" y="5589240"/>
            <a:ext cx="7992888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2. Утверждение о статистике критерия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Если гипотеза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верна, то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T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~ N(0; 1)</a:t>
            </a:r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latin typeface="Roboto" charset="0"/>
              <a:ea typeface="Roboto" charset="0"/>
            </a:endParaRPr>
          </a:p>
          <a:p>
            <a:endParaRPr lang="ru-RU" sz="2400" smtClean="0"/>
          </a:p>
          <a:p>
            <a:endParaRPr lang="ru-RU" sz="240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2204864"/>
          <a:ext cx="5347195" cy="1682496"/>
        </p:xfrm>
        <a:graphic>
          <a:graphicData uri="http://schemas.openxmlformats.org/drawingml/2006/table">
            <a:tbl>
              <a:tblPr/>
              <a:tblGrid>
                <a:gridCol w="1477674"/>
                <a:gridCol w="1277234"/>
                <a:gridCol w="1368152"/>
                <a:gridCol w="12241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купил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не купил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46</a:t>
                      </a:r>
                      <a:endParaRPr lang="ru-RU" sz="24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1054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1100</a:t>
                      </a:r>
                      <a:endParaRPr lang="ru-RU" sz="2400" b="1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30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970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1000</a:t>
                      </a:r>
                      <a:endParaRPr lang="ru-RU" sz="2400" b="1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76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2024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i="0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2100</a:t>
                      </a:r>
                      <a:endParaRPr lang="ru-RU" sz="2400" i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467544" y="1052736"/>
            <a:ext cx="813690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buAutoNum type="arabicPeriod" startAt="3"/>
            </a:pP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Вычисляем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значение статистики критерия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.</a:t>
            </a:r>
          </a:p>
          <a:p>
            <a:pPr lvl="0"/>
            <a:endParaRPr lang="en-US" sz="24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98" y="1565498"/>
            <a:ext cx="63055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484784"/>
            <a:ext cx="7056784" cy="8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467544" y="1052736"/>
            <a:ext cx="813690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4а. Строим доверительную и критическую области 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</p:txBody>
      </p:sp>
      <p:sp>
        <p:nvSpPr>
          <p:cNvPr id="9" name="Google Shape;854;p42"/>
          <p:cNvSpPr txBox="1"/>
          <p:nvPr/>
        </p:nvSpPr>
        <p:spPr>
          <a:xfrm>
            <a:off x="5508104" y="2132856"/>
            <a:ext cx="86409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u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 – </a:t>
            </a:r>
            <a:r>
              <a:rPr lang="el-GR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endParaRPr lang="en-US" sz="2400" i="1" baseline="-250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1,65</a:t>
            </a:r>
            <a:endParaRPr lang="ru-RU" sz="2400"/>
          </a:p>
        </p:txBody>
      </p:sp>
      <p:sp>
        <p:nvSpPr>
          <p:cNvPr id="13" name="Google Shape;854;p42"/>
          <p:cNvSpPr txBox="1"/>
          <p:nvPr/>
        </p:nvSpPr>
        <p:spPr>
          <a:xfrm rot="16200000">
            <a:off x="5656312" y="2569097"/>
            <a:ext cx="504056" cy="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</a:t>
            </a:r>
            <a:endParaRPr lang="ru-RU" sz="2400"/>
          </a:p>
        </p:txBody>
      </p:sp>
      <p:sp>
        <p:nvSpPr>
          <p:cNvPr id="19" name="Google Shape;854;p42"/>
          <p:cNvSpPr txBox="1"/>
          <p:nvPr/>
        </p:nvSpPr>
        <p:spPr>
          <a:xfrm>
            <a:off x="539552" y="2636912"/>
            <a:ext cx="3096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Возьмём </a:t>
            </a:r>
            <a:r>
              <a:rPr lang="el-GR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= 0,05</a:t>
            </a:r>
            <a:endParaRPr lang="ru-RU" sz="2400"/>
          </a:p>
        </p:txBody>
      </p:sp>
      <p:sp>
        <p:nvSpPr>
          <p:cNvPr id="20" name="Google Shape;854;p42"/>
          <p:cNvSpPr txBox="1"/>
          <p:nvPr/>
        </p:nvSpPr>
        <p:spPr>
          <a:xfrm>
            <a:off x="4211960" y="2204864"/>
            <a:ext cx="86409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T</a:t>
            </a:r>
            <a:endParaRPr lang="en-US" sz="2400" i="1" baseline="-250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1,46</a:t>
            </a:r>
            <a:endParaRPr lang="ru-RU" sz="2400"/>
          </a:p>
        </p:txBody>
      </p:sp>
      <p:sp>
        <p:nvSpPr>
          <p:cNvPr id="21" name="Google Shape;854;p42"/>
          <p:cNvSpPr txBox="1"/>
          <p:nvPr/>
        </p:nvSpPr>
        <p:spPr>
          <a:xfrm rot="16200000">
            <a:off x="4360168" y="2569096"/>
            <a:ext cx="504056" cy="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484784"/>
            <a:ext cx="7056784" cy="8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467544" y="1052736"/>
            <a:ext cx="813690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4а. Строим доверительную и критическую области 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</p:txBody>
      </p:sp>
      <p:sp>
        <p:nvSpPr>
          <p:cNvPr id="8" name="Google Shape;854;p42"/>
          <p:cNvSpPr txBox="1"/>
          <p:nvPr/>
        </p:nvSpPr>
        <p:spPr>
          <a:xfrm>
            <a:off x="467544" y="3501008"/>
            <a:ext cx="813690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5а.  Принимаем решение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latin typeface="Roboto" charset="0"/>
              <a:ea typeface="Roboto" charset="0"/>
            </a:endParaRPr>
          </a:p>
          <a:p>
            <a:endParaRPr lang="ru-RU" sz="2400" smtClean="0"/>
          </a:p>
          <a:p>
            <a:endParaRPr lang="ru-RU" sz="2400"/>
          </a:p>
        </p:txBody>
      </p:sp>
      <p:sp>
        <p:nvSpPr>
          <p:cNvPr id="9" name="Google Shape;854;p42"/>
          <p:cNvSpPr txBox="1"/>
          <p:nvPr/>
        </p:nvSpPr>
        <p:spPr>
          <a:xfrm>
            <a:off x="5508104" y="2132856"/>
            <a:ext cx="86409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u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 – </a:t>
            </a:r>
            <a:r>
              <a:rPr lang="el-GR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endParaRPr lang="en-US" sz="2400" i="1" baseline="-250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1,65</a:t>
            </a:r>
            <a:endParaRPr lang="ru-RU" sz="2400"/>
          </a:p>
        </p:txBody>
      </p:sp>
      <p:sp>
        <p:nvSpPr>
          <p:cNvPr id="13" name="Google Shape;854;p42"/>
          <p:cNvSpPr txBox="1"/>
          <p:nvPr/>
        </p:nvSpPr>
        <p:spPr>
          <a:xfrm rot="16200000">
            <a:off x="5656312" y="2569097"/>
            <a:ext cx="504056" cy="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</a:t>
            </a:r>
            <a:endParaRPr lang="ru-RU" sz="2400"/>
          </a:p>
        </p:txBody>
      </p:sp>
      <p:sp>
        <p:nvSpPr>
          <p:cNvPr id="15" name="Google Shape;854;p42"/>
          <p:cNvSpPr txBox="1"/>
          <p:nvPr/>
        </p:nvSpPr>
        <p:spPr>
          <a:xfrm>
            <a:off x="467544" y="3933056"/>
            <a:ext cx="813690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Статистика критерия попала в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доверительную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область, следовательно гипотеза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принимается</a:t>
            </a:r>
            <a:endParaRPr lang="ru-RU" sz="2400"/>
          </a:p>
        </p:txBody>
      </p:sp>
      <p:sp>
        <p:nvSpPr>
          <p:cNvPr id="19" name="Google Shape;854;p42"/>
          <p:cNvSpPr txBox="1"/>
          <p:nvPr/>
        </p:nvSpPr>
        <p:spPr>
          <a:xfrm>
            <a:off x="539552" y="2636912"/>
            <a:ext cx="3096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Возьмём </a:t>
            </a:r>
            <a:r>
              <a:rPr lang="el-GR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= 0,05</a:t>
            </a:r>
            <a:endParaRPr lang="ru-RU" sz="2400"/>
          </a:p>
        </p:txBody>
      </p:sp>
      <p:sp>
        <p:nvSpPr>
          <p:cNvPr id="20" name="Google Shape;854;p42"/>
          <p:cNvSpPr txBox="1"/>
          <p:nvPr/>
        </p:nvSpPr>
        <p:spPr>
          <a:xfrm>
            <a:off x="4211960" y="2204864"/>
            <a:ext cx="86409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T</a:t>
            </a:r>
            <a:endParaRPr lang="en-US" sz="2400" i="1" baseline="-250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1,46</a:t>
            </a:r>
            <a:endParaRPr lang="ru-RU" sz="2400"/>
          </a:p>
        </p:txBody>
      </p:sp>
      <p:sp>
        <p:nvSpPr>
          <p:cNvPr id="21" name="Google Shape;854;p42"/>
          <p:cNvSpPr txBox="1"/>
          <p:nvPr/>
        </p:nvSpPr>
        <p:spPr>
          <a:xfrm rot="16200000">
            <a:off x="4360168" y="2569096"/>
            <a:ext cx="504056" cy="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C92E5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0"/>
          <p:cNvSpPr/>
          <p:nvPr/>
        </p:nvSpPr>
        <p:spPr>
          <a:xfrm>
            <a:off x="1600200" y="653508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Меня хорошо слышно </a:t>
            </a:r>
            <a:r>
              <a:rPr lang="ru-RU" sz="44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 </a:t>
            </a:r>
            <a:r>
              <a:rPr lang="ru-RU" sz="44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видно? </a:t>
            </a:r>
            <a:endParaRPr dirty="0"/>
          </a:p>
        </p:txBody>
      </p:sp>
      <p:grpSp>
        <p:nvGrpSpPr>
          <p:cNvPr id="660" name="Google Shape;660;p30"/>
          <p:cNvGrpSpPr/>
          <p:nvPr/>
        </p:nvGrpSpPr>
        <p:grpSpPr>
          <a:xfrm>
            <a:off x="3216169" y="2638573"/>
            <a:ext cx="2711662" cy="2529670"/>
            <a:chOff x="3651215" y="2976980"/>
            <a:chExt cx="2177380" cy="2031247"/>
          </a:xfrm>
        </p:grpSpPr>
        <p:sp>
          <p:nvSpPr>
            <p:cNvPr id="661" name="Google Shape;661;p30"/>
            <p:cNvSpPr/>
            <p:nvPr/>
          </p:nvSpPr>
          <p:spPr>
            <a:xfrm>
              <a:off x="5269636" y="3879351"/>
              <a:ext cx="467625" cy="642985"/>
            </a:xfrm>
            <a:custGeom>
              <a:avLst/>
              <a:gdLst/>
              <a:ahLst/>
              <a:cxnLst/>
              <a:rect l="l" t="t" r="r" b="b"/>
              <a:pathLst>
                <a:path w="467625" h="642984" extrusionOk="0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5258677" y="3868391"/>
              <a:ext cx="496852" cy="672211"/>
            </a:xfrm>
            <a:custGeom>
              <a:avLst/>
              <a:gdLst/>
              <a:ahLst/>
              <a:cxnLst/>
              <a:rect l="l" t="t" r="r" b="b"/>
              <a:pathLst>
                <a:path w="496851" h="672211" extrusionOk="0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5269636" y="3879351"/>
              <a:ext cx="394559" cy="540692"/>
            </a:xfrm>
            <a:custGeom>
              <a:avLst/>
              <a:gdLst/>
              <a:ahLst/>
              <a:cxnLst/>
              <a:rect l="l" t="t" r="r" b="b"/>
              <a:pathLst>
                <a:path w="394558" h="540691" extrusionOk="0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5258677" y="3868391"/>
              <a:ext cx="423785" cy="569918"/>
            </a:xfrm>
            <a:custGeom>
              <a:avLst/>
              <a:gdLst/>
              <a:ahLst/>
              <a:cxnLst/>
              <a:rect l="l" t="t" r="r" b="b"/>
              <a:pathLst>
                <a:path w="423785" h="569918" extrusionOk="0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3764403" y="3879351"/>
              <a:ext cx="467625" cy="642985"/>
            </a:xfrm>
            <a:custGeom>
              <a:avLst/>
              <a:gdLst/>
              <a:ahLst/>
              <a:cxnLst/>
              <a:rect l="l" t="t" r="r" b="b"/>
              <a:pathLst>
                <a:path w="467625" h="642984" extrusionOk="0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3753443" y="3868391"/>
              <a:ext cx="496852" cy="672211"/>
            </a:xfrm>
            <a:custGeom>
              <a:avLst/>
              <a:gdLst/>
              <a:ahLst/>
              <a:cxnLst/>
              <a:rect l="l" t="t" r="r" b="b"/>
              <a:pathLst>
                <a:path w="496851" h="672211" extrusionOk="0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3808308" y="3879351"/>
              <a:ext cx="394559" cy="540692"/>
            </a:xfrm>
            <a:custGeom>
              <a:avLst/>
              <a:gdLst/>
              <a:ahLst/>
              <a:cxnLst/>
              <a:rect l="l" t="t" r="r" b="b"/>
              <a:pathLst>
                <a:path w="394558" h="540691" extrusionOk="0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3797348" y="3868391"/>
              <a:ext cx="423785" cy="569918"/>
            </a:xfrm>
            <a:custGeom>
              <a:avLst/>
              <a:gdLst/>
              <a:ahLst/>
              <a:cxnLst/>
              <a:rect l="l" t="t" r="r" b="b"/>
              <a:pathLst>
                <a:path w="423785" h="569918" extrusionOk="0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4509746" y="3163300"/>
              <a:ext cx="453012" cy="321492"/>
            </a:xfrm>
            <a:custGeom>
              <a:avLst/>
              <a:gdLst/>
              <a:ahLst/>
              <a:cxnLst/>
              <a:rect l="l" t="t" r="r" b="b"/>
              <a:pathLst>
                <a:path w="453011" h="321492" extrusionOk="0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4498786" y="3152340"/>
              <a:ext cx="482238" cy="350719"/>
            </a:xfrm>
            <a:custGeom>
              <a:avLst/>
              <a:gdLst/>
              <a:ahLst/>
              <a:cxnLst/>
              <a:rect l="l" t="t" r="r" b="b"/>
              <a:pathLst>
                <a:path w="482238" h="350718" extrusionOk="0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4100574" y="3382499"/>
              <a:ext cx="1183676" cy="1081383"/>
            </a:xfrm>
            <a:custGeom>
              <a:avLst/>
              <a:gdLst/>
              <a:ahLst/>
              <a:cxnLst/>
              <a:rect l="l" t="t" r="r" b="b"/>
              <a:pathLst>
                <a:path w="1183676" h="1081383" extrusionOk="0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4089614" y="3371539"/>
              <a:ext cx="409172" cy="409172"/>
            </a:xfrm>
            <a:custGeom>
              <a:avLst/>
              <a:gdLst/>
              <a:ahLst/>
              <a:cxnLst/>
              <a:rect l="l" t="t" r="r" b="b"/>
              <a:pathLst>
                <a:path w="409172" h="409172" extrusionOk="0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4991984" y="3382499"/>
              <a:ext cx="379945" cy="379945"/>
            </a:xfrm>
            <a:custGeom>
              <a:avLst/>
              <a:gdLst/>
              <a:ahLst/>
              <a:cxnLst/>
              <a:rect l="l" t="t" r="r" b="b"/>
              <a:pathLst>
                <a:path w="379945" h="379945" extrusionOk="0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4981024" y="3371539"/>
              <a:ext cx="409172" cy="409172"/>
            </a:xfrm>
            <a:custGeom>
              <a:avLst/>
              <a:gdLst/>
              <a:ahLst/>
              <a:cxnLst/>
              <a:rect l="l" t="t" r="r" b="b"/>
              <a:pathLst>
                <a:path w="409172" h="409172" extrusionOk="0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4217480" y="3353272"/>
              <a:ext cx="1022930" cy="555305"/>
            </a:xfrm>
            <a:custGeom>
              <a:avLst/>
              <a:gdLst/>
              <a:ahLst/>
              <a:cxnLst/>
              <a:rect l="l" t="t" r="r" b="b"/>
              <a:pathLst>
                <a:path w="1022930" h="555304" extrusionOk="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4206520" y="3342313"/>
              <a:ext cx="1052157" cy="569918"/>
            </a:xfrm>
            <a:custGeom>
              <a:avLst/>
              <a:gdLst/>
              <a:ahLst/>
              <a:cxnLst/>
              <a:rect l="l" t="t" r="r" b="b"/>
              <a:pathLst>
                <a:path w="1052156" h="569918" extrusionOk="0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4641265" y="3864737"/>
              <a:ext cx="204586" cy="204586"/>
            </a:xfrm>
            <a:custGeom>
              <a:avLst/>
              <a:gdLst/>
              <a:ahLst/>
              <a:cxnLst/>
              <a:rect l="l" t="t" r="r" b="b"/>
              <a:pathLst>
                <a:path w="204586" h="204586" extrusionOk="0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4630305" y="3853778"/>
              <a:ext cx="233813" cy="233813"/>
            </a:xfrm>
            <a:custGeom>
              <a:avLst/>
              <a:gdLst/>
              <a:ahLst/>
              <a:cxnLst/>
              <a:rect l="l" t="t" r="r" b="b"/>
              <a:pathLst>
                <a:path w="233812" h="233812" extrusionOk="0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188253" y="3440948"/>
              <a:ext cx="1110610" cy="584531"/>
            </a:xfrm>
            <a:custGeom>
              <a:avLst/>
              <a:gdLst/>
              <a:ahLst/>
              <a:cxnLst/>
              <a:rect l="l" t="t" r="r" b="b"/>
              <a:pathLst>
                <a:path w="1110609" h="584531" extrusionOk="0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4177293" y="3429988"/>
              <a:ext cx="1139836" cy="613758"/>
            </a:xfrm>
            <a:custGeom>
              <a:avLst/>
              <a:gdLst/>
              <a:ahLst/>
              <a:cxnLst/>
              <a:rect l="l" t="t" r="r" b="b"/>
              <a:pathLst>
                <a:path w="1139836" h="613758" extrusionOk="0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4422066" y="3674765"/>
              <a:ext cx="613758" cy="87680"/>
            </a:xfrm>
            <a:custGeom>
              <a:avLst/>
              <a:gdLst/>
              <a:ahLst/>
              <a:cxnLst/>
              <a:rect l="l" t="t" r="r" b="b"/>
              <a:pathLst>
                <a:path w="613758" h="87679" extrusionOk="0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4177293" y="3707645"/>
              <a:ext cx="43840" cy="482238"/>
            </a:xfrm>
            <a:custGeom>
              <a:avLst/>
              <a:gdLst/>
              <a:ahLst/>
              <a:cxnLst/>
              <a:rect l="l" t="t" r="r" b="b"/>
              <a:pathLst>
                <a:path w="43839" h="482238" extrusionOk="0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5273290" y="3707645"/>
              <a:ext cx="43840" cy="482238"/>
            </a:xfrm>
            <a:custGeom>
              <a:avLst/>
              <a:gdLst/>
              <a:ahLst/>
              <a:cxnLst/>
              <a:rect l="l" t="t" r="r" b="b"/>
              <a:pathLst>
                <a:path w="43839" h="482238" extrusionOk="0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w="19050" cap="flat" cmpd="sng">
              <a:solidFill>
                <a:srgbClr val="4B366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3651215" y="4613668"/>
              <a:ext cx="2177380" cy="379945"/>
            </a:xfrm>
            <a:custGeom>
              <a:avLst/>
              <a:gdLst/>
              <a:ahLst/>
              <a:cxnLst/>
              <a:rect l="l" t="t" r="r" b="b"/>
              <a:pathLst>
                <a:path w="2177379" h="379945" extrusionOk="0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4991984" y="3250979"/>
              <a:ext cx="131520" cy="146133"/>
            </a:xfrm>
            <a:custGeom>
              <a:avLst/>
              <a:gdLst/>
              <a:ahLst/>
              <a:cxnLst/>
              <a:rect l="l" t="t" r="r" b="b"/>
              <a:pathLst>
                <a:path w="131519" h="146132" extrusionOk="0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4981024" y="3240020"/>
              <a:ext cx="160746" cy="175359"/>
            </a:xfrm>
            <a:custGeom>
              <a:avLst/>
              <a:gdLst/>
              <a:ahLst/>
              <a:cxnLst/>
              <a:rect l="l" t="t" r="r" b="b"/>
              <a:pathLst>
                <a:path w="160746" h="175359" extrusionOk="0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4100720" y="4142390"/>
              <a:ext cx="1285969" cy="847571"/>
            </a:xfrm>
            <a:custGeom>
              <a:avLst/>
              <a:gdLst/>
              <a:ahLst/>
              <a:cxnLst/>
              <a:rect l="l" t="t" r="r" b="b"/>
              <a:pathLst>
                <a:path w="1285969" h="847570" extrusionOk="0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4089760" y="4131430"/>
              <a:ext cx="1300582" cy="876797"/>
            </a:xfrm>
            <a:custGeom>
              <a:avLst/>
              <a:gdLst/>
              <a:ahLst/>
              <a:cxnLst/>
              <a:rect l="l" t="t" r="r" b="b"/>
              <a:pathLst>
                <a:path w="1300582" h="876797" extrusionOk="0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4F396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4392839" y="2987940"/>
              <a:ext cx="672211" cy="292266"/>
            </a:xfrm>
            <a:custGeom>
              <a:avLst/>
              <a:gdLst/>
              <a:ahLst/>
              <a:cxnLst/>
              <a:rect l="l" t="t" r="r" b="b"/>
              <a:pathLst>
                <a:path w="672211" h="292265" extrusionOk="0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4381879" y="2976980"/>
              <a:ext cx="701438" cy="321492"/>
            </a:xfrm>
            <a:custGeom>
              <a:avLst/>
              <a:gdLst/>
              <a:ahLst/>
              <a:cxnLst/>
              <a:rect l="l" t="t" r="r" b="b"/>
              <a:pathLst>
                <a:path w="701437" h="321492" extrusionOk="0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4612039" y="4463882"/>
              <a:ext cx="219199" cy="219199"/>
            </a:xfrm>
            <a:custGeom>
              <a:avLst/>
              <a:gdLst/>
              <a:ahLst/>
              <a:cxnLst/>
              <a:rect l="l" t="t" r="r" b="b"/>
              <a:pathLst>
                <a:path w="219199" h="219199" extrusionOk="0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692" name="Google Shape;692;p30"/>
          <p:cNvGrpSpPr/>
          <p:nvPr/>
        </p:nvGrpSpPr>
        <p:grpSpPr>
          <a:xfrm>
            <a:off x="539750" y="5382590"/>
            <a:ext cx="8064500" cy="739971"/>
            <a:chOff x="539750" y="5274435"/>
            <a:chExt cx="8064500" cy="739971"/>
          </a:xfrm>
        </p:grpSpPr>
        <p:sp>
          <p:nvSpPr>
            <p:cNvPr id="693" name="Google Shape;693;p30"/>
            <p:cNvSpPr/>
            <p:nvPr/>
          </p:nvSpPr>
          <p:spPr>
            <a:xfrm>
              <a:off x="539750" y="5274435"/>
              <a:ext cx="80645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None/>
              </a:pPr>
              <a:r>
                <a:rPr lang="ru-RU" sz="20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Напишите в чат, если есть проблемы!</a:t>
              </a:r>
              <a:endParaRPr dirty="0"/>
            </a:p>
          </p:txBody>
        </p:sp>
        <p:grpSp>
          <p:nvGrpSpPr>
            <p:cNvPr id="694" name="Google Shape;694;p30"/>
            <p:cNvGrpSpPr/>
            <p:nvPr/>
          </p:nvGrpSpPr>
          <p:grpSpPr>
            <a:xfrm>
              <a:off x="2929564" y="5645074"/>
              <a:ext cx="3284874" cy="369332"/>
              <a:chOff x="2929565" y="5619501"/>
              <a:chExt cx="3284874" cy="369332"/>
            </a:xfrm>
          </p:grpSpPr>
          <p:sp>
            <p:nvSpPr>
              <p:cNvPr id="695" name="Google Shape;695;p30"/>
              <p:cNvSpPr/>
              <p:nvPr/>
            </p:nvSpPr>
            <p:spPr>
              <a:xfrm>
                <a:off x="2929565" y="5619501"/>
                <a:ext cx="32848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Ставьте       если все хорошо</a:t>
                </a:r>
                <a:endParaRPr dirty="0"/>
              </a:p>
            </p:txBody>
          </p:sp>
          <p:sp>
            <p:nvSpPr>
              <p:cNvPr id="696" name="Google Shape;696;p30"/>
              <p:cNvSpPr/>
              <p:nvPr/>
            </p:nvSpPr>
            <p:spPr>
              <a:xfrm>
                <a:off x="4003067" y="5701774"/>
                <a:ext cx="223837" cy="223837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Roboto"/>
                  <a:buNone/>
                </a:pPr>
                <a:r>
                  <a:rPr lang="ru-RU" sz="1800" i="0" u="none" strike="noStrike" cap="none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+</a:t>
                </a:r>
                <a:endParaRPr sz="200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484784"/>
            <a:ext cx="7056784" cy="8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467544" y="1052736"/>
            <a:ext cx="813690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4а. Строим доверительную и критическую области 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</p:txBody>
      </p:sp>
      <p:sp>
        <p:nvSpPr>
          <p:cNvPr id="8" name="Google Shape;854;p42"/>
          <p:cNvSpPr txBox="1"/>
          <p:nvPr/>
        </p:nvSpPr>
        <p:spPr>
          <a:xfrm>
            <a:off x="467544" y="3501008"/>
            <a:ext cx="813690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5а.  Принимаем решение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latin typeface="Roboto" charset="0"/>
              <a:ea typeface="Roboto" charset="0"/>
            </a:endParaRPr>
          </a:p>
          <a:p>
            <a:endParaRPr lang="ru-RU" sz="2400" smtClean="0"/>
          </a:p>
          <a:p>
            <a:endParaRPr lang="ru-RU" sz="2400"/>
          </a:p>
        </p:txBody>
      </p:sp>
      <p:sp>
        <p:nvSpPr>
          <p:cNvPr id="9" name="Google Shape;854;p42"/>
          <p:cNvSpPr txBox="1"/>
          <p:nvPr/>
        </p:nvSpPr>
        <p:spPr>
          <a:xfrm>
            <a:off x="5508104" y="2132856"/>
            <a:ext cx="86409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u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 – </a:t>
            </a:r>
            <a:r>
              <a:rPr lang="el-GR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endParaRPr lang="en-US" sz="2400" i="1" baseline="-250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1,65</a:t>
            </a:r>
            <a:endParaRPr lang="ru-RU" sz="2400"/>
          </a:p>
        </p:txBody>
      </p:sp>
      <p:sp>
        <p:nvSpPr>
          <p:cNvPr id="13" name="Google Shape;854;p42"/>
          <p:cNvSpPr txBox="1"/>
          <p:nvPr/>
        </p:nvSpPr>
        <p:spPr>
          <a:xfrm rot="16200000">
            <a:off x="5656312" y="2569097"/>
            <a:ext cx="504056" cy="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</a:t>
            </a:r>
            <a:endParaRPr lang="ru-RU" sz="2400"/>
          </a:p>
        </p:txBody>
      </p:sp>
      <p:sp>
        <p:nvSpPr>
          <p:cNvPr id="15" name="Google Shape;854;p42"/>
          <p:cNvSpPr txBox="1"/>
          <p:nvPr/>
        </p:nvSpPr>
        <p:spPr>
          <a:xfrm>
            <a:off x="467544" y="3933056"/>
            <a:ext cx="813690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Статистика критерия попала в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доверительную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область, следовательно гипотеза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принимается</a:t>
            </a:r>
            <a:endParaRPr lang="ru-RU" sz="2400"/>
          </a:p>
        </p:txBody>
      </p:sp>
      <p:sp>
        <p:nvSpPr>
          <p:cNvPr id="17" name="Google Shape;854;p42"/>
          <p:cNvSpPr txBox="1"/>
          <p:nvPr/>
        </p:nvSpPr>
        <p:spPr>
          <a:xfrm>
            <a:off x="467544" y="4869160"/>
            <a:ext cx="813690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4б. Вычисляем 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Р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-значение.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latin typeface="Roboto" charset="0"/>
              <a:ea typeface="Roboto" charset="0"/>
            </a:endParaRPr>
          </a:p>
          <a:p>
            <a:endParaRPr lang="ru-RU" sz="2400" smtClean="0"/>
          </a:p>
          <a:p>
            <a:endParaRPr lang="ru-RU" sz="2400"/>
          </a:p>
        </p:txBody>
      </p:sp>
      <p:sp>
        <p:nvSpPr>
          <p:cNvPr id="19" name="Google Shape;854;p42"/>
          <p:cNvSpPr txBox="1"/>
          <p:nvPr/>
        </p:nvSpPr>
        <p:spPr>
          <a:xfrm>
            <a:off x="539552" y="2636912"/>
            <a:ext cx="3096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Возьмём </a:t>
            </a:r>
            <a:r>
              <a:rPr lang="el-GR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= 0,05</a:t>
            </a:r>
            <a:endParaRPr lang="ru-RU" sz="2400"/>
          </a:p>
        </p:txBody>
      </p:sp>
      <p:sp>
        <p:nvSpPr>
          <p:cNvPr id="20" name="Google Shape;854;p42"/>
          <p:cNvSpPr txBox="1"/>
          <p:nvPr/>
        </p:nvSpPr>
        <p:spPr>
          <a:xfrm>
            <a:off x="4211960" y="2204864"/>
            <a:ext cx="86409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T</a:t>
            </a:r>
            <a:endParaRPr lang="en-US" sz="2400" i="1" baseline="-250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1,46</a:t>
            </a:r>
            <a:endParaRPr lang="ru-RU" sz="2400"/>
          </a:p>
        </p:txBody>
      </p:sp>
      <p:sp>
        <p:nvSpPr>
          <p:cNvPr id="21" name="Google Shape;854;p42"/>
          <p:cNvSpPr txBox="1"/>
          <p:nvPr/>
        </p:nvSpPr>
        <p:spPr>
          <a:xfrm rot="16200000">
            <a:off x="4360168" y="2569096"/>
            <a:ext cx="504056" cy="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</a:t>
            </a:r>
            <a:endParaRPr lang="ru-RU" sz="2400"/>
          </a:p>
        </p:txBody>
      </p:sp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5373216"/>
            <a:ext cx="8448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Задача о сдвиге</a:t>
            </a:r>
            <a:endParaRPr dirty="0"/>
          </a:p>
        </p:txBody>
      </p:sp>
      <p:sp>
        <p:nvSpPr>
          <p:cNvPr id="5" name="Google Shape;854;p42"/>
          <p:cNvSpPr txBox="1"/>
          <p:nvPr/>
        </p:nvSpPr>
        <p:spPr>
          <a:xfrm>
            <a:off x="755576" y="1196752"/>
            <a:ext cx="7722898" cy="188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Есть две выборки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…,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m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…,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n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представляющие собой результаты измерения одного и того же показателя для двух разных групп объектов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Нужно понять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является ли значимым различие средних значений этих выборок.</a:t>
            </a:r>
          </a:p>
          <a:p>
            <a:pPr lvl="0"/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Задача о сдвиге</a:t>
            </a:r>
            <a:endParaRPr dirty="0"/>
          </a:p>
        </p:txBody>
      </p:sp>
      <p:sp>
        <p:nvSpPr>
          <p:cNvPr id="5" name="Google Shape;854;p42"/>
          <p:cNvSpPr txBox="1"/>
          <p:nvPr/>
        </p:nvSpPr>
        <p:spPr>
          <a:xfrm>
            <a:off x="755576" y="1196752"/>
            <a:ext cx="7722898" cy="188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Есть две выборки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…,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m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…,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n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представляющие собой результаты измерения одного и того же показателя для двух разных групп объектов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Нужно понять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является ли значимым различие средних значений этих выборок.</a:t>
            </a:r>
          </a:p>
          <a:p>
            <a:pPr lvl="0"/>
            <a:endParaRPr sz="2400" dirty="0"/>
          </a:p>
        </p:txBody>
      </p:sp>
      <p:sp>
        <p:nvSpPr>
          <p:cNvPr id="8" name="Google Shape;854;p42"/>
          <p:cNvSpPr txBox="1"/>
          <p:nvPr/>
        </p:nvSpPr>
        <p:spPr>
          <a:xfrm>
            <a:off x="737534" y="3501008"/>
            <a:ext cx="7722898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Предполагается, что законы распределения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j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если и отличаются друг от друга, то только средними значениями (могут быть сдвинуты одно относительно другого):</a:t>
            </a: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…,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m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~ 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…,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n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~ 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l-GR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θ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ru-RU" sz="24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l-GR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θ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– то, насколько измеряемый показатель для второй выборки больше, чем для первой.</a:t>
            </a:r>
          </a:p>
          <a:p>
            <a:pPr lvl="0"/>
            <a:endParaRPr lang="ru-RU" sz="24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7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/>
              <a:t>Формулировка гипотезы</a:t>
            </a:r>
            <a:endParaRPr sz="2600" b="1" dirty="0"/>
          </a:p>
        </p:txBody>
      </p:sp>
      <p:sp>
        <p:nvSpPr>
          <p:cNvPr id="12" name="Google Shape;854;p42"/>
          <p:cNvSpPr txBox="1"/>
          <p:nvPr/>
        </p:nvSpPr>
        <p:spPr>
          <a:xfrm>
            <a:off x="611560" y="980728"/>
            <a:ext cx="8136904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Нужно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проверить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гипотезу</a:t>
            </a:r>
          </a:p>
          <a:p>
            <a:pPr lvl="0"/>
            <a:endParaRPr lang="en-US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en-US" sz="2400" smtClean="0"/>
              <a:t>:</a:t>
            </a:r>
            <a:r>
              <a:rPr lang="ru-RU" sz="2400" smtClean="0"/>
              <a:t> </a:t>
            </a:r>
            <a:r>
              <a:rPr lang="el-GR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θ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= 0 </a:t>
            </a:r>
            <a:r>
              <a:rPr lang="ru-RU" sz="18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(сдвига нет, различие средних значений незначимо)</a:t>
            </a:r>
            <a:endParaRPr lang="en-US" sz="1800" i="1" baseline="-250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12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против одной из альтернатив</a:t>
            </a:r>
          </a:p>
          <a:p>
            <a:pPr lvl="0"/>
            <a:endParaRPr lang="en-US" sz="12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/>
              <a:t>: </a:t>
            </a:r>
            <a:r>
              <a:rPr lang="el-GR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θ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 </a:t>
            </a:r>
            <a:r>
              <a:rPr lang="en-US" sz="20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ru-RU" sz="18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среднее для второй выборки значимо больше, чем для первой</a:t>
            </a:r>
            <a:r>
              <a:rPr lang="en-US" sz="18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ru-RU" sz="1800" i="1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endParaRPr lang="ru-RU" sz="10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либо</a:t>
            </a:r>
          </a:p>
          <a:p>
            <a:pPr lvl="0"/>
            <a:endParaRPr lang="ru-RU" sz="10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/>
              <a:t>: </a:t>
            </a:r>
            <a:r>
              <a:rPr lang="el-GR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θ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 </a:t>
            </a:r>
            <a:r>
              <a:rPr lang="en-US" sz="18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ru-RU" sz="18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среднее для </a:t>
            </a:r>
            <a:r>
              <a:rPr lang="ru-RU" sz="18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второй выборки </a:t>
            </a:r>
            <a:r>
              <a:rPr lang="ru-RU" sz="18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значимо </a:t>
            </a:r>
            <a:r>
              <a:rPr lang="ru-RU" sz="18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меньше, </a:t>
            </a:r>
            <a:r>
              <a:rPr lang="ru-RU" sz="18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чем для первой</a:t>
            </a:r>
            <a:r>
              <a:rPr lang="en-US" sz="18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ru-RU" sz="18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endParaRPr lang="ru-RU" sz="10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либо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</a:t>
            </a:r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endParaRPr lang="ru-RU" sz="1000" i="1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/>
              <a:t>: </a:t>
            </a:r>
            <a:r>
              <a:rPr lang="el-GR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θ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≠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0 </a:t>
            </a:r>
            <a:r>
              <a:rPr lang="ru-RU" sz="18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(средние значения значимо различаются)</a:t>
            </a:r>
            <a:endParaRPr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Критерий Вилкоксона (Манна-Уитни)</a:t>
            </a:r>
            <a:endParaRPr sz="2531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854;p42"/>
          <p:cNvSpPr txBox="1"/>
          <p:nvPr/>
        </p:nvSpPr>
        <p:spPr>
          <a:xfrm>
            <a:off x="827584" y="836712"/>
            <a:ext cx="7416824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Элементы объединённой выборки из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и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j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упорядочиваются по возрастанию и нумеруются. Эта процедура называется ранжированием, а получающиеся номера – рангами.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16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R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–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ранг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 объединённой выборке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.</a:t>
            </a: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Критерий Вилкоксона (Манна-Уитни)</a:t>
            </a:r>
            <a:endParaRPr sz="2531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854;p42"/>
          <p:cNvSpPr txBox="1"/>
          <p:nvPr/>
        </p:nvSpPr>
        <p:spPr>
          <a:xfrm>
            <a:off x="827584" y="836712"/>
            <a:ext cx="7416824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Элементы объединённой выборки из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и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j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упорядочиваются по возрастанию и нумеруются. Эта процедура называется ранжированием, а получающиеся номера – рангами.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16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R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–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ранг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 объединённой выборке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.</a:t>
            </a: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sz="24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140968"/>
            <a:ext cx="76009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Критерий Вилкоксона (Манна-Уитни)</a:t>
            </a:r>
            <a:endParaRPr sz="2531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854;p42"/>
          <p:cNvSpPr txBox="1"/>
          <p:nvPr/>
        </p:nvSpPr>
        <p:spPr>
          <a:xfrm>
            <a:off x="827584" y="836712"/>
            <a:ext cx="7416824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Элементы объединённой выборки из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и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j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упорядочиваются по возрастанию и нумеруются. Эта процедура называется ранжированием, а получающиеся номера – рангами.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16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R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–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ранг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 объединённой выборке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.</a:t>
            </a: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sz="2400" dirty="0"/>
          </a:p>
        </p:txBody>
      </p:sp>
      <p:pic>
        <p:nvPicPr>
          <p:cNvPr id="28679" name="Picture 7" descr="D:\Александр\МАИ\__ОТУС\!cid_ii_k2lwwhzj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5805264"/>
            <a:ext cx="7163810" cy="793105"/>
          </a:xfrm>
          <a:prstGeom prst="rect">
            <a:avLst/>
          </a:prstGeom>
          <a:noFill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3068960"/>
            <a:ext cx="76009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95221"/>
            <a:ext cx="6616700" cy="297475"/>
          </a:xfrm>
        </p:spPr>
        <p:txBody>
          <a:bodyPr/>
          <a:lstStyle/>
          <a:p>
            <a:r>
              <a:rPr lang="ru-RU" sz="2600" smtClean="0"/>
              <a:t>Доверительная и критическая области</a:t>
            </a:r>
            <a:endParaRPr lang="ru-RU" sz="2600" dirty="0"/>
          </a:p>
        </p:txBody>
      </p:sp>
      <p:pic>
        <p:nvPicPr>
          <p:cNvPr id="5" name="Picture 4" descr="D:\Александр\МАИ\__ОТУС\Artboard 3 copy 2@15x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774263"/>
            <a:ext cx="5760640" cy="1110737"/>
          </a:xfrm>
          <a:prstGeom prst="rect">
            <a:avLst/>
          </a:prstGeom>
          <a:noFill/>
        </p:spPr>
      </p:pic>
      <p:pic>
        <p:nvPicPr>
          <p:cNvPr id="6" name="Picture 6" descr="D:\Александр\МАИ\__ОТУС\Artboard 3 copy 3@15x-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3313415"/>
            <a:ext cx="5610362" cy="918941"/>
          </a:xfrm>
          <a:prstGeom prst="rect">
            <a:avLst/>
          </a:prstGeom>
          <a:noFill/>
        </p:spPr>
      </p:pic>
      <p:pic>
        <p:nvPicPr>
          <p:cNvPr id="7" name="Picture 7" descr="D:\Александр\МАИ\__ОТУС\Artboard 3 copy 4@15x-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4614337"/>
            <a:ext cx="5610362" cy="902895"/>
          </a:xfrm>
          <a:prstGeom prst="rect">
            <a:avLst/>
          </a:prstGeom>
          <a:noFill/>
        </p:spPr>
      </p:pic>
      <p:sp>
        <p:nvSpPr>
          <p:cNvPr id="8" name="Google Shape;854;p42"/>
          <p:cNvSpPr txBox="1"/>
          <p:nvPr/>
        </p:nvSpPr>
        <p:spPr>
          <a:xfrm>
            <a:off x="755576" y="1412776"/>
            <a:ext cx="1872208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/>
              <a:t>: </a:t>
            </a:r>
            <a:r>
              <a:rPr lang="el-GR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θ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≠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0 </a:t>
            </a:r>
            <a:endParaRPr lang="en-US" sz="2400" smtClean="0"/>
          </a:p>
          <a:p>
            <a:pPr lvl="0"/>
            <a:endParaRPr lang="ru-RU" sz="24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ru-RU" sz="24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ru-RU" sz="24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/>
              <a:t>: </a:t>
            </a:r>
            <a:r>
              <a:rPr lang="el-GR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θ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&gt;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 </a:t>
            </a:r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endParaRPr lang="ru-RU" sz="24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ru-RU" sz="24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ru-RU" sz="24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/>
              <a:t>: </a:t>
            </a:r>
            <a:r>
              <a:rPr lang="el-GR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θ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&lt;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 </a:t>
            </a:r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Пример</a:t>
            </a:r>
            <a:endParaRPr dirty="0"/>
          </a:p>
        </p:txBody>
      </p:sp>
      <p:sp>
        <p:nvSpPr>
          <p:cNvPr id="9" name="Google Shape;854;p42"/>
          <p:cNvSpPr txBox="1"/>
          <p:nvPr/>
        </p:nvSpPr>
        <p:spPr>
          <a:xfrm>
            <a:off x="683568" y="908720"/>
            <a:ext cx="7722898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Проводилось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A/B тестирование страницы онлайн-табло аэропорта. Договорились, что лучшим будет считаться вариант, при котором человек быстрее находит нужный рейс и проводит на странице меньше времени.</a:t>
            </a: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10 человек, которые попали на вариант А, провели на странице: 30, 28, 46, 42, 35, 33, 44, 43, 31, 38 секунд.</a:t>
            </a: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8 человек, которые попали на вариант B, провели на странице: 26, 38, 39, 28, 30, 27, 32, 35 секунд.</a:t>
            </a: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Можно ли считать, что вариант B значимо лучше варианта А?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chemeClr val="dk2"/>
              </a:buClr>
              <a:buSzPts val="2531"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Алгоритм проверки гипотезы</a:t>
            </a:r>
            <a:endParaRPr lang="ru-RU"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801158" y="1052736"/>
            <a:ext cx="7722898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0.   Строим математическую модель.</a:t>
            </a: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1.   Формулируем основную и альтернативную 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гипотезы.</a:t>
            </a: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2.   Формулируем утверждение о статистике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критерия.</a:t>
            </a:r>
          </a:p>
          <a:p>
            <a:pPr marL="457200" indent="-457200">
              <a:buAutoNum type="arabicPeriod" startAt="3"/>
            </a:pP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Вычисляем значение статистики критерия.</a:t>
            </a:r>
          </a:p>
          <a:p>
            <a:pPr marL="457200" indent="-457200">
              <a:buAutoNum type="arabicPeriod" startAt="3"/>
            </a:pPr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4а. Строим доверительную и критическую области 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 с помощью квантилей распределения из п. 2</a:t>
            </a: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5а.  Принимаем решение: если статистика критерия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  попала в доверительную область, основная</a:t>
            </a: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  гипотеза принимается, если в критическую – </a:t>
            </a: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  отвергатся.</a:t>
            </a:r>
          </a:p>
          <a:p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4б. Вычисляем 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Р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-значение.</a:t>
            </a:r>
          </a:p>
          <a:p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latin typeface="Roboto" charset="0"/>
              <a:ea typeface="Roboto" charset="0"/>
            </a:endParaRPr>
          </a:p>
          <a:p>
            <a:endParaRPr lang="ru-RU" sz="2400" smtClean="0"/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2"/>
          <p:cNvSpPr txBox="1">
            <a:spLocks noGrp="1"/>
          </p:cNvSpPr>
          <p:nvPr>
            <p:ph type="body" idx="1"/>
          </p:nvPr>
        </p:nvSpPr>
        <p:spPr>
          <a:xfrm>
            <a:off x="611560" y="1340768"/>
            <a:ext cx="7992888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Александр  </a:t>
            </a:r>
            <a:r>
              <a:rPr lang="ru-RU" sz="2400" b="1" dirty="0" err="1" smtClean="0"/>
              <a:t>Горяинов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/>
              <a:t>Кандидат физико-математических наук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/>
              <a:t>Доцент кафедры теории вероятностей и компьютерного </a:t>
            </a:r>
            <a:r>
              <a:rPr lang="ru-RU" sz="2400" smtClean="0"/>
              <a:t>моделирования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ru-RU" sz="2400" smtClean="0"/>
              <a:t>Московского </a:t>
            </a:r>
            <a:r>
              <a:rPr lang="ru-RU" sz="2400" dirty="0" smtClean="0"/>
              <a:t>авиационного института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3" name="Google Shape;713;p32"/>
          <p:cNvSpPr txBox="1"/>
          <p:nvPr/>
        </p:nvSpPr>
        <p:spPr>
          <a:xfrm>
            <a:off x="539750" y="467229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i="0" u="none" strike="noStrike" cap="none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Преподаватель</a:t>
            </a:r>
            <a:endParaRPr sz="2600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611560" y="1052736"/>
            <a:ext cx="799288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0. Математическая модель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…,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m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~ 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en-US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время у пользователей с интерфейсом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</a:t>
            </a:r>
            <a:endParaRPr lang="en-US" sz="18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…,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n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~ 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l-GR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θ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время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пользователей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интерфейсом 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611560" y="1052736"/>
            <a:ext cx="799288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0. Математическая модель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…,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m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~ 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en-US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время у пользователей с интерфейсом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</a:t>
            </a:r>
            <a:endParaRPr lang="en-US" sz="18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…,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n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~ 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l-GR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θ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время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пользователей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интерфейсом В</a:t>
            </a:r>
          </a:p>
        </p:txBody>
      </p:sp>
      <p:sp>
        <p:nvSpPr>
          <p:cNvPr id="7" name="Google Shape;854;p42"/>
          <p:cNvSpPr txBox="1"/>
          <p:nvPr/>
        </p:nvSpPr>
        <p:spPr>
          <a:xfrm>
            <a:off x="683568" y="2708920"/>
            <a:ext cx="799288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1. Гипотезы</a:t>
            </a:r>
            <a:endParaRPr lang="ru-RU" sz="2400"/>
          </a:p>
        </p:txBody>
      </p:sp>
      <p:sp>
        <p:nvSpPr>
          <p:cNvPr id="8" name="Google Shape;854;p42"/>
          <p:cNvSpPr txBox="1"/>
          <p:nvPr/>
        </p:nvSpPr>
        <p:spPr>
          <a:xfrm>
            <a:off x="683568" y="3212976"/>
            <a:ext cx="799288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en-US" sz="2400" smtClean="0">
                <a:latin typeface="Roboto" charset="0"/>
                <a:ea typeface="Roboto" charset="0"/>
              </a:rPr>
              <a:t>:</a:t>
            </a:r>
            <a:r>
              <a:rPr lang="ru-RU" sz="2400" smtClean="0">
                <a:latin typeface="Roboto" charset="0"/>
                <a:ea typeface="Roboto" charset="0"/>
              </a:rPr>
              <a:t> </a:t>
            </a:r>
            <a:r>
              <a:rPr lang="el-GR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θ</a:t>
            </a:r>
            <a:r>
              <a:rPr lang="ru-RU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 = 0</a:t>
            </a: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>
                <a:latin typeface="Roboto" charset="0"/>
                <a:ea typeface="Roboto" charset="0"/>
              </a:rPr>
              <a:t>: </a:t>
            </a:r>
            <a:r>
              <a:rPr lang="el-GR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θ</a:t>
            </a:r>
            <a:r>
              <a:rPr lang="ru-RU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 </a:t>
            </a:r>
            <a:r>
              <a:rPr lang="en-US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&lt;</a:t>
            </a:r>
            <a:r>
              <a:rPr lang="ru-RU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 0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611560" y="1052736"/>
            <a:ext cx="799288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0. Математическая модель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…,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m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~ 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en-US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время у пользователей с интерфейсом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</a:t>
            </a:r>
            <a:endParaRPr lang="en-US" sz="18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…,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Y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n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~ 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l-GR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θ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время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пользователей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 </a:t>
            </a: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интерфейсом В</a:t>
            </a:r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4644008" y="5035649"/>
          <a:ext cx="411162" cy="409575"/>
        </p:xfrm>
        <a:graphic>
          <a:graphicData uri="http://schemas.openxmlformats.org/presentationml/2006/ole">
            <p:oleObj spid="_x0000_s93186" name="Equation" r:id="rId4" imgW="203040" imgH="203040" progId="Equation.DSMT4">
              <p:embed/>
            </p:oleObj>
          </a:graphicData>
        </a:graphic>
      </p:graphicFrame>
      <p:sp>
        <p:nvSpPr>
          <p:cNvPr id="7" name="Google Shape;854;p42"/>
          <p:cNvSpPr txBox="1"/>
          <p:nvPr/>
        </p:nvSpPr>
        <p:spPr>
          <a:xfrm>
            <a:off x="683568" y="2708920"/>
            <a:ext cx="799288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1. Гипотезы</a:t>
            </a:r>
            <a:endParaRPr lang="ru-RU" sz="2400"/>
          </a:p>
        </p:txBody>
      </p:sp>
      <p:sp>
        <p:nvSpPr>
          <p:cNvPr id="8" name="Google Shape;854;p42"/>
          <p:cNvSpPr txBox="1"/>
          <p:nvPr/>
        </p:nvSpPr>
        <p:spPr>
          <a:xfrm>
            <a:off x="683568" y="3212976"/>
            <a:ext cx="799288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en-US" sz="2400" smtClean="0">
                <a:latin typeface="Roboto" charset="0"/>
                <a:ea typeface="Roboto" charset="0"/>
              </a:rPr>
              <a:t>:</a:t>
            </a:r>
            <a:r>
              <a:rPr lang="ru-RU" sz="2400" smtClean="0">
                <a:latin typeface="Roboto" charset="0"/>
                <a:ea typeface="Roboto" charset="0"/>
              </a:rPr>
              <a:t> </a:t>
            </a:r>
            <a:r>
              <a:rPr lang="el-GR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θ</a:t>
            </a:r>
            <a:r>
              <a:rPr lang="ru-RU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 = 0</a:t>
            </a: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>
                <a:latin typeface="Roboto" charset="0"/>
                <a:ea typeface="Roboto" charset="0"/>
              </a:rPr>
              <a:t>: </a:t>
            </a:r>
            <a:r>
              <a:rPr lang="el-GR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θ</a:t>
            </a:r>
            <a:r>
              <a:rPr lang="ru-RU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 </a:t>
            </a:r>
            <a:r>
              <a:rPr lang="en-US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&lt;</a:t>
            </a:r>
            <a:r>
              <a:rPr lang="ru-RU" sz="2400" smtClean="0">
                <a:solidFill>
                  <a:schemeClr val="dk2"/>
                </a:solidFill>
                <a:latin typeface="Roboto" charset="0"/>
                <a:ea typeface="Roboto" charset="0"/>
                <a:cs typeface="Roboto"/>
                <a:sym typeface="Roboto"/>
              </a:rPr>
              <a:t> 0</a:t>
            </a:r>
            <a:endParaRPr lang="ru-RU" sz="2400"/>
          </a:p>
        </p:txBody>
      </p:sp>
      <p:sp>
        <p:nvSpPr>
          <p:cNvPr id="9" name="Google Shape;854;p42"/>
          <p:cNvSpPr txBox="1"/>
          <p:nvPr/>
        </p:nvSpPr>
        <p:spPr>
          <a:xfrm>
            <a:off x="683568" y="4725144"/>
            <a:ext cx="7992888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2. Утверждение о статистике критерия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Если гипотеза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верна, то      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~ N(0; 1)</a:t>
            </a:r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latin typeface="Roboto" charset="0"/>
              <a:ea typeface="Roboto" charset="0"/>
            </a:endParaRPr>
          </a:p>
          <a:p>
            <a:endParaRPr lang="ru-RU" sz="2400" smtClean="0"/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467544" y="1052736"/>
            <a:ext cx="8136904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buAutoNum type="arabicPeriod" startAt="3"/>
            </a:pP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Вычисляем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значение статистики критерия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.</a:t>
            </a:r>
          </a:p>
          <a:p>
            <a:pPr lvl="0"/>
            <a:endParaRPr lang="en-US" sz="24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28, 46, 42, 35, 33, 44, 43, 31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38</a:t>
            </a:r>
            <a:endParaRPr lang="ru-RU" sz="24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37,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39, 28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31,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27, 32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467544" y="1052736"/>
            <a:ext cx="8136904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buAutoNum type="arabicPeriod" startAt="3"/>
            </a:pP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Вычисляем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значение статистики критерия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.</a:t>
            </a:r>
          </a:p>
          <a:p>
            <a:pPr lvl="0"/>
            <a:endParaRPr lang="en-US" sz="24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28, 46, 42, 35, 33, 44, 43, 31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38</a:t>
            </a:r>
            <a:endParaRPr lang="ru-RU" sz="24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37,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39, 28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31,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27, 32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35</a:t>
            </a:r>
          </a:p>
        </p:txBody>
      </p:sp>
      <p:sp>
        <p:nvSpPr>
          <p:cNvPr id="8" name="Google Shape;854;p42"/>
          <p:cNvSpPr txBox="1"/>
          <p:nvPr/>
        </p:nvSpPr>
        <p:spPr>
          <a:xfrm>
            <a:off x="467544" y="2852936"/>
            <a:ext cx="813690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5; 3,5; 18; 15; 10,5; 9; 17; 16; 6,5; 13</a:t>
            </a:r>
          </a:p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1; 12; 14; 3,5; 6,5; 2; 8; 10,5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467544" y="1052736"/>
            <a:ext cx="8136904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buAutoNum type="arabicPeriod" startAt="3"/>
            </a:pP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Вычисляем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значение статистики критерия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.</a:t>
            </a:r>
          </a:p>
          <a:p>
            <a:pPr lvl="0"/>
            <a:endParaRPr lang="en-US" sz="24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28, 46, 42, 35, 33, 44, 43, 31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38</a:t>
            </a:r>
            <a:endParaRPr lang="ru-RU" sz="2400" smtClean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37,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39, 28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31,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27, 32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35</a:t>
            </a:r>
          </a:p>
        </p:txBody>
      </p:sp>
      <p:sp>
        <p:nvSpPr>
          <p:cNvPr id="8" name="Google Shape;854;p42"/>
          <p:cNvSpPr txBox="1"/>
          <p:nvPr/>
        </p:nvSpPr>
        <p:spPr>
          <a:xfrm>
            <a:off x="467544" y="2852936"/>
            <a:ext cx="813690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5; 3,5; 18; 15; 10,5; 9; 17; 16; 6,5; 13</a:t>
            </a:r>
          </a:p>
          <a:p>
            <a:pPr lvl="0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1; 12; 14; 3,5; 6,5; 2; 8; 10,5</a:t>
            </a:r>
            <a:endParaRPr lang="ru-RU" sz="2400"/>
          </a:p>
        </p:txBody>
      </p:sp>
      <p:sp>
        <p:nvSpPr>
          <p:cNvPr id="9" name="Google Shape;854;p42"/>
          <p:cNvSpPr txBox="1"/>
          <p:nvPr/>
        </p:nvSpPr>
        <p:spPr>
          <a:xfrm>
            <a:off x="467544" y="3861048"/>
            <a:ext cx="8136904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W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=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+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12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+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14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+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3,5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+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6,5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+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2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+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8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+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10,5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= 57,5</a:t>
            </a:r>
          </a:p>
          <a:p>
            <a:pPr lvl="0">
              <a:lnSpc>
                <a:spcPct val="120000"/>
              </a:lnSpc>
            </a:pP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M[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W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] = 8/2 (10 + 8 +1) = 76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D[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W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]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8*10/12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(10 + 8 +1)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126,67</a:t>
            </a:r>
          </a:p>
          <a:p>
            <a:pPr lvl="0"/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marL="457200" indent="-457200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</a:t>
            </a:r>
            <a:endParaRPr lang="ru-RU" sz="240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663" y="5397202"/>
            <a:ext cx="4924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467544" y="1052736"/>
            <a:ext cx="813690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4а. Строим доверительную и критическую области 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556792"/>
            <a:ext cx="72456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854;p42"/>
          <p:cNvSpPr txBox="1"/>
          <p:nvPr/>
        </p:nvSpPr>
        <p:spPr>
          <a:xfrm>
            <a:off x="2411760" y="2204864"/>
            <a:ext cx="86409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u</a:t>
            </a:r>
            <a:r>
              <a:rPr lang="el-GR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endParaRPr lang="en-US" sz="2400" i="1" baseline="-250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–1,65</a:t>
            </a:r>
            <a:endParaRPr lang="ru-RU" sz="2400"/>
          </a:p>
        </p:txBody>
      </p:sp>
      <p:sp>
        <p:nvSpPr>
          <p:cNvPr id="10" name="Google Shape;854;p42"/>
          <p:cNvSpPr txBox="1"/>
          <p:nvPr/>
        </p:nvSpPr>
        <p:spPr>
          <a:xfrm rot="16200000">
            <a:off x="1327448" y="2641104"/>
            <a:ext cx="504056" cy="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</a:t>
            </a:r>
            <a:endParaRPr lang="ru-RU" sz="240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1424534" y="2204864"/>
          <a:ext cx="411162" cy="409575"/>
        </p:xfrm>
        <a:graphic>
          <a:graphicData uri="http://schemas.openxmlformats.org/presentationml/2006/ole">
            <p:oleObj spid="_x0000_s87044" name="Equation" r:id="rId5" imgW="203040" imgH="203040" progId="Equation.DSMT4">
              <p:embed/>
            </p:oleObj>
          </a:graphicData>
        </a:graphic>
      </p:graphicFrame>
      <p:sp>
        <p:nvSpPr>
          <p:cNvPr id="12" name="Google Shape;854;p42"/>
          <p:cNvSpPr txBox="1"/>
          <p:nvPr/>
        </p:nvSpPr>
        <p:spPr>
          <a:xfrm>
            <a:off x="827584" y="2924944"/>
            <a:ext cx="12961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–1,69</a:t>
            </a:r>
            <a:endParaRPr lang="ru-RU" sz="2400"/>
          </a:p>
        </p:txBody>
      </p:sp>
      <p:sp>
        <p:nvSpPr>
          <p:cNvPr id="13" name="Google Shape;854;p42"/>
          <p:cNvSpPr txBox="1"/>
          <p:nvPr/>
        </p:nvSpPr>
        <p:spPr>
          <a:xfrm rot="16200000">
            <a:off x="2559968" y="2641105"/>
            <a:ext cx="504056" cy="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</a:t>
            </a:r>
            <a:endParaRPr lang="ru-RU" sz="2400"/>
          </a:p>
        </p:txBody>
      </p:sp>
      <p:sp>
        <p:nvSpPr>
          <p:cNvPr id="19" name="Google Shape;854;p42"/>
          <p:cNvSpPr txBox="1"/>
          <p:nvPr/>
        </p:nvSpPr>
        <p:spPr>
          <a:xfrm>
            <a:off x="4211960" y="2708920"/>
            <a:ext cx="3096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Возьмём </a:t>
            </a:r>
            <a:r>
              <a:rPr lang="el-GR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= 0,05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467544" y="1052736"/>
            <a:ext cx="813690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4а. Строим доверительную и критическую области 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556792"/>
            <a:ext cx="72456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854;p42"/>
          <p:cNvSpPr txBox="1"/>
          <p:nvPr/>
        </p:nvSpPr>
        <p:spPr>
          <a:xfrm>
            <a:off x="467544" y="3861048"/>
            <a:ext cx="813690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5а.  Принимаем решение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latin typeface="Roboto" charset="0"/>
              <a:ea typeface="Roboto" charset="0"/>
            </a:endParaRPr>
          </a:p>
          <a:p>
            <a:endParaRPr lang="ru-RU" sz="2400" smtClean="0"/>
          </a:p>
          <a:p>
            <a:endParaRPr lang="ru-RU" sz="2400"/>
          </a:p>
        </p:txBody>
      </p:sp>
      <p:sp>
        <p:nvSpPr>
          <p:cNvPr id="9" name="Google Shape;854;p42"/>
          <p:cNvSpPr txBox="1"/>
          <p:nvPr/>
        </p:nvSpPr>
        <p:spPr>
          <a:xfrm>
            <a:off x="2411760" y="2204864"/>
            <a:ext cx="86409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u</a:t>
            </a:r>
            <a:r>
              <a:rPr lang="el-GR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endParaRPr lang="en-US" sz="2400" i="1" baseline="-250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–1,65</a:t>
            </a:r>
            <a:endParaRPr lang="ru-RU" sz="2400"/>
          </a:p>
        </p:txBody>
      </p:sp>
      <p:sp>
        <p:nvSpPr>
          <p:cNvPr id="10" name="Google Shape;854;p42"/>
          <p:cNvSpPr txBox="1"/>
          <p:nvPr/>
        </p:nvSpPr>
        <p:spPr>
          <a:xfrm rot="16200000">
            <a:off x="1327448" y="2641104"/>
            <a:ext cx="504056" cy="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</a:t>
            </a:r>
            <a:endParaRPr lang="ru-RU" sz="240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1424534" y="2204864"/>
          <a:ext cx="411162" cy="409575"/>
        </p:xfrm>
        <a:graphic>
          <a:graphicData uri="http://schemas.openxmlformats.org/presentationml/2006/ole">
            <p:oleObj spid="_x0000_s92162" name="Equation" r:id="rId5" imgW="203040" imgH="203040" progId="Equation.DSMT4">
              <p:embed/>
            </p:oleObj>
          </a:graphicData>
        </a:graphic>
      </p:graphicFrame>
      <p:sp>
        <p:nvSpPr>
          <p:cNvPr id="12" name="Google Shape;854;p42"/>
          <p:cNvSpPr txBox="1"/>
          <p:nvPr/>
        </p:nvSpPr>
        <p:spPr>
          <a:xfrm>
            <a:off x="827584" y="2924944"/>
            <a:ext cx="12961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–1,69</a:t>
            </a:r>
            <a:endParaRPr lang="ru-RU" sz="2400"/>
          </a:p>
        </p:txBody>
      </p:sp>
      <p:sp>
        <p:nvSpPr>
          <p:cNvPr id="13" name="Google Shape;854;p42"/>
          <p:cNvSpPr txBox="1"/>
          <p:nvPr/>
        </p:nvSpPr>
        <p:spPr>
          <a:xfrm rot="16200000">
            <a:off x="2559968" y="2641105"/>
            <a:ext cx="504056" cy="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</a:t>
            </a:r>
            <a:endParaRPr lang="ru-RU" sz="2400"/>
          </a:p>
        </p:txBody>
      </p:sp>
      <p:sp>
        <p:nvSpPr>
          <p:cNvPr id="15" name="Google Shape;854;p42"/>
          <p:cNvSpPr txBox="1"/>
          <p:nvPr/>
        </p:nvSpPr>
        <p:spPr>
          <a:xfrm>
            <a:off x="467544" y="4293096"/>
            <a:ext cx="813690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Статистика критерия попала в критическую область, следовательно гипотеза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отвергается в пользу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endParaRPr lang="ru-RU" sz="2400"/>
          </a:p>
        </p:txBody>
      </p:sp>
      <p:sp>
        <p:nvSpPr>
          <p:cNvPr id="19" name="Google Shape;854;p42"/>
          <p:cNvSpPr txBox="1"/>
          <p:nvPr/>
        </p:nvSpPr>
        <p:spPr>
          <a:xfrm>
            <a:off x="4211960" y="2708920"/>
            <a:ext cx="3096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Возьмём </a:t>
            </a:r>
            <a:r>
              <a:rPr lang="el-GR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= 0,05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Решение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854;p42"/>
          <p:cNvSpPr txBox="1"/>
          <p:nvPr/>
        </p:nvSpPr>
        <p:spPr>
          <a:xfrm>
            <a:off x="467544" y="1052736"/>
            <a:ext cx="813690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4а. Строим доверительную и критическую области </a:t>
            </a:r>
            <a:b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</a:b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556792"/>
            <a:ext cx="72456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854;p42"/>
          <p:cNvSpPr txBox="1"/>
          <p:nvPr/>
        </p:nvSpPr>
        <p:spPr>
          <a:xfrm>
            <a:off x="467544" y="3861048"/>
            <a:ext cx="813690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5а.  Принимаем решение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latin typeface="Roboto" charset="0"/>
              <a:ea typeface="Roboto" charset="0"/>
            </a:endParaRPr>
          </a:p>
          <a:p>
            <a:endParaRPr lang="ru-RU" sz="2400" smtClean="0"/>
          </a:p>
          <a:p>
            <a:endParaRPr lang="ru-RU" sz="2400"/>
          </a:p>
        </p:txBody>
      </p:sp>
      <p:sp>
        <p:nvSpPr>
          <p:cNvPr id="9" name="Google Shape;854;p42"/>
          <p:cNvSpPr txBox="1"/>
          <p:nvPr/>
        </p:nvSpPr>
        <p:spPr>
          <a:xfrm>
            <a:off x="2411760" y="2204864"/>
            <a:ext cx="86409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u</a:t>
            </a:r>
            <a:r>
              <a:rPr lang="el-GR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endParaRPr lang="en-US" sz="2400" i="1" baseline="-250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–1,65</a:t>
            </a:r>
            <a:endParaRPr lang="ru-RU" sz="2400"/>
          </a:p>
        </p:txBody>
      </p:sp>
      <p:sp>
        <p:nvSpPr>
          <p:cNvPr id="10" name="Google Shape;854;p42"/>
          <p:cNvSpPr txBox="1"/>
          <p:nvPr/>
        </p:nvSpPr>
        <p:spPr>
          <a:xfrm rot="16200000">
            <a:off x="1327448" y="2641104"/>
            <a:ext cx="504056" cy="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</a:t>
            </a:r>
            <a:endParaRPr lang="ru-RU" sz="240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1424534" y="2204864"/>
          <a:ext cx="411162" cy="409575"/>
        </p:xfrm>
        <a:graphic>
          <a:graphicData uri="http://schemas.openxmlformats.org/presentationml/2006/ole">
            <p:oleObj spid="_x0000_s91138" name="Equation" r:id="rId5" imgW="203040" imgH="203040" progId="Equation.DSMT4">
              <p:embed/>
            </p:oleObj>
          </a:graphicData>
        </a:graphic>
      </p:graphicFrame>
      <p:sp>
        <p:nvSpPr>
          <p:cNvPr id="12" name="Google Shape;854;p42"/>
          <p:cNvSpPr txBox="1"/>
          <p:nvPr/>
        </p:nvSpPr>
        <p:spPr>
          <a:xfrm>
            <a:off x="827584" y="2924944"/>
            <a:ext cx="12961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–1,69</a:t>
            </a:r>
            <a:endParaRPr lang="ru-RU" sz="2400"/>
          </a:p>
        </p:txBody>
      </p:sp>
      <p:sp>
        <p:nvSpPr>
          <p:cNvPr id="13" name="Google Shape;854;p42"/>
          <p:cNvSpPr txBox="1"/>
          <p:nvPr/>
        </p:nvSpPr>
        <p:spPr>
          <a:xfrm rot="16200000">
            <a:off x="2559968" y="2641105"/>
            <a:ext cx="504056" cy="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</a:t>
            </a:r>
            <a:endParaRPr lang="ru-RU" sz="2400"/>
          </a:p>
        </p:txBody>
      </p:sp>
      <p:sp>
        <p:nvSpPr>
          <p:cNvPr id="15" name="Google Shape;854;p42"/>
          <p:cNvSpPr txBox="1"/>
          <p:nvPr/>
        </p:nvSpPr>
        <p:spPr>
          <a:xfrm>
            <a:off x="467544" y="4293096"/>
            <a:ext cx="813690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Статистика критерия попала в критическую область, следовательно гипотеза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отвергается в пользу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endParaRPr lang="ru-RU" sz="2400"/>
          </a:p>
        </p:txBody>
      </p:sp>
      <p:sp>
        <p:nvSpPr>
          <p:cNvPr id="17" name="Google Shape;854;p42"/>
          <p:cNvSpPr txBox="1"/>
          <p:nvPr/>
        </p:nvSpPr>
        <p:spPr>
          <a:xfrm>
            <a:off x="467544" y="5229200"/>
            <a:ext cx="813690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4б. Вычисляем 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Р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-значение.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ru-RU" sz="2400" smtClean="0">
              <a:latin typeface="Roboto" charset="0"/>
              <a:ea typeface="Roboto" charset="0"/>
            </a:endParaRPr>
          </a:p>
          <a:p>
            <a:endParaRPr lang="ru-RU" sz="2400" smtClean="0"/>
          </a:p>
          <a:p>
            <a:endParaRPr lang="ru-RU" sz="2400"/>
          </a:p>
        </p:txBody>
      </p:sp>
      <p:sp>
        <p:nvSpPr>
          <p:cNvPr id="19" name="Google Shape;854;p42"/>
          <p:cNvSpPr txBox="1"/>
          <p:nvPr/>
        </p:nvSpPr>
        <p:spPr>
          <a:xfrm>
            <a:off x="4211960" y="2708920"/>
            <a:ext cx="3096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Возьмём </a:t>
            </a:r>
            <a:r>
              <a:rPr lang="el-GR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= 0,05</a:t>
            </a:r>
            <a:endParaRPr lang="ru-RU" sz="2400"/>
          </a:p>
        </p:txBody>
      </p:sp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5661248"/>
            <a:ext cx="79438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4"/>
          <p:cNvSpPr txBox="1">
            <a:spLocks noGrp="1"/>
          </p:cNvSpPr>
          <p:nvPr>
            <p:ph type="sldNum" idx="12"/>
          </p:nvPr>
        </p:nvSpPr>
        <p:spPr>
          <a:xfrm>
            <a:off x="4479587" y="6618257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/>
          </a:p>
        </p:txBody>
      </p:sp>
      <p:sp>
        <p:nvSpPr>
          <p:cNvPr id="877" name="Google Shape;877;p44"/>
          <p:cNvSpPr txBox="1"/>
          <p:nvPr/>
        </p:nvSpPr>
        <p:spPr>
          <a:xfrm>
            <a:off x="683118" y="2453987"/>
            <a:ext cx="7974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ru-RU" sz="54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dirty="0"/>
          </a:p>
        </p:txBody>
      </p:sp>
      <p:sp>
        <p:nvSpPr>
          <p:cNvPr id="878" name="Google Shape;878;p44"/>
          <p:cNvSpPr txBox="1"/>
          <p:nvPr/>
        </p:nvSpPr>
        <p:spPr>
          <a:xfrm>
            <a:off x="1259632" y="1196752"/>
            <a:ext cx="7165176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Пройти тест по теме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«Проверка гипотез»</a:t>
            </a:r>
            <a:endParaRPr dirty="0"/>
          </a:p>
        </p:txBody>
      </p:sp>
      <p:sp>
        <p:nvSpPr>
          <p:cNvPr id="879" name="Google Shape;879;p44"/>
          <p:cNvSpPr txBox="1"/>
          <p:nvPr/>
        </p:nvSpPr>
        <p:spPr>
          <a:xfrm>
            <a:off x="611560" y="908720"/>
            <a:ext cx="7974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ru-RU" sz="54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dirty="0"/>
          </a:p>
        </p:txBody>
      </p:sp>
      <p:sp>
        <p:nvSpPr>
          <p:cNvPr id="880" name="Google Shape;880;p44"/>
          <p:cNvSpPr txBox="1"/>
          <p:nvPr/>
        </p:nvSpPr>
        <p:spPr>
          <a:xfrm>
            <a:off x="1352769" y="2505259"/>
            <a:ext cx="67476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Реализовать на любом языке программирования критерии проверки гипотез о равенстве долей и равенстве средних</a:t>
            </a:r>
            <a:endParaRPr dirty="0"/>
          </a:p>
        </p:txBody>
      </p:sp>
      <p:sp>
        <p:nvSpPr>
          <p:cNvPr id="881" name="Google Shape;881;p44"/>
          <p:cNvSpPr/>
          <p:nvPr/>
        </p:nvSpPr>
        <p:spPr>
          <a:xfrm>
            <a:off x="936104" y="5632991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Срок </a:t>
            </a:r>
            <a: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20:00 07.11.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dirty="0"/>
          </a:p>
        </p:txBody>
      </p:sp>
      <p:pic>
        <p:nvPicPr>
          <p:cNvPr id="882" name="Google Shape;882;p44" descr="http://joxi.net/v29alzKt3PMjz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434" y="5494430"/>
            <a:ext cx="543830" cy="738788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44"/>
          <p:cNvSpPr txBox="1"/>
          <p:nvPr/>
        </p:nvSpPr>
        <p:spPr>
          <a:xfrm>
            <a:off x="768314" y="718812"/>
            <a:ext cx="7298994" cy="74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None/>
            </a:pPr>
            <a:r>
              <a:rPr lang="ru-RU" sz="1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1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1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6" name="Google Shape;886;p44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ru-RU" sz="2600" b="1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Домашнее задание</a:t>
            </a:r>
            <a:endParaRPr sz="2600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877;p44"/>
          <p:cNvSpPr txBox="1"/>
          <p:nvPr/>
        </p:nvSpPr>
        <p:spPr>
          <a:xfrm>
            <a:off x="683568" y="3966155"/>
            <a:ext cx="7974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ru-RU" sz="5400" b="1" smtClean="0">
                <a:solidFill>
                  <a:schemeClr val="accent1"/>
                </a:solidFill>
                <a:latin typeface="Roboto"/>
                <a:ea typeface="Roboto"/>
                <a:sym typeface="Roboto"/>
              </a:rPr>
              <a:t>3</a:t>
            </a:r>
            <a:endParaRPr dirty="0"/>
          </a:p>
        </p:txBody>
      </p:sp>
      <p:sp>
        <p:nvSpPr>
          <p:cNvPr id="12" name="Google Shape;880;p44"/>
          <p:cNvSpPr txBox="1"/>
          <p:nvPr/>
        </p:nvSpPr>
        <p:spPr>
          <a:xfrm>
            <a:off x="1353219" y="4017427"/>
            <a:ext cx="732323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Решить с помощью созданной программы несколько задач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2"/>
          <p:cNvSpPr txBox="1">
            <a:spLocks noGrp="1"/>
          </p:cNvSpPr>
          <p:nvPr>
            <p:ph type="body" idx="1"/>
          </p:nvPr>
        </p:nvSpPr>
        <p:spPr>
          <a:xfrm>
            <a:off x="2161750" y="1955400"/>
            <a:ext cx="6442200" cy="5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Активно участвуем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/>
              <a:t>Задаем вопрос в чат или голосом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err="1"/>
              <a:t>Off-topic</a:t>
            </a:r>
            <a:r>
              <a:rPr lang="ru-RU" sz="2400" dirty="0"/>
              <a:t> обсуждаем в </a:t>
            </a:r>
            <a:r>
              <a:rPr lang="ru-RU" sz="2400" dirty="0" err="1"/>
              <a:t>Slack</a:t>
            </a:r>
            <a:r>
              <a:rPr lang="ru-RU" sz="2400" dirty="0"/>
              <a:t> #канал группы или #</a:t>
            </a:r>
            <a:r>
              <a:rPr lang="ru-RU" sz="2400" dirty="0" err="1"/>
              <a:t>general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/>
              <a:t>Вопросы вижу в чате, могу ответить не сразу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3" name="Google Shape;713;p32"/>
          <p:cNvSpPr txBox="1"/>
          <p:nvPr/>
        </p:nvSpPr>
        <p:spPr>
          <a:xfrm>
            <a:off x="539750" y="47667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Правила </a:t>
            </a:r>
            <a:r>
              <a:rPr lang="ru-RU" sz="2600" b="1" i="0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вебинара</a:t>
            </a:r>
            <a:endParaRPr sz="2600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4" name="Google Shape;7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750" y="1725029"/>
            <a:ext cx="1036725" cy="77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101" y="2734487"/>
            <a:ext cx="702025" cy="70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525" y="3819700"/>
            <a:ext cx="1333924" cy="3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8100" y="4815525"/>
            <a:ext cx="702024" cy="70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46"/>
          <p:cNvSpPr txBox="1">
            <a:spLocks noGrp="1"/>
          </p:cNvSpPr>
          <p:nvPr>
            <p:ph type="sldNum" idx="12"/>
          </p:nvPr>
        </p:nvSpPr>
        <p:spPr>
          <a:xfrm>
            <a:off x="4479587" y="6358465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/>
          </a:p>
        </p:txBody>
      </p:sp>
      <p:sp>
        <p:nvSpPr>
          <p:cNvPr id="902" name="Google Shape;902;p46"/>
          <p:cNvSpPr txBox="1"/>
          <p:nvPr/>
        </p:nvSpPr>
        <p:spPr>
          <a:xfrm>
            <a:off x="1850507" y="2430291"/>
            <a:ext cx="65149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Пятница 8.11.2019 </a:t>
            </a:r>
            <a: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19:00</a:t>
            </a:r>
            <a:r>
              <a:rPr lang="ru-RU" sz="24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24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46"/>
          <p:cNvSpPr txBox="1"/>
          <p:nvPr/>
        </p:nvSpPr>
        <p:spPr>
          <a:xfrm>
            <a:off x="1856627" y="3487665"/>
            <a:ext cx="674762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Ссылка на вебинар будет в ЛК за 15 минут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4" name="Google Shape;904;p46" descr="ÐÐ°ÑÑÐ¸Ð½ÐºÐ¸ Ð¿Ð¾ Ð·Ð°Ð¿ÑÐ¾ÑÑ ÐºÐ°Ð»ÐµÐ½Ð´Ð°ÑÑ  Ð¸ÐºÐ¾Ð½ÐºÐ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704" y="2291792"/>
            <a:ext cx="704809" cy="704809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46"/>
          <p:cNvSpPr/>
          <p:nvPr/>
        </p:nvSpPr>
        <p:spPr>
          <a:xfrm>
            <a:off x="707150" y="1447700"/>
            <a:ext cx="768127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rgbClr val="3F3F3F"/>
                </a:solidFill>
                <a:latin typeface="Roboto" charset="0"/>
                <a:ea typeface="Roboto" charset="0"/>
                <a:cs typeface="Roboto"/>
                <a:sym typeface="Roboto"/>
              </a:rPr>
              <a:t>Тема: </a:t>
            </a:r>
            <a:r>
              <a:rPr lang="ru-RU" sz="2400" smtClean="0">
                <a:solidFill>
                  <a:srgbClr val="3F3F3F"/>
                </a:solidFill>
                <a:latin typeface="Roboto" charset="0"/>
                <a:ea typeface="Roboto" charset="0"/>
                <a:cs typeface="Roboto"/>
                <a:sym typeface="Roboto"/>
              </a:rPr>
              <a:t>Исследование зависимостей пар признаков</a:t>
            </a:r>
            <a:endParaRPr sz="1800" dirty="0">
              <a:solidFill>
                <a:schemeClr val="dk1"/>
              </a:solidFill>
              <a:latin typeface="Roboto" charset="0"/>
              <a:ea typeface="Roboto" charset="0"/>
              <a:cs typeface="Roboto Light"/>
              <a:sym typeface="Roboto Light"/>
            </a:endParaRPr>
          </a:p>
        </p:txBody>
      </p:sp>
      <p:pic>
        <p:nvPicPr>
          <p:cNvPr id="906" name="Google Shape;906;p46" descr="http://joxi.net/vAWbZqwC1oyjV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205" y="3374392"/>
            <a:ext cx="618900" cy="749218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46"/>
          <p:cNvSpPr/>
          <p:nvPr/>
        </p:nvSpPr>
        <p:spPr>
          <a:xfrm>
            <a:off x="1028233" y="2538882"/>
            <a:ext cx="417750" cy="3583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8" name="Google Shape;908;p46"/>
          <p:cNvSpPr txBox="1"/>
          <p:nvPr/>
        </p:nvSpPr>
        <p:spPr>
          <a:xfrm>
            <a:off x="971600" y="2564904"/>
            <a:ext cx="474884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r>
              <a:rPr lang="ru-RU" sz="1800" smtClean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8.1</a:t>
            </a:r>
            <a:r>
              <a:rPr lang="ru-RU" sz="1800" smtClean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915" name="Google Shape;915;p46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ru-RU" sz="28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Следующий вебинар</a:t>
            </a:r>
            <a:endParaRPr sz="2531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7"/>
          <p:cNvSpPr/>
          <p:nvPr/>
        </p:nvSpPr>
        <p:spPr>
          <a:xfrm>
            <a:off x="2286000" y="1635741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1" name="Google Shape;921;p47"/>
          <p:cNvSpPr/>
          <p:nvPr/>
        </p:nvSpPr>
        <p:spPr>
          <a:xfrm>
            <a:off x="539750" y="1552366"/>
            <a:ext cx="80645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Заполните, пожалуйста, опрос о занятии</a:t>
            </a:r>
            <a:endParaRPr/>
          </a:p>
        </p:txBody>
      </p:sp>
      <p:sp>
        <p:nvSpPr>
          <p:cNvPr id="922" name="Google Shape;922;p47"/>
          <p:cNvSpPr/>
          <p:nvPr/>
        </p:nvSpPr>
        <p:spPr>
          <a:xfrm>
            <a:off x="3324225" y="3933824"/>
            <a:ext cx="2533650" cy="2447925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47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23" name="Google Shape;92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0739" y="4345816"/>
            <a:ext cx="1460106" cy="173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48"/>
          <p:cNvSpPr/>
          <p:nvPr/>
        </p:nvSpPr>
        <p:spPr>
          <a:xfrm>
            <a:off x="2286000" y="1635740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29" name="Google Shape;929;p48"/>
          <p:cNvGrpSpPr/>
          <p:nvPr/>
        </p:nvGrpSpPr>
        <p:grpSpPr>
          <a:xfrm>
            <a:off x="2841525" y="2804415"/>
            <a:ext cx="3400056" cy="3400040"/>
            <a:chOff x="3229533" y="3396343"/>
            <a:chExt cx="2624037" cy="2624037"/>
          </a:xfrm>
        </p:grpSpPr>
        <p:sp>
          <p:nvSpPr>
            <p:cNvPr id="930" name="Google Shape;930;p48"/>
            <p:cNvSpPr/>
            <p:nvPr/>
          </p:nvSpPr>
          <p:spPr>
            <a:xfrm>
              <a:off x="3229533" y="3396343"/>
              <a:ext cx="2624037" cy="2624037"/>
            </a:xfrm>
            <a:custGeom>
              <a:avLst/>
              <a:gdLst/>
              <a:ahLst/>
              <a:cxnLst/>
              <a:rect l="l" t="t" r="r" b="b"/>
              <a:pathLst>
                <a:path w="2624036" h="2624036" extrusionOk="0">
                  <a:moveTo>
                    <a:pt x="2611306" y="1312278"/>
                  </a:moveTo>
                  <a:cubicBezTo>
                    <a:pt x="2611306" y="2029711"/>
                    <a:pt x="2029711" y="2611306"/>
                    <a:pt x="1312278" y="2611306"/>
                  </a:cubicBezTo>
                  <a:cubicBezTo>
                    <a:pt x="594845" y="2611306"/>
                    <a:pt x="13250" y="2029711"/>
                    <a:pt x="13250" y="1312278"/>
                  </a:cubicBezTo>
                  <a:cubicBezTo>
                    <a:pt x="13250" y="594845"/>
                    <a:pt x="594845" y="13250"/>
                    <a:pt x="1312278" y="13250"/>
                  </a:cubicBezTo>
                  <a:cubicBezTo>
                    <a:pt x="2029711" y="13250"/>
                    <a:pt x="2611306" y="594845"/>
                    <a:pt x="2611306" y="1312278"/>
                  </a:cubicBezTo>
                  <a:close/>
                </a:path>
              </a:pathLst>
            </a:custGeom>
            <a:solidFill>
              <a:srgbClr val="D8E4E7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3596724" y="4292043"/>
              <a:ext cx="506621" cy="493633"/>
            </a:xfrm>
            <a:custGeom>
              <a:avLst/>
              <a:gdLst/>
              <a:ahLst/>
              <a:cxnLst/>
              <a:rect l="l" t="t" r="r" b="b"/>
              <a:pathLst>
                <a:path w="506620" h="493630" extrusionOk="0">
                  <a:moveTo>
                    <a:pt x="465745" y="381654"/>
                  </a:moveTo>
                  <a:lnTo>
                    <a:pt x="439764" y="291762"/>
                  </a:lnTo>
                  <a:cubicBezTo>
                    <a:pt x="251866" y="316467"/>
                    <a:pt x="75144" y="196866"/>
                    <a:pt x="28232" y="13250"/>
                  </a:cubicBezTo>
                  <a:cubicBezTo>
                    <a:pt x="-29501" y="211865"/>
                    <a:pt x="84707" y="419677"/>
                    <a:pt x="283322" y="477410"/>
                  </a:cubicBezTo>
                  <a:cubicBezTo>
                    <a:pt x="353543" y="497821"/>
                    <a:pt x="428203" y="497229"/>
                    <a:pt x="498091" y="475704"/>
                  </a:cubicBezTo>
                  <a:cubicBezTo>
                    <a:pt x="484191" y="446476"/>
                    <a:pt x="475358" y="414260"/>
                    <a:pt x="465745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3583475" y="4278793"/>
              <a:ext cx="532601" cy="519613"/>
            </a:xfrm>
            <a:custGeom>
              <a:avLst/>
              <a:gdLst/>
              <a:ahLst/>
              <a:cxnLst/>
              <a:rect l="l" t="t" r="r" b="b"/>
              <a:pathLst>
                <a:path w="532601" h="519611" extrusionOk="0">
                  <a:moveTo>
                    <a:pt x="478995" y="394904"/>
                  </a:moveTo>
                  <a:lnTo>
                    <a:pt x="453014" y="305012"/>
                  </a:lnTo>
                  <a:cubicBezTo>
                    <a:pt x="265116" y="329717"/>
                    <a:pt x="88394" y="210116"/>
                    <a:pt x="41482" y="26500"/>
                  </a:cubicBezTo>
                  <a:cubicBezTo>
                    <a:pt x="-16251" y="225115"/>
                    <a:pt x="97957" y="432927"/>
                    <a:pt x="296572" y="490660"/>
                  </a:cubicBezTo>
                  <a:cubicBezTo>
                    <a:pt x="366793" y="511071"/>
                    <a:pt x="441453" y="510479"/>
                    <a:pt x="511341" y="488954"/>
                  </a:cubicBezTo>
                  <a:cubicBezTo>
                    <a:pt x="497441" y="459726"/>
                    <a:pt x="488608" y="427510"/>
                    <a:pt x="478995" y="394904"/>
                  </a:cubicBez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3613119" y="4291653"/>
              <a:ext cx="454660" cy="402701"/>
            </a:xfrm>
            <a:custGeom>
              <a:avLst/>
              <a:gdLst/>
              <a:ahLst/>
              <a:cxnLst/>
              <a:rect l="l" t="t" r="r" b="b"/>
              <a:pathLst>
                <a:path w="454659" h="402698" extrusionOk="0">
                  <a:moveTo>
                    <a:pt x="449350" y="382044"/>
                  </a:moveTo>
                  <a:cubicBezTo>
                    <a:pt x="431813" y="322029"/>
                    <a:pt x="414926" y="261624"/>
                    <a:pt x="395960" y="201869"/>
                  </a:cubicBezTo>
                  <a:cubicBezTo>
                    <a:pt x="241594" y="224849"/>
                    <a:pt x="89160" y="149694"/>
                    <a:pt x="13396" y="13250"/>
                  </a:cubicBezTo>
                  <a:cubicBezTo>
                    <a:pt x="7674" y="219792"/>
                    <a:pt x="170471" y="391865"/>
                    <a:pt x="377013" y="397587"/>
                  </a:cubicBezTo>
                  <a:cubicBezTo>
                    <a:pt x="402244" y="398286"/>
                    <a:pt x="427481" y="396430"/>
                    <a:pt x="452338" y="392047"/>
                  </a:cubicBezTo>
                  <a:lnTo>
                    <a:pt x="449350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3598457" y="4278403"/>
              <a:ext cx="480640" cy="428681"/>
            </a:xfrm>
            <a:custGeom>
              <a:avLst/>
              <a:gdLst/>
              <a:ahLst/>
              <a:cxnLst/>
              <a:rect l="l" t="t" r="r" b="b"/>
              <a:pathLst>
                <a:path w="480640" h="428679" extrusionOk="0">
                  <a:moveTo>
                    <a:pt x="464013" y="395294"/>
                  </a:moveTo>
                  <a:cubicBezTo>
                    <a:pt x="446476" y="335279"/>
                    <a:pt x="429589" y="274874"/>
                    <a:pt x="410623" y="215119"/>
                  </a:cubicBezTo>
                  <a:cubicBezTo>
                    <a:pt x="256257" y="238099"/>
                    <a:pt x="103822" y="162944"/>
                    <a:pt x="28059" y="26500"/>
                  </a:cubicBezTo>
                  <a:cubicBezTo>
                    <a:pt x="22337" y="233042"/>
                    <a:pt x="185134" y="405115"/>
                    <a:pt x="391675" y="410837"/>
                  </a:cubicBezTo>
                  <a:cubicBezTo>
                    <a:pt x="416906" y="411536"/>
                    <a:pt x="442144" y="409680"/>
                    <a:pt x="467001" y="405297"/>
                  </a:cubicBezTo>
                  <a:lnTo>
                    <a:pt x="464013" y="395294"/>
                  </a:lnTo>
                  <a:close/>
                  <a:moveTo>
                    <a:pt x="438032" y="305402"/>
                  </a:moveTo>
                  <a:cubicBezTo>
                    <a:pt x="250134" y="330106"/>
                    <a:pt x="73412" y="210506"/>
                    <a:pt x="26500" y="26890"/>
                  </a:cubicBez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4921648" y="4288275"/>
              <a:ext cx="506621" cy="493633"/>
            </a:xfrm>
            <a:custGeom>
              <a:avLst/>
              <a:gdLst/>
              <a:ahLst/>
              <a:cxnLst/>
              <a:rect l="l" t="t" r="r" b="b"/>
              <a:pathLst>
                <a:path w="506620" h="493630" extrusionOk="0">
                  <a:moveTo>
                    <a:pt x="45726" y="381654"/>
                  </a:moveTo>
                  <a:lnTo>
                    <a:pt x="71706" y="291892"/>
                  </a:lnTo>
                  <a:cubicBezTo>
                    <a:pt x="259585" y="316343"/>
                    <a:pt x="436175" y="196776"/>
                    <a:pt x="483238" y="13250"/>
                  </a:cubicBezTo>
                  <a:cubicBezTo>
                    <a:pt x="541097" y="211752"/>
                    <a:pt x="427094" y="419580"/>
                    <a:pt x="228590" y="477445"/>
                  </a:cubicBezTo>
                  <a:cubicBezTo>
                    <a:pt x="158196" y="497967"/>
                    <a:pt x="83307" y="497361"/>
                    <a:pt x="13250" y="475704"/>
                  </a:cubicBezTo>
                  <a:cubicBezTo>
                    <a:pt x="27280" y="446606"/>
                    <a:pt x="36113" y="414260"/>
                    <a:pt x="45726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4908397" y="4275025"/>
              <a:ext cx="532601" cy="519613"/>
            </a:xfrm>
            <a:custGeom>
              <a:avLst/>
              <a:gdLst/>
              <a:ahLst/>
              <a:cxnLst/>
              <a:rect l="l" t="t" r="r" b="b"/>
              <a:pathLst>
                <a:path w="532601" h="519611" extrusionOk="0">
                  <a:moveTo>
                    <a:pt x="58976" y="394904"/>
                  </a:moveTo>
                  <a:lnTo>
                    <a:pt x="84956" y="305142"/>
                  </a:lnTo>
                  <a:cubicBezTo>
                    <a:pt x="272835" y="329593"/>
                    <a:pt x="449425" y="210026"/>
                    <a:pt x="496489" y="26500"/>
                  </a:cubicBezTo>
                  <a:cubicBezTo>
                    <a:pt x="554347" y="225002"/>
                    <a:pt x="440344" y="432830"/>
                    <a:pt x="241840" y="490695"/>
                  </a:cubicBezTo>
                  <a:cubicBezTo>
                    <a:pt x="171446" y="511217"/>
                    <a:pt x="96557" y="510612"/>
                    <a:pt x="26500" y="488954"/>
                  </a:cubicBezTo>
                  <a:cubicBezTo>
                    <a:pt x="40530" y="459856"/>
                    <a:pt x="49363" y="427510"/>
                    <a:pt x="58976" y="394904"/>
                  </a:cubicBez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4951136" y="4287886"/>
              <a:ext cx="454660" cy="402701"/>
            </a:xfrm>
            <a:custGeom>
              <a:avLst/>
              <a:gdLst/>
              <a:ahLst/>
              <a:cxnLst/>
              <a:rect l="l" t="t" r="r" b="b"/>
              <a:pathLst>
                <a:path w="454659" h="402698" extrusionOk="0">
                  <a:moveTo>
                    <a:pt x="16238" y="382044"/>
                  </a:moveTo>
                  <a:cubicBezTo>
                    <a:pt x="33775" y="322029"/>
                    <a:pt x="50662" y="261624"/>
                    <a:pt x="69628" y="201999"/>
                  </a:cubicBezTo>
                  <a:cubicBezTo>
                    <a:pt x="78331" y="203168"/>
                    <a:pt x="87035" y="204337"/>
                    <a:pt x="95738" y="204987"/>
                  </a:cubicBezTo>
                  <a:cubicBezTo>
                    <a:pt x="246556" y="216678"/>
                    <a:pt x="383343" y="137307"/>
                    <a:pt x="452192" y="13250"/>
                  </a:cubicBezTo>
                  <a:cubicBezTo>
                    <a:pt x="457817" y="219938"/>
                    <a:pt x="294814" y="392049"/>
                    <a:pt x="88126" y="397671"/>
                  </a:cubicBezTo>
                  <a:cubicBezTo>
                    <a:pt x="63055" y="398353"/>
                    <a:pt x="37958" y="396513"/>
                    <a:pt x="13250" y="392177"/>
                  </a:cubicBezTo>
                  <a:lnTo>
                    <a:pt x="16238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4937886" y="4274636"/>
              <a:ext cx="480640" cy="428681"/>
            </a:xfrm>
            <a:custGeom>
              <a:avLst/>
              <a:gdLst/>
              <a:ahLst/>
              <a:cxnLst/>
              <a:rect l="l" t="t" r="r" b="b"/>
              <a:pathLst>
                <a:path w="480640" h="428679" extrusionOk="0">
                  <a:moveTo>
                    <a:pt x="29488" y="395294"/>
                  </a:moveTo>
                  <a:cubicBezTo>
                    <a:pt x="47025" y="335279"/>
                    <a:pt x="63912" y="274874"/>
                    <a:pt x="82878" y="215249"/>
                  </a:cubicBezTo>
                  <a:cubicBezTo>
                    <a:pt x="91581" y="216418"/>
                    <a:pt x="100285" y="217587"/>
                    <a:pt x="108989" y="218237"/>
                  </a:cubicBezTo>
                  <a:cubicBezTo>
                    <a:pt x="259806" y="229928"/>
                    <a:pt x="396593" y="150557"/>
                    <a:pt x="465442" y="26500"/>
                  </a:cubicBezTo>
                  <a:cubicBezTo>
                    <a:pt x="471067" y="233189"/>
                    <a:pt x="308065" y="405299"/>
                    <a:pt x="101376" y="410922"/>
                  </a:cubicBezTo>
                  <a:cubicBezTo>
                    <a:pt x="76305" y="411603"/>
                    <a:pt x="51208" y="409763"/>
                    <a:pt x="26500" y="405427"/>
                  </a:cubicBezTo>
                  <a:lnTo>
                    <a:pt x="29488" y="395294"/>
                  </a:lnTo>
                  <a:close/>
                  <a:moveTo>
                    <a:pt x="55468" y="305531"/>
                  </a:moveTo>
                  <a:cubicBezTo>
                    <a:pt x="243347" y="329983"/>
                    <a:pt x="419937" y="210415"/>
                    <a:pt x="467001" y="26890"/>
                  </a:cubicBez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5408654" y="4935454"/>
              <a:ext cx="272796" cy="389710"/>
            </a:xfrm>
            <a:custGeom>
              <a:avLst/>
              <a:gdLst/>
              <a:ahLst/>
              <a:cxnLst/>
              <a:rect l="l" t="t" r="r" b="b"/>
              <a:pathLst>
                <a:path w="272795" h="389708" extrusionOk="0">
                  <a:moveTo>
                    <a:pt x="255259" y="26500"/>
                  </a:moveTo>
                  <a:cubicBezTo>
                    <a:pt x="129383" y="26500"/>
                    <a:pt x="27280" y="128604"/>
                    <a:pt x="27280" y="254480"/>
                  </a:cubicBezTo>
                  <a:lnTo>
                    <a:pt x="27280" y="367365"/>
                  </a:lnTo>
                  <a:moveTo>
                    <a:pt x="179006" y="139126"/>
                  </a:moveTo>
                  <a:cubicBezTo>
                    <a:pt x="94777" y="139126"/>
                    <a:pt x="26500" y="207403"/>
                    <a:pt x="26500" y="291632"/>
                  </a:cubicBezTo>
                  <a:cubicBezTo>
                    <a:pt x="26500" y="291671"/>
                    <a:pt x="26500" y="291723"/>
                    <a:pt x="26500" y="291762"/>
                  </a:cubicBezTo>
                  <a:lnTo>
                    <a:pt x="26500" y="367105"/>
                  </a:ln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4872416" y="5103809"/>
              <a:ext cx="571573" cy="168875"/>
            </a:xfrm>
            <a:custGeom>
              <a:avLst/>
              <a:gdLst/>
              <a:ahLst/>
              <a:cxnLst/>
              <a:rect l="l" t="t" r="r" b="b"/>
              <a:pathLst>
                <a:path w="571572" h="168873" extrusionOk="0">
                  <a:moveTo>
                    <a:pt x="154454" y="13250"/>
                  </a:moveTo>
                  <a:lnTo>
                    <a:pt x="558972" y="109248"/>
                  </a:lnTo>
                  <a:lnTo>
                    <a:pt x="558972" y="156273"/>
                  </a:lnTo>
                  <a:lnTo>
                    <a:pt x="13250" y="162638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4233424" y="5090559"/>
              <a:ext cx="1221087" cy="805401"/>
            </a:xfrm>
            <a:custGeom>
              <a:avLst/>
              <a:gdLst/>
              <a:ahLst/>
              <a:cxnLst/>
              <a:rect l="l" t="t" r="r" b="b"/>
              <a:pathLst>
                <a:path w="1221086" h="805397" extrusionOk="0">
                  <a:moveTo>
                    <a:pt x="793446" y="26500"/>
                  </a:moveTo>
                  <a:lnTo>
                    <a:pt x="1197964" y="122498"/>
                  </a:lnTo>
                  <a:lnTo>
                    <a:pt x="1197964" y="169523"/>
                  </a:lnTo>
                  <a:lnTo>
                    <a:pt x="652242" y="175888"/>
                  </a:lnTo>
                  <a:moveTo>
                    <a:pt x="367365" y="781235"/>
                  </a:moveTo>
                  <a:cubicBezTo>
                    <a:pt x="367365" y="655230"/>
                    <a:pt x="265261" y="553126"/>
                    <a:pt x="139386" y="553126"/>
                  </a:cubicBezTo>
                  <a:lnTo>
                    <a:pt x="26500" y="553126"/>
                  </a:lnTo>
                  <a:moveTo>
                    <a:pt x="254739" y="704982"/>
                  </a:moveTo>
                  <a:cubicBezTo>
                    <a:pt x="254739" y="620675"/>
                    <a:pt x="186410" y="552347"/>
                    <a:pt x="102104" y="552347"/>
                  </a:cubicBezTo>
                  <a:lnTo>
                    <a:pt x="26760" y="552347"/>
                  </a:ln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4231085" y="5246444"/>
              <a:ext cx="168874" cy="402701"/>
            </a:xfrm>
            <a:custGeom>
              <a:avLst/>
              <a:gdLst/>
              <a:ahLst/>
              <a:cxnLst/>
              <a:rect l="l" t="t" r="r" b="b"/>
              <a:pathLst>
                <a:path w="168873" h="402698" extrusionOk="0">
                  <a:moveTo>
                    <a:pt x="162638" y="27150"/>
                  </a:moveTo>
                  <a:lnTo>
                    <a:pt x="118601" y="392826"/>
                  </a:lnTo>
                  <a:lnTo>
                    <a:pt x="71447" y="392826"/>
                  </a:lnTo>
                  <a:lnTo>
                    <a:pt x="13250" y="13250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4217835" y="5233194"/>
              <a:ext cx="194854" cy="428681"/>
            </a:xfrm>
            <a:custGeom>
              <a:avLst/>
              <a:gdLst/>
              <a:ahLst/>
              <a:cxnLst/>
              <a:rect l="l" t="t" r="r" b="b"/>
              <a:pathLst>
                <a:path w="194854" h="428679" extrusionOk="0">
                  <a:moveTo>
                    <a:pt x="175888" y="40400"/>
                  </a:moveTo>
                  <a:lnTo>
                    <a:pt x="131851" y="406076"/>
                  </a:lnTo>
                  <a:lnTo>
                    <a:pt x="84697" y="406076"/>
                  </a:lnTo>
                  <a:lnTo>
                    <a:pt x="26500" y="26500"/>
                  </a:ln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3992844" y="3582512"/>
              <a:ext cx="1039223" cy="1688744"/>
            </a:xfrm>
            <a:custGeom>
              <a:avLst/>
              <a:gdLst/>
              <a:ahLst/>
              <a:cxnLst/>
              <a:rect l="l" t="t" r="r" b="b"/>
              <a:pathLst>
                <a:path w="1039222" h="1688736" extrusionOk="0">
                  <a:moveTo>
                    <a:pt x="892822" y="1687048"/>
                  </a:moveTo>
                  <a:lnTo>
                    <a:pt x="154065" y="1687048"/>
                  </a:lnTo>
                  <a:cubicBezTo>
                    <a:pt x="76253" y="1687048"/>
                    <a:pt x="13250" y="1623915"/>
                    <a:pt x="13250" y="1546103"/>
                  </a:cubicBezTo>
                  <a:lnTo>
                    <a:pt x="13250" y="528185"/>
                  </a:lnTo>
                  <a:lnTo>
                    <a:pt x="1033507" y="528185"/>
                  </a:lnTo>
                  <a:lnTo>
                    <a:pt x="1033507" y="1546103"/>
                  </a:lnTo>
                  <a:cubicBezTo>
                    <a:pt x="1033507" y="1623915"/>
                    <a:pt x="970504" y="1687048"/>
                    <a:pt x="892692" y="1687048"/>
                  </a:cubicBezTo>
                  <a:moveTo>
                    <a:pt x="116133" y="381784"/>
                  </a:moveTo>
                  <a:lnTo>
                    <a:pt x="229278" y="13250"/>
                  </a:lnTo>
                  <a:lnTo>
                    <a:pt x="320081" y="198102"/>
                  </a:lnTo>
                  <a:lnTo>
                    <a:pt x="116133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4082477" y="3569262"/>
              <a:ext cx="246815" cy="415691"/>
            </a:xfrm>
            <a:custGeom>
              <a:avLst/>
              <a:gdLst/>
              <a:ahLst/>
              <a:cxnLst/>
              <a:rect l="l" t="t" r="r" b="b"/>
              <a:pathLst>
                <a:path w="246815" h="415688" extrusionOk="0">
                  <a:moveTo>
                    <a:pt x="26500" y="395034"/>
                  </a:moveTo>
                  <a:lnTo>
                    <a:pt x="139646" y="26500"/>
                  </a:lnTo>
                  <a:lnTo>
                    <a:pt x="230448" y="211352"/>
                  </a:ln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4705750" y="3582512"/>
              <a:ext cx="220835" cy="389710"/>
            </a:xfrm>
            <a:custGeom>
              <a:avLst/>
              <a:gdLst/>
              <a:ahLst/>
              <a:cxnLst/>
              <a:rect l="l" t="t" r="r" b="b"/>
              <a:pathLst>
                <a:path w="220834" h="389708" extrusionOk="0">
                  <a:moveTo>
                    <a:pt x="217197" y="381784"/>
                  </a:moveTo>
                  <a:lnTo>
                    <a:pt x="104052" y="13250"/>
                  </a:lnTo>
                  <a:lnTo>
                    <a:pt x="13250" y="198102"/>
                  </a:lnTo>
                  <a:lnTo>
                    <a:pt x="217197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4692501" y="3569261"/>
              <a:ext cx="246815" cy="415691"/>
            </a:xfrm>
            <a:custGeom>
              <a:avLst/>
              <a:gdLst/>
              <a:ahLst/>
              <a:cxnLst/>
              <a:rect l="l" t="t" r="r" b="b"/>
              <a:pathLst>
                <a:path w="246815" h="415688" extrusionOk="0">
                  <a:moveTo>
                    <a:pt x="230448" y="395034"/>
                  </a:moveTo>
                  <a:lnTo>
                    <a:pt x="117302" y="26500"/>
                  </a:lnTo>
                  <a:lnTo>
                    <a:pt x="26500" y="211352"/>
                  </a:ln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3979464" y="4047436"/>
              <a:ext cx="1065204" cy="1247073"/>
            </a:xfrm>
            <a:custGeom>
              <a:avLst/>
              <a:gdLst/>
              <a:ahLst/>
              <a:cxnLst/>
              <a:rect l="l" t="t" r="r" b="b"/>
              <a:pathLst>
                <a:path w="1065202" h="1247066" extrusionOk="0">
                  <a:moveTo>
                    <a:pt x="1049485" y="26500"/>
                  </a:moveTo>
                  <a:lnTo>
                    <a:pt x="1049485" y="1069360"/>
                  </a:lnTo>
                  <a:cubicBezTo>
                    <a:pt x="1049485" y="1153667"/>
                    <a:pt x="981156" y="1222126"/>
                    <a:pt x="896849" y="1222126"/>
                  </a:cubicBezTo>
                  <a:lnTo>
                    <a:pt x="179136" y="1222126"/>
                  </a:lnTo>
                  <a:cubicBezTo>
                    <a:pt x="94816" y="1222048"/>
                    <a:pt x="26500" y="1153680"/>
                    <a:pt x="26500" y="1069360"/>
                  </a:cubicBezTo>
                  <a:lnTo>
                    <a:pt x="26500" y="26500"/>
                  </a:lnTo>
                </a:path>
              </a:pathLst>
            </a:custGeom>
            <a:noFill/>
            <a:ln w="25900" cap="flat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4127423" y="4675259"/>
              <a:ext cx="766427" cy="584566"/>
            </a:xfrm>
            <a:custGeom>
              <a:avLst/>
              <a:gdLst/>
              <a:ahLst/>
              <a:cxnLst/>
              <a:rect l="l" t="t" r="r" b="b"/>
              <a:pathLst>
                <a:path w="766426" h="584562" extrusionOk="0">
                  <a:moveTo>
                    <a:pt x="13250" y="579756"/>
                  </a:moveTo>
                  <a:lnTo>
                    <a:pt x="13250" y="263313"/>
                  </a:lnTo>
                  <a:cubicBezTo>
                    <a:pt x="13250" y="125746"/>
                    <a:pt x="115873" y="13250"/>
                    <a:pt x="241229" y="13250"/>
                  </a:cubicBezTo>
                  <a:lnTo>
                    <a:pt x="530003" y="13250"/>
                  </a:lnTo>
                  <a:cubicBezTo>
                    <a:pt x="655360" y="13250"/>
                    <a:pt x="757983" y="125746"/>
                    <a:pt x="757983" y="263313"/>
                  </a:cubicBezTo>
                  <a:lnTo>
                    <a:pt x="757983" y="579886"/>
                  </a:lnTo>
                  <a:lnTo>
                    <a:pt x="13250" y="579886"/>
                  </a:lnTo>
                </a:path>
              </a:pathLst>
            </a:custGeom>
            <a:solidFill>
              <a:srgbClr val="AEA0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4027138" y="3711505"/>
              <a:ext cx="974272" cy="532604"/>
            </a:xfrm>
            <a:custGeom>
              <a:avLst/>
              <a:gdLst/>
              <a:ahLst/>
              <a:cxnLst/>
              <a:rect l="l" t="t" r="r" b="b"/>
              <a:pathLst>
                <a:path w="974271" h="532601" extrusionOk="0">
                  <a:moveTo>
                    <a:pt x="962840" y="488045"/>
                  </a:moveTo>
                  <a:cubicBezTo>
                    <a:pt x="962840" y="619117"/>
                    <a:pt x="487915" y="383993"/>
                    <a:pt x="487915" y="383993"/>
                  </a:cubicBezTo>
                  <a:cubicBezTo>
                    <a:pt x="487915" y="383993"/>
                    <a:pt x="13250" y="619117"/>
                    <a:pt x="13250" y="488045"/>
                  </a:cubicBezTo>
                  <a:cubicBezTo>
                    <a:pt x="13250" y="225823"/>
                    <a:pt x="225823" y="13250"/>
                    <a:pt x="488045" y="13250"/>
                  </a:cubicBezTo>
                  <a:cubicBezTo>
                    <a:pt x="750267" y="13250"/>
                    <a:pt x="962840" y="225823"/>
                    <a:pt x="962840" y="488045"/>
                  </a:cubicBez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4013888" y="3698255"/>
              <a:ext cx="1000252" cy="558584"/>
            </a:xfrm>
            <a:custGeom>
              <a:avLst/>
              <a:gdLst/>
              <a:ahLst/>
              <a:cxnLst/>
              <a:rect l="l" t="t" r="r" b="b"/>
              <a:pathLst>
                <a:path w="1000251" h="558582" extrusionOk="0">
                  <a:moveTo>
                    <a:pt x="976090" y="501295"/>
                  </a:moveTo>
                  <a:cubicBezTo>
                    <a:pt x="976090" y="632367"/>
                    <a:pt x="501165" y="397243"/>
                    <a:pt x="501165" y="397243"/>
                  </a:cubicBezTo>
                  <a:cubicBezTo>
                    <a:pt x="501165" y="397243"/>
                    <a:pt x="26500" y="632367"/>
                    <a:pt x="26500" y="501295"/>
                  </a:cubicBezTo>
                  <a:cubicBezTo>
                    <a:pt x="26500" y="239073"/>
                    <a:pt x="239073" y="26500"/>
                    <a:pt x="501295" y="26500"/>
                  </a:cubicBezTo>
                  <a:cubicBezTo>
                    <a:pt x="763517" y="26500"/>
                    <a:pt x="976090" y="239073"/>
                    <a:pt x="976090" y="501295"/>
                  </a:cubicBezTo>
                  <a:close/>
                </a:path>
              </a:pathLst>
            </a:custGeom>
            <a:noFill/>
            <a:ln w="25900" cap="flat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4412690" y="4196304"/>
              <a:ext cx="194854" cy="207845"/>
            </a:xfrm>
            <a:custGeom>
              <a:avLst/>
              <a:gdLst/>
              <a:ahLst/>
              <a:cxnLst/>
              <a:rect l="l" t="t" r="r" b="b"/>
              <a:pathLst>
                <a:path w="194854" h="207844" extrusionOk="0">
                  <a:moveTo>
                    <a:pt x="191477" y="107430"/>
                  </a:moveTo>
                  <a:lnTo>
                    <a:pt x="102363" y="196543"/>
                  </a:lnTo>
                  <a:lnTo>
                    <a:pt x="13250" y="107430"/>
                  </a:lnTo>
                  <a:lnTo>
                    <a:pt x="102363" y="13250"/>
                  </a:lnTo>
                  <a:lnTo>
                    <a:pt x="191477" y="107430"/>
                  </a:lnTo>
                </a:path>
              </a:pathLst>
            </a:custGeom>
            <a:solidFill>
              <a:srgbClr val="F5BB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4399439" y="4183054"/>
              <a:ext cx="220835" cy="233826"/>
            </a:xfrm>
            <a:custGeom>
              <a:avLst/>
              <a:gdLst/>
              <a:ahLst/>
              <a:cxnLst/>
              <a:rect l="l" t="t" r="r" b="b"/>
              <a:pathLst>
                <a:path w="220834" h="233825" extrusionOk="0">
                  <a:moveTo>
                    <a:pt x="204727" y="120680"/>
                  </a:moveTo>
                  <a:lnTo>
                    <a:pt x="115614" y="209793"/>
                  </a:lnTo>
                  <a:lnTo>
                    <a:pt x="26500" y="120680"/>
                  </a:lnTo>
                  <a:lnTo>
                    <a:pt x="115614" y="26500"/>
                  </a:ln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3971843" y="3766665"/>
              <a:ext cx="1078194" cy="584566"/>
            </a:xfrm>
            <a:custGeom>
              <a:avLst/>
              <a:gdLst/>
              <a:ahLst/>
              <a:cxnLst/>
              <a:rect l="l" t="t" r="r" b="b"/>
              <a:pathLst>
                <a:path w="1078193" h="584562" extrusionOk="0">
                  <a:moveTo>
                    <a:pt x="790285" y="13299"/>
                  </a:moveTo>
                  <a:cubicBezTo>
                    <a:pt x="688312" y="13259"/>
                    <a:pt x="594176" y="67966"/>
                    <a:pt x="543730" y="156582"/>
                  </a:cubicBezTo>
                  <a:cubicBezTo>
                    <a:pt x="466104" y="20392"/>
                    <a:pt x="292772" y="-27083"/>
                    <a:pt x="156582" y="50543"/>
                  </a:cubicBezTo>
                  <a:cubicBezTo>
                    <a:pt x="20392" y="128169"/>
                    <a:pt x="-27083" y="301501"/>
                    <a:pt x="50543" y="437692"/>
                  </a:cubicBezTo>
                  <a:cubicBezTo>
                    <a:pt x="128169" y="573882"/>
                    <a:pt x="301501" y="621356"/>
                    <a:pt x="437691" y="543730"/>
                  </a:cubicBezTo>
                  <a:cubicBezTo>
                    <a:pt x="481905" y="518529"/>
                    <a:pt x="518529" y="481904"/>
                    <a:pt x="543730" y="437692"/>
                  </a:cubicBezTo>
                  <a:cubicBezTo>
                    <a:pt x="621356" y="573882"/>
                    <a:pt x="794689" y="621356"/>
                    <a:pt x="930879" y="543730"/>
                  </a:cubicBezTo>
                  <a:cubicBezTo>
                    <a:pt x="1067069" y="466104"/>
                    <a:pt x="1114536" y="292772"/>
                    <a:pt x="1036919" y="156582"/>
                  </a:cubicBezTo>
                  <a:cubicBezTo>
                    <a:pt x="986413" y="67983"/>
                    <a:pt x="892272" y="13286"/>
                    <a:pt x="790285" y="1329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3958593" y="3753414"/>
              <a:ext cx="1104175" cy="610546"/>
            </a:xfrm>
            <a:custGeom>
              <a:avLst/>
              <a:gdLst/>
              <a:ahLst/>
              <a:cxnLst/>
              <a:rect l="l" t="t" r="r" b="b"/>
              <a:pathLst>
                <a:path w="1104173" h="610543" extrusionOk="0">
                  <a:moveTo>
                    <a:pt x="803535" y="26549"/>
                  </a:moveTo>
                  <a:cubicBezTo>
                    <a:pt x="701562" y="26509"/>
                    <a:pt x="607426" y="81216"/>
                    <a:pt x="556980" y="169832"/>
                  </a:cubicBezTo>
                  <a:cubicBezTo>
                    <a:pt x="479354" y="33642"/>
                    <a:pt x="306022" y="-13832"/>
                    <a:pt x="169832" y="63794"/>
                  </a:cubicBezTo>
                  <a:cubicBezTo>
                    <a:pt x="33642" y="141420"/>
                    <a:pt x="-13832" y="314751"/>
                    <a:pt x="63794" y="450942"/>
                  </a:cubicBezTo>
                  <a:cubicBezTo>
                    <a:pt x="141420" y="587132"/>
                    <a:pt x="314751" y="634606"/>
                    <a:pt x="450942" y="556980"/>
                  </a:cubicBezTo>
                  <a:cubicBezTo>
                    <a:pt x="495155" y="531779"/>
                    <a:pt x="531779" y="495154"/>
                    <a:pt x="556980" y="450942"/>
                  </a:cubicBezTo>
                  <a:cubicBezTo>
                    <a:pt x="634606" y="587132"/>
                    <a:pt x="807939" y="634606"/>
                    <a:pt x="944129" y="556980"/>
                  </a:cubicBezTo>
                  <a:cubicBezTo>
                    <a:pt x="1080319" y="479354"/>
                    <a:pt x="1127786" y="306022"/>
                    <a:pt x="1050169" y="169832"/>
                  </a:cubicBezTo>
                  <a:cubicBezTo>
                    <a:pt x="999663" y="81233"/>
                    <a:pt x="905522" y="26536"/>
                    <a:pt x="803535" y="26549"/>
                  </a:cubicBez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4182762" y="4002357"/>
              <a:ext cx="129903" cy="77942"/>
            </a:xfrm>
            <a:custGeom>
              <a:avLst/>
              <a:gdLst/>
              <a:ahLst/>
              <a:cxnLst/>
              <a:rect l="l" t="t" r="r" b="b"/>
              <a:pathLst>
                <a:path w="129902" h="77941" extrusionOk="0">
                  <a:moveTo>
                    <a:pt x="13250" y="68459"/>
                  </a:moveTo>
                  <a:cubicBezTo>
                    <a:pt x="13250" y="37968"/>
                    <a:pt x="37968" y="13250"/>
                    <a:pt x="68459" y="13250"/>
                  </a:cubicBezTo>
                  <a:cubicBezTo>
                    <a:pt x="98950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4169510" y="3989100"/>
              <a:ext cx="155883" cy="103922"/>
            </a:xfrm>
            <a:custGeom>
              <a:avLst/>
              <a:gdLst/>
              <a:ahLst/>
              <a:cxnLst/>
              <a:rect l="l" t="t" r="r" b="b"/>
              <a:pathLst>
                <a:path w="155883" h="103922" extrusionOk="0">
                  <a:moveTo>
                    <a:pt x="26500" y="81709"/>
                  </a:moveTo>
                  <a:cubicBezTo>
                    <a:pt x="26500" y="51218"/>
                    <a:pt x="51218" y="26500"/>
                    <a:pt x="81709" y="26500"/>
                  </a:cubicBezTo>
                  <a:cubicBezTo>
                    <a:pt x="112200" y="26500"/>
                    <a:pt x="136918" y="51218"/>
                    <a:pt x="136918" y="81709"/>
                  </a:cubicBez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4697305" y="4002349"/>
              <a:ext cx="129903" cy="77942"/>
            </a:xfrm>
            <a:custGeom>
              <a:avLst/>
              <a:gdLst/>
              <a:ahLst/>
              <a:cxnLst/>
              <a:rect l="l" t="t" r="r" b="b"/>
              <a:pathLst>
                <a:path w="129902" h="77941" extrusionOk="0">
                  <a:moveTo>
                    <a:pt x="13250" y="68459"/>
                  </a:moveTo>
                  <a:cubicBezTo>
                    <a:pt x="13250" y="37968"/>
                    <a:pt x="37971" y="13250"/>
                    <a:pt x="68459" y="13250"/>
                  </a:cubicBezTo>
                  <a:cubicBezTo>
                    <a:pt x="98947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4684054" y="3989089"/>
              <a:ext cx="155883" cy="103922"/>
            </a:xfrm>
            <a:custGeom>
              <a:avLst/>
              <a:gdLst/>
              <a:ahLst/>
              <a:cxnLst/>
              <a:rect l="l" t="t" r="r" b="b"/>
              <a:pathLst>
                <a:path w="155883" h="103922" extrusionOk="0">
                  <a:moveTo>
                    <a:pt x="26500" y="81709"/>
                  </a:moveTo>
                  <a:cubicBezTo>
                    <a:pt x="26500" y="51218"/>
                    <a:pt x="51221" y="26500"/>
                    <a:pt x="81709" y="26500"/>
                  </a:cubicBezTo>
                  <a:cubicBezTo>
                    <a:pt x="112197" y="26500"/>
                    <a:pt x="136918" y="51218"/>
                    <a:pt x="136918" y="81709"/>
                  </a:cubicBez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60" name="Google Shape;960;p48"/>
          <p:cNvSpPr/>
          <p:nvPr/>
        </p:nvSpPr>
        <p:spPr>
          <a:xfrm>
            <a:off x="1600200" y="1042512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Спасибо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 внимание!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8"/>
          <p:cNvSpPr txBox="1">
            <a:spLocks noGrp="1"/>
          </p:cNvSpPr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smtClean="0"/>
              <a:t>Занятие </a:t>
            </a:r>
            <a:r>
              <a:rPr lang="en-US" smtClean="0"/>
              <a:t>2</a:t>
            </a:r>
            <a:r>
              <a:rPr lang="ru-RU" smtClean="0"/>
              <a:t>5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Проверка </a:t>
            </a:r>
            <a:r>
              <a:rPr lang="ru-RU" smtClean="0"/>
              <a:t>гипотез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A/B</a:t>
            </a:r>
            <a:r>
              <a:rPr lang="ru-RU" smtClean="0"/>
              <a:t>-тестирование</a:t>
            </a:r>
            <a:endParaRPr/>
          </a:p>
        </p:txBody>
      </p:sp>
      <p:sp>
        <p:nvSpPr>
          <p:cNvPr id="691" name="Google Shape;691;p28"/>
          <p:cNvSpPr txBox="1">
            <a:spLocks noGrp="1"/>
          </p:cNvSpPr>
          <p:nvPr>
            <p:ph type="body" idx="1"/>
          </p:nvPr>
        </p:nvSpPr>
        <p:spPr>
          <a:xfrm>
            <a:off x="539749" y="4013512"/>
            <a:ext cx="4941449" cy="171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FontTx/>
              <a:buChar char="-"/>
            </a:pPr>
            <a:r>
              <a:rPr lang="ru-RU" smtClean="0"/>
              <a:t> </a:t>
            </a:r>
            <a:r>
              <a:rPr lang="ru-RU" smtClean="0"/>
              <a:t>Гипотеза о равенстве вероятностей успеха в двух сериях опытов</a:t>
            </a:r>
            <a:endParaRPr lang="ru-RU" smtClean="0"/>
          </a:p>
          <a:p>
            <a:pPr marL="0" lvl="0" indent="0">
              <a:spcBef>
                <a:spcPts val="0"/>
              </a:spcBef>
              <a:buFontTx/>
              <a:buChar char="-"/>
            </a:pPr>
            <a:r>
              <a:rPr lang="ru-RU" smtClean="0"/>
              <a:t> </a:t>
            </a:r>
            <a:r>
              <a:rPr lang="ru-RU" smtClean="0"/>
              <a:t>Гипотеза о равенстве средних значений для двух выборок (двухвыборочная задача о сдвиге)</a:t>
            </a:r>
            <a:endParaRPr lang="ru-RU" dirty="0"/>
          </a:p>
        </p:txBody>
      </p:sp>
      <p:sp>
        <p:nvSpPr>
          <p:cNvPr id="692" name="Google Shape;692;p28"/>
          <p:cNvSpPr txBox="1">
            <a:spLocks noGrp="1"/>
          </p:cNvSpPr>
          <p:nvPr>
            <p:ph type="body" idx="2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</a:pPr>
            <a:r>
              <a:rPr lang="ru-RU" smtClean="0"/>
              <a:t>Александр Горяинов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5"/>
          <p:cNvSpPr/>
          <p:nvPr/>
        </p:nvSpPr>
        <p:spPr>
          <a:xfrm>
            <a:off x="683568" y="2382379"/>
            <a:ext cx="7541966" cy="944127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0" name="Google Shape;750;p35"/>
          <p:cNvSpPr txBox="1"/>
          <p:nvPr/>
        </p:nvSpPr>
        <p:spPr>
          <a:xfrm>
            <a:off x="683568" y="1772816"/>
            <a:ext cx="75419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После занятия </a:t>
            </a:r>
            <a:r>
              <a:rPr lang="ru-RU" sz="20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вы будете знать:</a:t>
            </a:r>
            <a:endParaRPr dirty="0"/>
          </a:p>
        </p:txBody>
      </p:sp>
      <p:sp>
        <p:nvSpPr>
          <p:cNvPr id="751" name="Google Shape;751;p35"/>
          <p:cNvSpPr txBox="1"/>
          <p:nvPr/>
        </p:nvSpPr>
        <p:spPr>
          <a:xfrm>
            <a:off x="882170" y="2318394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</a:pPr>
            <a:r>
              <a:rPr lang="ru-RU" sz="6600" b="1" i="0" u="none" strike="noStrike" cap="none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dirty="0"/>
          </a:p>
        </p:txBody>
      </p:sp>
      <p:sp>
        <p:nvSpPr>
          <p:cNvPr id="752" name="Google Shape;752;p35"/>
          <p:cNvSpPr/>
          <p:nvPr/>
        </p:nvSpPr>
        <p:spPr>
          <a:xfrm>
            <a:off x="1472637" y="2606426"/>
            <a:ext cx="6903719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smtClean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к</a:t>
            </a:r>
            <a:r>
              <a:rPr lang="ru-RU" sz="2000" smtClean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ак понять, является ли значимой разница долей</a:t>
            </a:r>
            <a:endParaRPr lang="ru-RU" sz="2000" smtClean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dirty="0"/>
          </a:p>
        </p:txBody>
      </p:sp>
      <p:sp>
        <p:nvSpPr>
          <p:cNvPr id="753" name="Google Shape;753;p35"/>
          <p:cNvSpPr/>
          <p:nvPr/>
        </p:nvSpPr>
        <p:spPr>
          <a:xfrm>
            <a:off x="683568" y="3975123"/>
            <a:ext cx="7541966" cy="1079575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35"/>
          <p:cNvSpPr txBox="1"/>
          <p:nvPr/>
        </p:nvSpPr>
        <p:spPr>
          <a:xfrm>
            <a:off x="860480" y="4000373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</a:pPr>
            <a:r>
              <a:rPr lang="ru-RU" sz="6600" b="1" i="0" u="none" strike="noStrike" cap="none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dirty="0"/>
          </a:p>
        </p:txBody>
      </p:sp>
      <p:sp>
        <p:nvSpPr>
          <p:cNvPr id="755" name="Google Shape;755;p35"/>
          <p:cNvSpPr/>
          <p:nvPr/>
        </p:nvSpPr>
        <p:spPr>
          <a:xfrm>
            <a:off x="1468136" y="4327067"/>
            <a:ext cx="64761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smtClean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к</a:t>
            </a:r>
            <a:r>
              <a:rPr lang="ru-RU" sz="2000" smtClean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ак понять, является ли значимой разница средних</a:t>
            </a:r>
            <a:endParaRPr dirty="0"/>
          </a:p>
        </p:txBody>
      </p:sp>
      <p:sp>
        <p:nvSpPr>
          <p:cNvPr id="759" name="Google Shape;759;p35"/>
          <p:cNvSpPr txBox="1">
            <a:spLocks noGrp="1"/>
          </p:cNvSpPr>
          <p:nvPr>
            <p:ph type="title"/>
          </p:nvPr>
        </p:nvSpPr>
        <p:spPr>
          <a:xfrm>
            <a:off x="539750" y="47667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dirty="0"/>
              <a:t>Цели </a:t>
            </a:r>
            <a:r>
              <a:rPr lang="ru-RU" sz="2600" dirty="0" smtClean="0"/>
              <a:t>занятия</a:t>
            </a:r>
            <a:endParaRPr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6"/>
          <p:cNvSpPr txBox="1">
            <a:spLocks noGrp="1"/>
          </p:cNvSpPr>
          <p:nvPr>
            <p:ph type="title"/>
          </p:nvPr>
        </p:nvSpPr>
        <p:spPr>
          <a:xfrm>
            <a:off x="539750" y="47667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2531"/>
            </a:pPr>
            <a:r>
              <a:rPr lang="en-US" sz="2600" smtClean="0"/>
              <a:t>A/B</a:t>
            </a:r>
            <a:r>
              <a:rPr lang="ru-RU" sz="2600" smtClean="0"/>
              <a:t>-тестирование</a:t>
            </a:r>
            <a:endParaRPr sz="2600" dirty="0"/>
          </a:p>
        </p:txBody>
      </p:sp>
      <p:sp>
        <p:nvSpPr>
          <p:cNvPr id="5" name="Google Shape;854;p42"/>
          <p:cNvSpPr txBox="1"/>
          <p:nvPr/>
        </p:nvSpPr>
        <p:spPr>
          <a:xfrm>
            <a:off x="683568" y="1268760"/>
            <a:ext cx="7848872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A/B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-тестирование – исследование, в котором части пользователей показывается один вариант какого-либо сервиса, а части – другой, а затем выясняется, значимо ли отличается для этих двух групп пользователей какой-либо целевой показатель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Обычно целевой показатель – это либо доля пользователей, совершивших какое-то действие (например, кликнувших на баннер или совершивших покупку), либо среднее значение чего-либо (например,  среднее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время, проведённое на сайте).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/>
          <p:nvPr/>
        </p:nvSpPr>
        <p:spPr>
          <a:xfrm>
            <a:off x="467544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Гипотеза о </a:t>
            </a: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равенстве вероятностей «успеха»</a:t>
            </a:r>
            <a:endParaRPr sz="2531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854;p42"/>
          <p:cNvSpPr txBox="1"/>
          <p:nvPr/>
        </p:nvSpPr>
        <p:spPr>
          <a:xfrm>
            <a:off x="611560" y="1196752"/>
            <a:ext cx="8136904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Проведено две серии опытов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по схеме Бернулли. </a:t>
            </a:r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Вероятности «успеха» равны:</a:t>
            </a:r>
            <a:b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</a:b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в первой серии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–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,</a:t>
            </a: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во второй серии –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.</a:t>
            </a: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Обе эти вероятности неизвестны.</a:t>
            </a:r>
          </a:p>
          <a:p>
            <a:pPr lvl="0"/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езультаты эксперимента выглядят так:</a:t>
            </a:r>
          </a:p>
          <a:p>
            <a:pPr lvl="0"/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endParaRPr lang="ru-RU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08980" y="3789040"/>
          <a:ext cx="5347195" cy="1657795"/>
        </p:xfrm>
        <a:graphic>
          <a:graphicData uri="http://schemas.openxmlformats.org/drawingml/2006/table">
            <a:tbl>
              <a:tblPr/>
              <a:tblGrid>
                <a:gridCol w="1477674"/>
                <a:gridCol w="1277234"/>
                <a:gridCol w="1368152"/>
                <a:gridCol w="12241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успехи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неудачи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серия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n</a:t>
                      </a:r>
                      <a:r>
                        <a:rPr lang="en-US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n</a:t>
                      </a:r>
                      <a:r>
                        <a:rPr lang="en-US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12</a:t>
                      </a:r>
                      <a:endParaRPr lang="ru-RU" sz="240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n</a:t>
                      </a:r>
                      <a:r>
                        <a:rPr lang="en-US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</a:t>
                      </a:r>
                      <a:r>
                        <a:rPr lang="en-US" sz="2400" b="1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.</a:t>
                      </a:r>
                      <a:endParaRPr lang="ru-RU" sz="2400" b="1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серия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n</a:t>
                      </a:r>
                      <a:r>
                        <a:rPr lang="en-US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21</a:t>
                      </a:r>
                      <a:endParaRPr lang="ru-RU" sz="240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n</a:t>
                      </a:r>
                      <a:r>
                        <a:rPr lang="en-US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22</a:t>
                      </a:r>
                      <a:endParaRPr lang="ru-RU" sz="240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n</a:t>
                      </a:r>
                      <a:r>
                        <a:rPr lang="en-US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</a:t>
                      </a:r>
                      <a:r>
                        <a:rPr lang="en-US" sz="2400" b="1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.</a:t>
                      </a:r>
                      <a:endParaRPr lang="ru-RU" sz="2400" b="1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n</a:t>
                      </a:r>
                      <a:r>
                        <a:rPr lang="en-US" sz="2400" b="1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.</a:t>
                      </a:r>
                      <a:r>
                        <a:rPr lang="en-US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</a:t>
                      </a:r>
                      <a:endParaRPr lang="ru-RU" sz="240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n</a:t>
                      </a:r>
                      <a:r>
                        <a:rPr lang="en-US" sz="2400" b="1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.</a:t>
                      </a:r>
                      <a:r>
                        <a:rPr lang="en-US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</a:t>
                      </a:r>
                      <a:endParaRPr lang="ru-RU" sz="240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n</a:t>
                      </a:r>
                      <a:endParaRPr lang="ru-RU" sz="240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7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/>
              <a:t>Формулировка гипотезы</a:t>
            </a:r>
            <a:endParaRPr sz="2600" b="1" dirty="0"/>
          </a:p>
        </p:txBody>
      </p:sp>
      <p:sp>
        <p:nvSpPr>
          <p:cNvPr id="8" name="Google Shape;854;p42"/>
          <p:cNvSpPr txBox="1"/>
          <p:nvPr/>
        </p:nvSpPr>
        <p:spPr>
          <a:xfrm>
            <a:off x="611560" y="1196752"/>
            <a:ext cx="8136904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Физический смысл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и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при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A/B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-тестировании – доли пользователей, совершивших интересующее нас действие среди тех, кто использовал первый и второй вариант сервиса, соответственно.</a:t>
            </a:r>
            <a:endParaRPr sz="2400" dirty="0"/>
          </a:p>
        </p:txBody>
      </p:sp>
      <p:sp>
        <p:nvSpPr>
          <p:cNvPr id="12" name="Google Shape;854;p42"/>
          <p:cNvSpPr txBox="1"/>
          <p:nvPr/>
        </p:nvSpPr>
        <p:spPr>
          <a:xfrm>
            <a:off x="611560" y="3429000"/>
            <a:ext cx="8136904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Нужно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проверить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гипотезу</a:t>
            </a:r>
          </a:p>
          <a:p>
            <a:pPr lvl="0"/>
            <a:endParaRPr lang="en-US" sz="24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O</a:t>
            </a:r>
            <a:r>
              <a:rPr lang="en-US" sz="2400" smtClean="0"/>
              <a:t>: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=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=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endParaRPr lang="en-US" sz="2400" i="1" baseline="-250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endParaRPr lang="en-US" sz="1200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против одной из альтернатив</a:t>
            </a:r>
          </a:p>
          <a:p>
            <a:pPr lvl="0"/>
            <a:endParaRPr lang="en-US" sz="1200" i="1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/>
              <a:t>: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&gt;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либо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/>
              <a:t>: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&lt;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либо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H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A</a:t>
            </a:r>
            <a:r>
              <a:rPr lang="en-US" sz="2400" smtClean="0"/>
              <a:t>: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1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≠</a:t>
            </a:r>
            <a:r>
              <a:rPr lang="ru-RU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ru-RU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2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13073</TotalTime>
  <Words>1707</Words>
  <Application>Microsoft Office PowerPoint</Application>
  <PresentationFormat>Экран (4:3)</PresentationFormat>
  <Paragraphs>402</Paragraphs>
  <Slides>42</Slides>
  <Notes>40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Roboto</vt:lpstr>
      <vt:lpstr>Roboto Light</vt:lpstr>
      <vt:lpstr>Calibri</vt:lpstr>
      <vt:lpstr>Times New Roman</vt:lpstr>
      <vt:lpstr>Helvetica Neue</vt:lpstr>
      <vt:lpstr>Courier New</vt:lpstr>
      <vt:lpstr>White</vt:lpstr>
      <vt:lpstr>MathType 6.0 Equation</vt:lpstr>
      <vt:lpstr>Слайд 1</vt:lpstr>
      <vt:lpstr>Слайд 2</vt:lpstr>
      <vt:lpstr>Слайд 3</vt:lpstr>
      <vt:lpstr>Слайд 4</vt:lpstr>
      <vt:lpstr>Занятие 25 Проверка гипотез A/B-тестирование</vt:lpstr>
      <vt:lpstr>Цели занятия</vt:lpstr>
      <vt:lpstr>A/B-тестирование</vt:lpstr>
      <vt:lpstr>Слайд 8</vt:lpstr>
      <vt:lpstr>Слайд 9</vt:lpstr>
      <vt:lpstr>Слайд 10</vt:lpstr>
      <vt:lpstr>Доверительная и критическая области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Доверительная и критическая области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презентации</dc:title>
  <dc:creator>Александр</dc:creator>
  <cp:lastModifiedBy>Александр</cp:lastModifiedBy>
  <cp:revision>48</cp:revision>
  <dcterms:modified xsi:type="dcterms:W3CDTF">2019-11-05T21:02:58Z</dcterms:modified>
</cp:coreProperties>
</file>