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32"/>
  </p:notesMasterIdLst>
  <p:sldIdLst>
    <p:sldId id="256" r:id="rId2"/>
    <p:sldId id="257" r:id="rId3"/>
    <p:sldId id="297" r:id="rId4"/>
    <p:sldId id="264" r:id="rId5"/>
    <p:sldId id="302" r:id="rId6"/>
    <p:sldId id="305" r:id="rId7"/>
    <p:sldId id="265" r:id="rId8"/>
    <p:sldId id="268" r:id="rId9"/>
    <p:sldId id="266" r:id="rId10"/>
    <p:sldId id="267" r:id="rId11"/>
    <p:sldId id="304" r:id="rId12"/>
    <p:sldId id="301" r:id="rId13"/>
    <p:sldId id="296" r:id="rId14"/>
    <p:sldId id="270" r:id="rId15"/>
    <p:sldId id="271" r:id="rId16"/>
    <p:sldId id="276" r:id="rId17"/>
    <p:sldId id="303" r:id="rId18"/>
    <p:sldId id="298" r:id="rId19"/>
    <p:sldId id="282" r:id="rId20"/>
    <p:sldId id="283" r:id="rId21"/>
    <p:sldId id="284" r:id="rId22"/>
    <p:sldId id="287" r:id="rId23"/>
    <p:sldId id="288" r:id="rId24"/>
    <p:sldId id="299" r:id="rId25"/>
    <p:sldId id="289" r:id="rId26"/>
    <p:sldId id="290" r:id="rId27"/>
    <p:sldId id="291" r:id="rId28"/>
    <p:sldId id="292" r:id="rId29"/>
    <p:sldId id="300" r:id="rId30"/>
    <p:sldId id="263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80"/>
    <p:restoredTop sz="96154"/>
  </p:normalViewPr>
  <p:slideViewPr>
    <p:cSldViewPr snapToGrid="0" snapToObjects="1">
      <p:cViewPr varScale="1">
        <p:scale>
          <a:sx n="86" d="100"/>
          <a:sy n="86" d="100"/>
        </p:scale>
        <p:origin x="7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FF68-703C-704A-B92E-52FC5E0B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C8FF5-0D40-3F49-946A-49F8E39B9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790-3151-C24B-A205-4B1CE2C9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6DB90-8D61-7945-BEB2-86936773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EA07-D18D-3741-842E-FBA5B4D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97F2-DB8C-E244-AC3F-8949B43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F5980-2DF6-C74B-93F3-95C2F1B26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C06A-231E-E44E-96FB-218F3E0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499D-4EED-A944-ABDC-B9BB8AE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5976-967A-5048-AE39-D25A782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8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0F709-D304-E846-8683-41A8F9C3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14F3-EEE1-244E-A3A6-94A940F2B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1751-58EE-264E-A1B4-5EE21930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9017-8870-E144-804F-06D96F9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B298-0CEF-394B-8A64-DB760BA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52D0-C421-904D-BB12-39D19DD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11704-A13E-1B48-974C-C5DFE08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CB23-F3E8-CE41-A2C7-D78095FD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9A197-73D9-7E49-96D8-6DDCF1E1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6FA6-BFE2-064F-866C-C3A11FA7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0A4C-17C1-5840-A63D-BADF0957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CD6C-A547-5A4A-8AD2-EB19C812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DB431-C317-0640-A3F5-1F1624C1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AC26-0A0B-7F4E-8F1E-450BED64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4C86-60B5-414F-B8DA-39B5E0C8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1BC7-110A-0A4B-B628-3C01202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3E3D-07C5-CF4F-9230-2948265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698-EF1D-DC4D-86C0-40B2EC20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0674-304B-4443-9BD6-0660602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D85C7-76F9-2D48-AED4-21ADC2A5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4DBA-87BB-3348-B1BC-2FBB628B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429B-0F08-8047-AC66-A6F8258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B56AB-0579-944E-B55D-6C960AC0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1C25-F67D-6F4C-AACB-FB5348F8E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EB6B-258D-EB4C-A9D7-D6D1C483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26B9B-44F1-9A45-94F7-782BDA37E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D0549-4F9F-1C42-BAB2-62A76C3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94381-D0DB-8641-BE31-01BA54B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D4DE3-DEAE-9D48-8797-1C4F09F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05A4-8B2D-FA45-8520-CB337A73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E992D-8832-E24E-8E16-16D81392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833-B339-1243-A180-EACFC5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D91B-C59B-0C4F-A969-1B6FE9EC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6EBE-D1C7-8E4A-BD83-F04853A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EF6E4-BF1B-994E-9A33-86AB94B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AED1-CFAC-EB48-A0DD-475B57E6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1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69F-CC34-5647-9D57-BA54578C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0E7B-C68C-7549-8802-01B64E8F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B26F-9860-C84E-B168-E59C1B90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B9E9-3902-D24B-AD50-C0288DF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F50BE-1224-C546-A1CC-547CB0A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938ED-3B66-9546-9ED9-26034ED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6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647-65AF-124A-AB02-908DDC8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18201-98CD-E444-8E87-3189D8A98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03B22-F995-4642-941C-93C04FAF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4233-D8EF-4248-94EB-E96B0AA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23D9-E5A9-FF43-93E5-D85F3A72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85EF-530A-CB4E-A3BB-4F01A1B6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B91D-F267-1F49-9725-CB867ECC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EAE3-0EC6-7E4B-A435-9C09AA26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8D58-8203-3C49-A7CB-0FADF3DBA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F03B-6403-4141-8D44-327E04D92276}" type="datetimeFigureOut">
              <a:rPr lang="ru-RU" smtClean="0"/>
              <a:t>29.05.2019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02C-2163-A84B-B955-B919E2B9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22A0-11F0-8C4C-9464-4686DB7B7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6"/>
            <a:ext cx="5711608" cy="231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1D1E1-980A-344C-898B-3CEAF1C5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24" y="2928572"/>
            <a:ext cx="7954420" cy="5294984"/>
          </a:xfrm>
          <a:prstGeom prst="rect">
            <a:avLst/>
          </a:prstGeom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CC702900-AA49-F740-8094-2E85003ECD3C}"/>
              </a:ext>
            </a:extLst>
          </p:cNvPr>
          <p:cNvSpPr txBox="1"/>
          <p:nvPr/>
        </p:nvSpPr>
        <p:spPr>
          <a:xfrm>
            <a:off x="549786" y="3695293"/>
            <a:ext cx="6261567" cy="325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SpaceX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21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E4C8C-B8FE-AD4E-8A89-B22BCCF68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54" y="2493353"/>
            <a:ext cx="6180748" cy="6180748"/>
          </a:xfrm>
          <a:prstGeom prst="rect">
            <a:avLst/>
          </a:prstGeom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63579DDB-0E12-1C46-A8F8-191364EC43FA}"/>
              </a:ext>
            </a:extLst>
          </p:cNvPr>
          <p:cNvSpPr txBox="1"/>
          <p:nvPr/>
        </p:nvSpPr>
        <p:spPr>
          <a:xfrm>
            <a:off x="549786" y="3695293"/>
            <a:ext cx="6261567" cy="3897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SpaceX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 err="1"/>
              <a:t>AlphaFold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23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enerative_Adversarial_Networks_16x9.mp4">
            <a:hlinkClick r:id="" action="ppaction://media"/>
            <a:extLst>
              <a:ext uri="{FF2B5EF4-FFF2-40B4-BE49-F238E27FC236}">
                <a16:creationId xmlns:a16="http://schemas.microsoft.com/office/drawing/2014/main" id="{C8EDDF32-0134-E24A-80BB-321755B1B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0882" y="3359403"/>
            <a:ext cx="7881462" cy="4433322"/>
          </a:xfrm>
          <a:prstGeom prst="rect">
            <a:avLst/>
          </a:prstGeom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94535CF7-9533-6646-A134-97F16520061A}"/>
              </a:ext>
            </a:extLst>
          </p:cNvPr>
          <p:cNvSpPr txBox="1"/>
          <p:nvPr/>
        </p:nvSpPr>
        <p:spPr>
          <a:xfrm>
            <a:off x="549786" y="3695293"/>
            <a:ext cx="6261567" cy="454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SpaceX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 err="1"/>
              <a:t>AlphaFold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 err="1"/>
              <a:t>Insilico</a:t>
            </a:r>
            <a:r>
              <a:rPr lang="en-US" dirty="0"/>
              <a:t> Medicine</a:t>
            </a:r>
          </a:p>
        </p:txBody>
      </p:sp>
    </p:spTree>
    <p:extLst>
      <p:ext uri="{BB962C8B-B14F-4D97-AF65-F5344CB8AC3E}">
        <p14:creationId xmlns:p14="http://schemas.microsoft.com/office/powerpoint/2010/main" val="24371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</a:t>
            </a:r>
            <a:r>
              <a:rPr lang="en-US" dirty="0"/>
              <a:t>CEO </a:t>
            </a:r>
            <a:r>
              <a:rPr lang="en-US" dirty="0" err="1"/>
              <a:t>Insilico</a:t>
            </a:r>
            <a:r>
              <a:rPr lang="en-US" dirty="0"/>
              <a:t>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Чему вы научитесь: примеры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Искусственный интеллект и </a:t>
            </a:r>
            <a:r>
              <a:rPr lang="ru-RU" dirty="0" err="1"/>
              <a:t>нейросети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Типичные задачи машинного обучения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Заключение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159099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6559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Искусственный Интеллект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C0ADA42D-3FB5-2447-8016-4B9FA47D53D3}"/>
              </a:ext>
            </a:extLst>
          </p:cNvPr>
          <p:cNvSpPr txBox="1"/>
          <p:nvPr/>
        </p:nvSpPr>
        <p:spPr>
          <a:xfrm>
            <a:off x="483421" y="3124477"/>
            <a:ext cx="12012558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свойство интеллектуальных систем выполнять творческие функции, которые традиционно считаются прерогативой человека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60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76559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Искусственный Интеллект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46A6523E-7CDB-8F48-931B-AE685CEDA879}"/>
              </a:ext>
            </a:extLst>
          </p:cNvPr>
          <p:cNvSpPr txBox="1"/>
          <p:nvPr/>
        </p:nvSpPr>
        <p:spPr>
          <a:xfrm>
            <a:off x="483421" y="3124477"/>
            <a:ext cx="12012558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свойство интеллектуальных систем выполнять творческие функции, которые традиционно считаются прерогативой человека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наука и технология создания интеллектуальных машин, особенно интеллектуальных компьютерных программ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1601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668933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Искусственный нейрон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7EF7D-5B79-274E-BC7A-E81E366A6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94" y="2933701"/>
            <a:ext cx="6823812" cy="4360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5D497D-7DE6-7C41-95E4-4B08430AB3F3}"/>
                  </a:ext>
                </a:extLst>
              </p:cNvPr>
              <p:cNvSpPr txBox="1"/>
              <p:nvPr/>
            </p:nvSpPr>
            <p:spPr>
              <a:xfrm>
                <a:off x="4381018" y="7484012"/>
                <a:ext cx="4242765" cy="785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𝒔𝒊𝒈𝒏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nary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5D497D-7DE6-7C41-95E4-4B08430AB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018" y="7484012"/>
                <a:ext cx="4242765" cy="785023"/>
              </a:xfrm>
              <a:prstGeom prst="rect">
                <a:avLst/>
              </a:prstGeom>
              <a:blipFill>
                <a:blip r:embed="rId5"/>
                <a:stretch>
                  <a:fillRect l="-597" t="-169841" b="-24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1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902009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Искусственная нейронная сеть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2EA34-C031-BA46-BFB4-FF8750B24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493" y="2948443"/>
            <a:ext cx="8168413" cy="4440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A2E916-24E1-484F-8C10-22AA4C987F41}"/>
                  </a:ext>
                </a:extLst>
              </p:cNvPr>
              <p:cNvSpPr txBox="1"/>
              <p:nvPr/>
            </p:nvSpPr>
            <p:spPr>
              <a:xfrm>
                <a:off x="2549892" y="7739108"/>
                <a:ext cx="4116063" cy="612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m:rPr>
                              <m:nor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A2E916-24E1-484F-8C10-22AA4C987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892" y="7739108"/>
                <a:ext cx="4116063" cy="612155"/>
              </a:xfrm>
              <a:prstGeom prst="rect">
                <a:avLst/>
              </a:prstGeom>
              <a:blipFill>
                <a:blip r:embed="rId5"/>
                <a:stretch>
                  <a:fillRect l="-16615" t="-214000" r="-10462" b="-33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B9D2FD-6A20-3048-9356-08484793E5CD}"/>
                  </a:ext>
                </a:extLst>
              </p:cNvPr>
              <p:cNvSpPr txBox="1"/>
              <p:nvPr/>
            </p:nvSpPr>
            <p:spPr>
              <a:xfrm>
                <a:off x="8603551" y="7855293"/>
                <a:ext cx="1853969" cy="379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𝑾𝒙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ru-RU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B9D2FD-6A20-3048-9356-08484793E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551" y="7855293"/>
                <a:ext cx="1853969" cy="379784"/>
              </a:xfrm>
              <a:prstGeom prst="rect">
                <a:avLst/>
              </a:prstGeom>
              <a:blipFill>
                <a:blip r:embed="rId6"/>
                <a:stretch>
                  <a:fillRect l="-14966" r="-4082" b="-4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55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</a:t>
            </a:r>
            <a:r>
              <a:rPr lang="en-US" dirty="0"/>
              <a:t>CEO </a:t>
            </a:r>
            <a:r>
              <a:rPr lang="en-US" dirty="0" err="1"/>
              <a:t>Insilico</a:t>
            </a:r>
            <a:r>
              <a:rPr lang="en-US" dirty="0"/>
              <a:t>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Чему вы научитесь: примеры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Искусственный интеллект и </a:t>
            </a:r>
            <a:r>
              <a:rPr lang="ru-RU" b="0" dirty="0" err="1"/>
              <a:t>нейросети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Типичные задачи машинного обучения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Заключение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10969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461825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Классификация</a:t>
            </a:r>
            <a:endParaRPr dirty="0"/>
          </a:p>
        </p:txBody>
      </p:sp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35F98C49-A9A1-F141-A289-E7A3946060B8}"/>
              </a:ext>
            </a:extLst>
          </p:cNvPr>
          <p:cNvSpPr txBox="1"/>
          <p:nvPr/>
        </p:nvSpPr>
        <p:spPr>
          <a:xfrm>
            <a:off x="510438" y="2593858"/>
            <a:ext cx="9108564" cy="2604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Бинарная:</a:t>
            </a:r>
            <a:br>
              <a:rPr lang="ru-RU" dirty="0"/>
            </a:br>
            <a:r>
              <a:rPr lang="ru-RU" dirty="0"/>
              <a:t>Есть ли на фотографии кошка?</a:t>
            </a:r>
            <a:br>
              <a:rPr lang="ru-RU" dirty="0"/>
            </a:br>
            <a:r>
              <a:rPr lang="ru-RU" dirty="0"/>
              <a:t>Есть ли на рентгенограмме опухоль?</a:t>
            </a:r>
            <a:br>
              <a:rPr lang="ru-RU" dirty="0"/>
            </a:br>
            <a:r>
              <a:rPr lang="ru-RU" dirty="0"/>
              <a:t>Выгодно ли покупать </a:t>
            </a:r>
            <a:r>
              <a:rPr lang="ru-RU" dirty="0" err="1"/>
              <a:t>Биткоин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397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Заголовок презентации…"/>
          <p:cNvSpPr txBox="1"/>
          <p:nvPr/>
        </p:nvSpPr>
        <p:spPr>
          <a:xfrm>
            <a:off x="1272438" y="2410440"/>
            <a:ext cx="774571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Искусственный интеллект</a:t>
            </a:r>
            <a:endParaRPr dirty="0"/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123" name="Подзаголовок или пояснение"/>
          <p:cNvSpPr txBox="1"/>
          <p:nvPr/>
        </p:nvSpPr>
        <p:spPr>
          <a:xfrm>
            <a:off x="1285138" y="3839706"/>
            <a:ext cx="889506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 другие задачи, которые можно решить</a:t>
            </a:r>
          </a:p>
          <a:p>
            <a:r>
              <a:rPr lang="ru-RU" dirty="0"/>
              <a:t>с помощью нейронных сетей</a:t>
            </a:r>
            <a:endParaRPr dirty="0"/>
          </a:p>
        </p:txBody>
      </p:sp>
      <p:sp>
        <p:nvSpPr>
          <p:cNvPr id="124" name="Алексей Иванов…"/>
          <p:cNvSpPr txBox="1"/>
          <p:nvPr/>
        </p:nvSpPr>
        <p:spPr>
          <a:xfrm>
            <a:off x="1412138" y="6691373"/>
            <a:ext cx="23435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Артур </a:t>
            </a:r>
            <a:r>
              <a:rPr lang="ru-RU" dirty="0" err="1"/>
              <a:t>Кадурин</a:t>
            </a:r>
            <a:endParaRPr dirty="0"/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/>
              <a:t>Преподаватель</a:t>
            </a:r>
            <a:endParaRPr dirty="0"/>
          </a:p>
        </p:txBody>
      </p:sp>
      <p:sp>
        <p:nvSpPr>
          <p:cNvPr id="12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2" y="5765007"/>
            <a:ext cx="3167694" cy="3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461825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Классификация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5D2E5F76-FCA1-D440-A133-AA0728F48A7C}"/>
              </a:ext>
            </a:extLst>
          </p:cNvPr>
          <p:cNvSpPr txBox="1"/>
          <p:nvPr/>
        </p:nvSpPr>
        <p:spPr>
          <a:xfrm>
            <a:off x="510438" y="2593858"/>
            <a:ext cx="9108564" cy="527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Бинарная:</a:t>
            </a:r>
            <a:br>
              <a:rPr lang="ru-RU" dirty="0"/>
            </a:br>
            <a:r>
              <a:rPr lang="ru-RU" dirty="0"/>
              <a:t>Есть ли на фотографии кошка?</a:t>
            </a:r>
            <a:br>
              <a:rPr lang="ru-RU" dirty="0"/>
            </a:br>
            <a:r>
              <a:rPr lang="ru-RU" dirty="0"/>
              <a:t>Есть ли на рентгенограмме опухоль?</a:t>
            </a:r>
            <a:br>
              <a:rPr lang="ru-RU" dirty="0"/>
            </a:br>
            <a:r>
              <a:rPr lang="ru-RU" dirty="0"/>
              <a:t>Выгодно ли покупать </a:t>
            </a:r>
            <a:r>
              <a:rPr lang="ru-RU" dirty="0" err="1"/>
              <a:t>Биткоин</a:t>
            </a:r>
            <a:r>
              <a:rPr lang="ru-RU" dirty="0"/>
              <a:t>?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Мультиклассовая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Какое животное представлено на фото?</a:t>
            </a:r>
            <a:br>
              <a:rPr lang="ru-RU" dirty="0"/>
            </a:br>
            <a:r>
              <a:rPr lang="ru-RU" dirty="0"/>
              <a:t>Какое заболевание описано в карточке?</a:t>
            </a:r>
            <a:br>
              <a:rPr lang="ru-RU" dirty="0"/>
            </a:br>
            <a:r>
              <a:rPr lang="ru-RU" dirty="0"/>
              <a:t>Какая </a:t>
            </a:r>
            <a:r>
              <a:rPr lang="ru-RU" dirty="0" err="1"/>
              <a:t>криптовалюта</a:t>
            </a:r>
            <a:r>
              <a:rPr lang="ru-RU" dirty="0"/>
              <a:t> вырастет завтра?</a:t>
            </a:r>
          </a:p>
        </p:txBody>
      </p:sp>
    </p:spTree>
    <p:extLst>
      <p:ext uri="{BB962C8B-B14F-4D97-AF65-F5344CB8AC3E}">
        <p14:creationId xmlns:p14="http://schemas.microsoft.com/office/powerpoint/2010/main" val="2092172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306013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Регрессия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5016E3FE-F6EE-134C-B231-AA2B6F5BF375}"/>
              </a:ext>
            </a:extLst>
          </p:cNvPr>
          <p:cNvSpPr txBox="1"/>
          <p:nvPr/>
        </p:nvSpPr>
        <p:spPr>
          <a:xfrm>
            <a:off x="510438" y="2593858"/>
            <a:ext cx="10576662" cy="462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Предсказание значения:</a:t>
            </a:r>
            <a:br>
              <a:rPr lang="ru-RU" dirty="0"/>
            </a:br>
            <a:r>
              <a:rPr lang="ru-RU" dirty="0"/>
              <a:t>Сколько кошек на фото?</a:t>
            </a:r>
            <a:br>
              <a:rPr lang="ru-RU" dirty="0"/>
            </a:br>
            <a:r>
              <a:rPr lang="ru-RU" dirty="0"/>
              <a:t>Сколько будет стоить </a:t>
            </a:r>
            <a:r>
              <a:rPr lang="ru-RU" dirty="0" err="1"/>
              <a:t>Биткоин</a:t>
            </a:r>
            <a:r>
              <a:rPr lang="ru-RU" dirty="0"/>
              <a:t> завтра?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Предсказание вероятности (почти классификация)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Многомерная:</a:t>
            </a:r>
            <a:br>
              <a:rPr lang="ru-RU" dirty="0"/>
            </a:br>
            <a:r>
              <a:rPr lang="ru-RU" dirty="0"/>
              <a:t>Какими были бы пиксели этой фотографии если бы ее нарисовал Ван Гог?</a:t>
            </a:r>
          </a:p>
        </p:txBody>
      </p:sp>
    </p:spTree>
    <p:extLst>
      <p:ext uri="{BB962C8B-B14F-4D97-AF65-F5344CB8AC3E}">
        <p14:creationId xmlns:p14="http://schemas.microsoft.com/office/powerpoint/2010/main" val="49257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endParaRPr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716061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Кластеризация и сжатие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5016E3FE-F6EE-134C-B231-AA2B6F5BF375}"/>
              </a:ext>
            </a:extLst>
          </p:cNvPr>
          <p:cNvSpPr txBox="1"/>
          <p:nvPr/>
        </p:nvSpPr>
        <p:spPr>
          <a:xfrm>
            <a:off x="510438" y="2593858"/>
            <a:ext cx="10576662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Выделение подмножеств «похожих» объектов:</a:t>
            </a:r>
            <a:br>
              <a:rPr lang="ru-RU" dirty="0"/>
            </a:br>
            <a:r>
              <a:rPr lang="ru-RU" dirty="0"/>
              <a:t>Изображение галактик</a:t>
            </a:r>
            <a:br>
              <a:rPr lang="ru-RU" dirty="0"/>
            </a:br>
            <a:r>
              <a:rPr lang="ru-RU" dirty="0"/>
              <a:t>Группы пользователей </a:t>
            </a:r>
            <a:r>
              <a:rPr lang="ru-RU" dirty="0" err="1"/>
              <a:t>соц.сети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Выявление взаимосвязей:</a:t>
            </a:r>
            <a:br>
              <a:rPr lang="ru-RU" dirty="0"/>
            </a:br>
            <a:r>
              <a:rPr lang="ru-RU" dirty="0"/>
              <a:t>Сжатие данных</a:t>
            </a:r>
            <a:br>
              <a:rPr lang="ru-RU" dirty="0"/>
            </a:br>
            <a:r>
              <a:rPr lang="ru-RU" dirty="0"/>
              <a:t>Повышение разрешения изображений</a:t>
            </a:r>
          </a:p>
        </p:txBody>
      </p:sp>
    </p:spTree>
    <p:extLst>
      <p:ext uri="{BB962C8B-B14F-4D97-AF65-F5344CB8AC3E}">
        <p14:creationId xmlns:p14="http://schemas.microsoft.com/office/powerpoint/2010/main" val="3149688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endParaRPr lang="en-US"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78947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Сингулярность отменяется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65A20186-E0AE-A842-9022-6F9E9B398DDF}"/>
              </a:ext>
            </a:extLst>
          </p:cNvPr>
          <p:cNvSpPr txBox="1"/>
          <p:nvPr/>
        </p:nvSpPr>
        <p:spPr>
          <a:xfrm>
            <a:off x="510438" y="2800866"/>
            <a:ext cx="12957912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Очень сложно формализовать человеческие задачи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Многие задачи требуют «комплексного» подхода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«Размерность» многих задач колоссальна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17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</a:t>
            </a:r>
            <a:r>
              <a:rPr lang="en-US" dirty="0"/>
              <a:t>CEO </a:t>
            </a:r>
            <a:r>
              <a:rPr lang="en-US" dirty="0" err="1"/>
              <a:t>Insilico</a:t>
            </a:r>
            <a:r>
              <a:rPr lang="en-US" dirty="0"/>
              <a:t>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Чему вы научитесь: примеры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Искусственный интеллект и </a:t>
            </a:r>
            <a:r>
              <a:rPr lang="ru-RU" b="0" dirty="0" err="1"/>
              <a:t>нейросети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Типичные задачи машинного обучения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Заключение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633398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endParaRPr lang="en-US"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19091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Итого: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65A20186-E0AE-A842-9022-6F9E9B398DDF}"/>
              </a:ext>
            </a:extLst>
          </p:cNvPr>
          <p:cNvSpPr txBox="1"/>
          <p:nvPr/>
        </p:nvSpPr>
        <p:spPr>
          <a:xfrm>
            <a:off x="510438" y="2800866"/>
            <a:ext cx="12051906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Искусственный интеллект – и свойство и область знаний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0796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endParaRPr lang="en-US"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19091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Итого: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65A20186-E0AE-A842-9022-6F9E9B398DDF}"/>
              </a:ext>
            </a:extLst>
          </p:cNvPr>
          <p:cNvSpPr txBox="1"/>
          <p:nvPr/>
        </p:nvSpPr>
        <p:spPr>
          <a:xfrm>
            <a:off x="510438" y="2800866"/>
            <a:ext cx="12051906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Искусственный интеллект – и свойство и область знаний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Нейросеть</a:t>
            </a:r>
            <a:r>
              <a:rPr lang="ru-RU" dirty="0"/>
              <a:t> – это много нейронов, т.е. простых функций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8405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endParaRPr lang="en-US"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19091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Итого: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65A20186-E0AE-A842-9022-6F9E9B398DDF}"/>
              </a:ext>
            </a:extLst>
          </p:cNvPr>
          <p:cNvSpPr txBox="1"/>
          <p:nvPr/>
        </p:nvSpPr>
        <p:spPr>
          <a:xfrm>
            <a:off x="510438" y="2800866"/>
            <a:ext cx="12051906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Искусственный интеллект – и свойство и область знаний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Нейросеть</a:t>
            </a:r>
            <a:r>
              <a:rPr lang="ru-RU" dirty="0"/>
              <a:t> – это много нейронов, т.е. простых функций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Типичные задачи: классификация, регрессия, кластеризация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22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1" name="2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endParaRPr lang="en-US" dirty="0"/>
          </a:p>
        </p:txBody>
      </p:sp>
      <p:sp>
        <p:nvSpPr>
          <p:cNvPr id="142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44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уменованный список">
            <a:extLst>
              <a:ext uri="{FF2B5EF4-FFF2-40B4-BE49-F238E27FC236}">
                <a16:creationId xmlns:a16="http://schemas.microsoft.com/office/drawing/2014/main" id="{CDE8D358-D234-4A4A-8D18-1E19AFDA99C9}"/>
              </a:ext>
            </a:extLst>
          </p:cNvPr>
          <p:cNvSpPr txBox="1"/>
          <p:nvPr/>
        </p:nvSpPr>
        <p:spPr>
          <a:xfrm>
            <a:off x="510438" y="1636773"/>
            <a:ext cx="19091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Итого:</a:t>
            </a:r>
            <a:endParaRPr dirty="0"/>
          </a:p>
        </p:txBody>
      </p:sp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65A20186-E0AE-A842-9022-6F9E9B398DDF}"/>
              </a:ext>
            </a:extLst>
          </p:cNvPr>
          <p:cNvSpPr txBox="1"/>
          <p:nvPr/>
        </p:nvSpPr>
        <p:spPr>
          <a:xfrm>
            <a:off x="510438" y="2800866"/>
            <a:ext cx="12051906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Искусственный интеллект – и свойство и область знаний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Нейросеть</a:t>
            </a:r>
            <a:r>
              <a:rPr lang="ru-RU" dirty="0"/>
              <a:t> – это много нейронов, т.е. простых функций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Типичные задачи: классификация, регрессия, кластеризация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Сара </a:t>
            </a:r>
            <a:r>
              <a:rPr lang="ru-RU" dirty="0" err="1"/>
              <a:t>Коннор</a:t>
            </a:r>
            <a:r>
              <a:rPr lang="ru-RU" dirty="0"/>
              <a:t> может спать спокойно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5338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5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</a:t>
            </a:r>
            <a:r>
              <a:rPr lang="en-US" dirty="0"/>
              <a:t>CEO </a:t>
            </a:r>
            <a:r>
              <a:rPr lang="en-US" dirty="0" err="1"/>
              <a:t>Insilico</a:t>
            </a:r>
            <a:r>
              <a:rPr lang="en-US" dirty="0"/>
              <a:t>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Чему вы научитесь: примеры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Искусственный интеллект и </a:t>
            </a:r>
            <a:r>
              <a:rPr lang="ru-RU" b="0" dirty="0" err="1"/>
              <a:t>нейросети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Типичные задачи машинного обучения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Заключение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Практика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75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90170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</a:t>
            </a:r>
            <a:r>
              <a:rPr lang="en-US" dirty="0"/>
              <a:t>CEO </a:t>
            </a:r>
            <a:r>
              <a:rPr lang="en-US" dirty="0" err="1"/>
              <a:t>Insilico</a:t>
            </a:r>
            <a:r>
              <a:rPr lang="en-US" dirty="0"/>
              <a:t> Taiwan</a:t>
            </a:r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Чему вы научитесь: примеры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Искусственный интеллект и </a:t>
            </a:r>
            <a:r>
              <a:rPr lang="ru-RU" b="0" dirty="0" err="1"/>
              <a:t>нейросети</a:t>
            </a:r>
            <a:endParaRPr lang="ru-RU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Типичные задачи машинного обучения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Заключение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6922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Спасибо…"/>
          <p:cNvSpPr txBox="1"/>
          <p:nvPr/>
        </p:nvSpPr>
        <p:spPr>
          <a:xfrm>
            <a:off x="6657238" y="2645419"/>
            <a:ext cx="391953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52" y="3128058"/>
            <a:ext cx="4180853" cy="3980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  <a:endParaRPr dirty="0"/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1E0CA-DEDF-EC4C-A869-3BE1E7954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24" y="2716465"/>
            <a:ext cx="7954420" cy="5786841"/>
          </a:xfrm>
          <a:prstGeom prst="rect">
            <a:avLst/>
          </a:prstGeom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2E5E8707-55FF-AA46-889A-6E5BB8462BC6}"/>
              </a:ext>
            </a:extLst>
          </p:cNvPr>
          <p:cNvSpPr txBox="1"/>
          <p:nvPr/>
        </p:nvSpPr>
        <p:spPr>
          <a:xfrm>
            <a:off x="549786" y="3695293"/>
            <a:ext cx="6261567" cy="665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</p:txBody>
      </p:sp>
    </p:spTree>
    <p:extLst>
      <p:ext uri="{BB962C8B-B14F-4D97-AF65-F5344CB8AC3E}">
        <p14:creationId xmlns:p14="http://schemas.microsoft.com/office/powerpoint/2010/main" val="343007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0C1A36-7955-FF44-A18E-10711A5C2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82" y="3359403"/>
            <a:ext cx="7881462" cy="35571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426EE97-6F01-E646-A1F7-67010E6ECD4E}"/>
              </a:ext>
            </a:extLst>
          </p:cNvPr>
          <p:cNvSpPr/>
          <p:nvPr/>
        </p:nvSpPr>
        <p:spPr>
          <a:xfrm>
            <a:off x="7090232" y="7007840"/>
            <a:ext cx="3062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affinelayer.com</a:t>
            </a:r>
            <a:r>
              <a:rPr lang="ru-RU" dirty="0"/>
              <a:t>/</a:t>
            </a:r>
            <a:r>
              <a:rPr lang="ru-RU" dirty="0" err="1"/>
              <a:t>pixsrv</a:t>
            </a:r>
            <a:r>
              <a:rPr lang="ru-RU" dirty="0"/>
              <a:t>/</a:t>
            </a:r>
          </a:p>
        </p:txBody>
      </p:sp>
      <p:sp>
        <p:nvSpPr>
          <p:cNvPr id="14" name="Пункт списка…">
            <a:extLst>
              <a:ext uri="{FF2B5EF4-FFF2-40B4-BE49-F238E27FC236}">
                <a16:creationId xmlns:a16="http://schemas.microsoft.com/office/drawing/2014/main" id="{3AAA5965-8639-2F43-A6F1-05556D25BFF9}"/>
              </a:ext>
            </a:extLst>
          </p:cNvPr>
          <p:cNvSpPr txBox="1"/>
          <p:nvPr/>
        </p:nvSpPr>
        <p:spPr>
          <a:xfrm>
            <a:off x="549786" y="3695293"/>
            <a:ext cx="6261567" cy="131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15281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BBB591-2EEB-BE46-A399-6CBCFF1D7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2" y="2519886"/>
            <a:ext cx="7881462" cy="5915777"/>
          </a:xfrm>
          <a:prstGeom prst="rect">
            <a:avLst/>
          </a:prstGeom>
        </p:spPr>
      </p:pic>
      <p:sp>
        <p:nvSpPr>
          <p:cNvPr id="17" name="Пункт списка…">
            <a:extLst>
              <a:ext uri="{FF2B5EF4-FFF2-40B4-BE49-F238E27FC236}">
                <a16:creationId xmlns:a16="http://schemas.microsoft.com/office/drawing/2014/main" id="{BD84DE77-3678-494A-9712-C6B2D746E0FE}"/>
              </a:ext>
            </a:extLst>
          </p:cNvPr>
          <p:cNvSpPr txBox="1"/>
          <p:nvPr/>
        </p:nvSpPr>
        <p:spPr>
          <a:xfrm>
            <a:off x="549786" y="3695293"/>
            <a:ext cx="6261567" cy="1958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861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213DE9-C4D2-7347-A84F-46FA77DE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66" y="2859733"/>
            <a:ext cx="7955378" cy="5303585"/>
          </a:xfrm>
          <a:prstGeom prst="rect">
            <a:avLst/>
          </a:prstGeom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445CA5F4-9E07-3B43-A1BD-F7065162095D}"/>
              </a:ext>
            </a:extLst>
          </p:cNvPr>
          <p:cNvSpPr txBox="1"/>
          <p:nvPr/>
        </p:nvSpPr>
        <p:spPr>
          <a:xfrm>
            <a:off x="549786" y="3695293"/>
            <a:ext cx="6261567" cy="260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31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4E26A5-179D-A448-99EA-ED1D2331E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16465"/>
            <a:ext cx="7685544" cy="5764158"/>
          </a:xfrm>
          <a:prstGeom prst="rect">
            <a:avLst/>
          </a:prstGeom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25EBE200-5580-6F4F-BACE-A9DEB13E58D4}"/>
              </a:ext>
            </a:extLst>
          </p:cNvPr>
          <p:cNvSpPr txBox="1"/>
          <p:nvPr/>
        </p:nvSpPr>
        <p:spPr>
          <a:xfrm>
            <a:off x="549786" y="3695293"/>
            <a:ext cx="6261567" cy="325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Tesla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05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Заголовок слайда"/>
          <p:cNvSpPr txBox="1"/>
          <p:nvPr/>
        </p:nvSpPr>
        <p:spPr>
          <a:xfrm>
            <a:off x="510438" y="1636773"/>
            <a:ext cx="560890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Чему вы научитесь</a:t>
            </a:r>
          </a:p>
        </p:txBody>
      </p:sp>
      <p:pic>
        <p:nvPicPr>
          <p:cNvPr id="129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4D428-D75D-674E-B12A-9675B40B0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24" y="3451098"/>
            <a:ext cx="7954420" cy="4249933"/>
          </a:xfrm>
          <a:prstGeom prst="rect">
            <a:avLst/>
          </a:prstGeom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F50992D1-B6D5-F641-8893-C3598C722DFB}"/>
              </a:ext>
            </a:extLst>
          </p:cNvPr>
          <p:cNvSpPr txBox="1"/>
          <p:nvPr/>
        </p:nvSpPr>
        <p:spPr>
          <a:xfrm>
            <a:off x="549786" y="3695293"/>
            <a:ext cx="6261567" cy="325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Prisma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Cats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Speech2Face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AlphaGo</a:t>
            </a:r>
            <a:endParaRPr lang="ru-RU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Tesla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663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527</Words>
  <Application>Microsoft Macintosh PowerPoint</Application>
  <PresentationFormat>Custom</PresentationFormat>
  <Paragraphs>179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Roboto Bold</vt:lpstr>
      <vt:lpstr>Roboto Regular</vt:lpstr>
      <vt:lpstr>Arial</vt:lpstr>
      <vt:lpstr>Calibri</vt:lpstr>
      <vt:lpstr>Calibri Light</vt:lpstr>
      <vt:lpstr>Cambria Math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Artur Kadurin</cp:lastModifiedBy>
  <cp:revision>23</cp:revision>
  <cp:lastPrinted>2019-05-29T14:53:35Z</cp:lastPrinted>
  <dcterms:modified xsi:type="dcterms:W3CDTF">2019-05-29T16:53:01Z</dcterms:modified>
</cp:coreProperties>
</file>