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3" r:id="rId1"/>
  </p:sldMasterIdLst>
  <p:notesMasterIdLst>
    <p:notesMasterId r:id="rId32"/>
  </p:notesMasterIdLst>
  <p:sldIdLst>
    <p:sldId id="256" r:id="rId2"/>
    <p:sldId id="257" r:id="rId3"/>
    <p:sldId id="297" r:id="rId4"/>
    <p:sldId id="264" r:id="rId5"/>
    <p:sldId id="476" r:id="rId6"/>
    <p:sldId id="477" r:id="rId7"/>
    <p:sldId id="480" r:id="rId8"/>
    <p:sldId id="481" r:id="rId9"/>
    <p:sldId id="482" r:id="rId10"/>
    <p:sldId id="478" r:id="rId11"/>
    <p:sldId id="479" r:id="rId12"/>
    <p:sldId id="483" r:id="rId13"/>
    <p:sldId id="484" r:id="rId14"/>
    <p:sldId id="485" r:id="rId15"/>
    <p:sldId id="486" r:id="rId16"/>
    <p:sldId id="487" r:id="rId17"/>
    <p:sldId id="488" r:id="rId18"/>
    <p:sldId id="489" r:id="rId19"/>
    <p:sldId id="490" r:id="rId20"/>
    <p:sldId id="491" r:id="rId21"/>
    <p:sldId id="492" r:id="rId22"/>
    <p:sldId id="493" r:id="rId23"/>
    <p:sldId id="494" r:id="rId24"/>
    <p:sldId id="495" r:id="rId25"/>
    <p:sldId id="496" r:id="rId26"/>
    <p:sldId id="499" r:id="rId27"/>
    <p:sldId id="501" r:id="rId28"/>
    <p:sldId id="500" r:id="rId29"/>
    <p:sldId id="502" r:id="rId30"/>
    <p:sldId id="263" r:id="rId3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02"/>
    <p:restoredTop sz="96208"/>
  </p:normalViewPr>
  <p:slideViewPr>
    <p:cSldViewPr snapToGrid="0" snapToObjects="1">
      <p:cViewPr varScale="1">
        <p:scale>
          <a:sx n="71" d="100"/>
          <a:sy n="71" d="100"/>
        </p:scale>
        <p:origin x="6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0FF68-703C-704A-B92E-52FC5E0B6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0C8FF5-0D40-3F49-946A-49F8E39B9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36790-3151-C24B-A205-4B1CE2C9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20.07.2019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6DB90-8D61-7945-BEB2-869367738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0EA07-D18D-3741-842E-FBA5B4D1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715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297F2-DB8C-E244-AC3F-8949B4396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F5980-2DF6-C74B-93F3-95C2F1B26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DC06A-231E-E44E-96FB-218F3E0DA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20.07.2019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9499D-4EED-A944-ABDC-B9BB8AE1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E5976-967A-5048-AE39-D25A78283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184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90F709-D304-E846-8683-41A8F9C34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6B14F3-EEE1-244E-A3A6-94A940F2B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F1751-58EE-264E-A1B4-5EE21930C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20.07.2019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99017-8870-E144-804F-06D96F917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0B298-0CEF-394B-8A64-DB760BA7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87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152D0-C421-904D-BB12-39D19DD7F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11704-A13E-1B48-974C-C5DFE08B3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2CB23-F3E8-CE41-A2C7-D78095FDE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20.07.2019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9A197-73D9-7E49-96D8-6DDCF1E11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96FA6-BFE2-064F-866C-C3A11FA7F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46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00A4C-17C1-5840-A63D-BADF0957F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9CD6C-A547-5A4A-8AD2-EB19C812E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DB431-C317-0640-A3F5-1F1624C16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20.07.2019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FAC26-0A0B-7F4E-8F1E-450BED648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04C86-60B5-414F-B8DA-39B5E0C8E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80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31BC7-110A-0A4B-B628-3C0120266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63E3D-07C5-CF4F-9230-29482651B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79698-EF1D-DC4D-86C0-40B2EC208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B0674-304B-4443-9BD6-066060291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20.07.2019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D85C7-76F9-2D48-AED4-21ADC2A52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A4DBA-87BB-3348-B1BC-2FBB628B6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0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A429B-0F08-8047-AC66-A6F82589B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519290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B56AB-0579-944E-B55D-6C960AC07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921C25-F67D-6F4C-AACB-FB5348F8E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44EB6B-258D-EB4C-A9D7-D6D1C48348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326B9B-44F1-9A45-94F7-782BDA37ED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2D0549-4F9F-1C42-BAB2-62A76C32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20.07.2019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794381-D0DB-8641-BE31-01BA54B3C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7D4DE3-DEAE-9D48-8797-1C4F09F9C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5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005A4-8B2D-FA45-8520-CB337A739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AE992D-8832-E24E-8E16-16D813929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20.07.2019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5E833-B339-1243-A180-EACFC5405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30D91B-C59B-0C4F-A969-1B6FE9EC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8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246EBE-D1C7-8E4A-BD83-F04853A39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20.07.2019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EEF6E4-BF1B-994E-9A33-86AB94B6C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EAED1-CFAC-EB48-A0DD-475B57E6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710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2869F-CC34-5647-9D57-BA54578CE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30E7B-C68C-7549-8802-01B64E8FD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9B26F-9860-C84E-B168-E59C1B90D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75B9E9-3902-D24B-AD50-C0288DF33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20.07.2019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F50BE-1224-C546-A1CC-547CB0A9F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938ED-3B66-9546-9ED9-26034ED13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36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36647-65AF-124A-AB02-908DDC801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518201-98CD-E444-8E87-3189D8A980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803B22-F995-4642-941C-93C04FAF0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04233-D8EF-4248-94EB-E96B0AAFE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20.07.2019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3523D9-E5A9-FF43-93E5-D85F3A72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485EF-530A-CB4E-A3BB-4F01A1B67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12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E7B91D-F267-1F49-9725-CB867ECCF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8EAE3-0EC6-7E4B-A435-9C09AA263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D8D58-8203-3C49-A7CB-0FADF3DBA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F03B-6403-4141-8D44-327E04D92276}" type="datetimeFigureOut">
              <a:rPr lang="ru-RU" smtClean="0"/>
              <a:t>20.07.2019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8802C-2163-A84B-B955-B919E2B99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C22A0-11F0-8C4C-9464-4686DB7B7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89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logo.png" descr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6596" y="3717176"/>
            <a:ext cx="5711608" cy="23192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51CF08F-52D7-9747-9313-7338119D943C}"/>
                  </a:ext>
                </a:extLst>
              </p:cNvPr>
              <p:cNvSpPr/>
              <p:nvPr/>
            </p:nvSpPr>
            <p:spPr>
              <a:xfrm>
                <a:off x="510438" y="2384248"/>
                <a:ext cx="12051906" cy="2182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ru-RU" b="0" dirty="0"/>
                  <a:t>В реальных задачах вознаграждение совсем не обязательно следует сразу же за совершенным действием, поэтому награда обычно оценивается: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ru-RU" b="0" dirty="0"/>
                  <a:t>Либо за отведенное время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b="0" dirty="0"/>
                  <a:t>: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endParaRPr lang="en-US" b="0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ru-RU" b="0" dirty="0"/>
                  <a:t>Либо за бесконечное время с дисконтом: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endParaRPr lang="ru-RU" b="0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ru-RU" b="0" dirty="0"/>
                  <a:t>Либо в среднем за 1 шаг: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ctrlPr>
                                  <a:rPr lang="en-US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</m:func>
                  </m:oMath>
                </a14:m>
                <a:endParaRPr lang="ru-RU" b="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51CF08F-52D7-9747-9313-7338119D94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8" y="2384248"/>
                <a:ext cx="12051906" cy="2182008"/>
              </a:xfrm>
              <a:prstGeom prst="rect">
                <a:avLst/>
              </a:prstGeom>
              <a:blipFill>
                <a:blip r:embed="rId3"/>
                <a:stretch>
                  <a:fillRect l="-737" t="-2312" r="-1158" b="-352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51DCB53C-04B2-3C45-896D-BED4AA4CE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051" y="4561490"/>
            <a:ext cx="7206698" cy="4011010"/>
          </a:xfrm>
          <a:prstGeom prst="rect">
            <a:avLst/>
          </a:prstGeom>
        </p:spPr>
      </p:pic>
      <p:sp>
        <p:nvSpPr>
          <p:cNvPr id="15" name="Заголовок слайда">
            <a:extLst>
              <a:ext uri="{FF2B5EF4-FFF2-40B4-BE49-F238E27FC236}">
                <a16:creationId xmlns:a16="http://schemas.microsoft.com/office/drawing/2014/main" id="{1C73AE49-273A-3842-881A-1AB850447A43}"/>
              </a:ext>
            </a:extLst>
          </p:cNvPr>
          <p:cNvSpPr txBox="1"/>
          <p:nvPr/>
        </p:nvSpPr>
        <p:spPr>
          <a:xfrm>
            <a:off x="510437" y="155944"/>
            <a:ext cx="8061502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Обучение с подкреплением</a:t>
            </a:r>
          </a:p>
        </p:txBody>
      </p:sp>
      <p:pic>
        <p:nvPicPr>
          <p:cNvPr id="16" name="0222.png" descr="0222.png">
            <a:extLst>
              <a:ext uri="{FF2B5EF4-FFF2-40B4-BE49-F238E27FC236}">
                <a16:creationId xmlns:a16="http://schemas.microsoft.com/office/drawing/2014/main" id="{B1FF64BD-937F-B64D-A406-78EB5777D6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12895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2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lang="en-US"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Пункт списка…">
            <a:extLst>
              <a:ext uri="{FF2B5EF4-FFF2-40B4-BE49-F238E27FC236}">
                <a16:creationId xmlns:a16="http://schemas.microsoft.com/office/drawing/2014/main" id="{AFD43F48-9EEF-1B4D-A7CB-C291B238C784}"/>
              </a:ext>
            </a:extLst>
          </p:cNvPr>
          <p:cNvSpPr txBox="1"/>
          <p:nvPr/>
        </p:nvSpPr>
        <p:spPr>
          <a:xfrm>
            <a:off x="549786" y="3413549"/>
            <a:ext cx="10755523" cy="195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Обучение с подкреплением</a:t>
            </a:r>
            <a:endParaRPr b="0" dirty="0"/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dirty="0"/>
              <a:t>Бандиты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Стратегии</a:t>
            </a:r>
          </a:p>
        </p:txBody>
      </p:sp>
      <p:sp>
        <p:nvSpPr>
          <p:cNvPr id="11" name="Заголовок слайда">
            <a:extLst>
              <a:ext uri="{FF2B5EF4-FFF2-40B4-BE49-F238E27FC236}">
                <a16:creationId xmlns:a16="http://schemas.microsoft.com/office/drawing/2014/main" id="{D801731A-57B9-4A4D-9C1A-B45C9185FAED}"/>
              </a:ext>
            </a:extLst>
          </p:cNvPr>
          <p:cNvSpPr txBox="1"/>
          <p:nvPr/>
        </p:nvSpPr>
        <p:spPr>
          <a:xfrm>
            <a:off x="510437" y="155944"/>
            <a:ext cx="486351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План на сегодня</a:t>
            </a:r>
          </a:p>
        </p:txBody>
      </p:sp>
      <p:pic>
        <p:nvPicPr>
          <p:cNvPr id="12" name="0222.png" descr="0222.png">
            <a:extLst>
              <a:ext uri="{FF2B5EF4-FFF2-40B4-BE49-F238E27FC236}">
                <a16:creationId xmlns:a16="http://schemas.microsoft.com/office/drawing/2014/main" id="{1B560DCC-18CF-424E-B362-843AEB6AA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14784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2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E8A7B8-3D2B-0346-ACD7-FE36FA48D2C8}"/>
              </a:ext>
            </a:extLst>
          </p:cNvPr>
          <p:cNvSpPr/>
          <p:nvPr/>
        </p:nvSpPr>
        <p:spPr>
          <a:xfrm>
            <a:off x="510438" y="2384061"/>
            <a:ext cx="111850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Допустим вы попали в комнату с кучей одноруких бандитов, каждый из которых выдает выигрыш со своей собственной вероятностью, которую вы не знаете. Ваша задача выиграть как можно больше (проиграть как можно меньше) денег за ночь.</a:t>
            </a:r>
          </a:p>
          <a:p>
            <a:pPr algn="l"/>
            <a:r>
              <a:rPr lang="ru-RU" b="0" dirty="0"/>
              <a:t>Как вы будете это делать и почему это обучение с подкреплением?</a:t>
            </a:r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1B506F-A100-B347-B9A7-442AB45C2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040" y="4559477"/>
            <a:ext cx="4837320" cy="4013023"/>
          </a:xfrm>
          <a:prstGeom prst="rect">
            <a:avLst/>
          </a:prstGeom>
        </p:spPr>
      </p:pic>
      <p:sp>
        <p:nvSpPr>
          <p:cNvPr id="14" name="Заголовок слайда">
            <a:extLst>
              <a:ext uri="{FF2B5EF4-FFF2-40B4-BE49-F238E27FC236}">
                <a16:creationId xmlns:a16="http://schemas.microsoft.com/office/drawing/2014/main" id="{2A5366AB-996A-2C49-A380-D4942941955A}"/>
              </a:ext>
            </a:extLst>
          </p:cNvPr>
          <p:cNvSpPr txBox="1"/>
          <p:nvPr/>
        </p:nvSpPr>
        <p:spPr>
          <a:xfrm>
            <a:off x="510437" y="155944"/>
            <a:ext cx="610904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Многорукие бандиты</a:t>
            </a:r>
          </a:p>
        </p:txBody>
      </p:sp>
      <p:pic>
        <p:nvPicPr>
          <p:cNvPr id="15" name="0222.png" descr="0222.png">
            <a:extLst>
              <a:ext uri="{FF2B5EF4-FFF2-40B4-BE49-F238E27FC236}">
                <a16:creationId xmlns:a16="http://schemas.microsoft.com/office/drawing/2014/main" id="{BE0412E7-914A-D443-B3E9-10A0EEBF60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73534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2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E8A7B8-3D2B-0346-ACD7-FE36FA48D2C8}"/>
              </a:ext>
            </a:extLst>
          </p:cNvPr>
          <p:cNvSpPr/>
          <p:nvPr/>
        </p:nvSpPr>
        <p:spPr>
          <a:xfrm>
            <a:off x="510438" y="2384061"/>
            <a:ext cx="111850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Жадный алгоритм:</a:t>
            </a:r>
          </a:p>
          <a:p>
            <a:pPr algn="l"/>
            <a:r>
              <a:rPr lang="ru-RU" b="0" dirty="0"/>
              <a:t>Дернем каждую ручку </a:t>
            </a:r>
            <a:r>
              <a:rPr lang="en-US" b="0" dirty="0"/>
              <a:t>n </a:t>
            </a:r>
            <a:r>
              <a:rPr lang="ru-RU" b="0" dirty="0"/>
              <a:t>раз, а потом будем дергать только ту, у которой средний выигрыш после очередного шага является наибольшим.</a:t>
            </a:r>
          </a:p>
          <a:p>
            <a:pPr algn="l"/>
            <a:r>
              <a:rPr lang="ru-RU" dirty="0"/>
              <a:t>Что с этой стратегией не так?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1B506F-A100-B347-B9A7-442AB45C2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040" y="4559477"/>
            <a:ext cx="4837320" cy="4013023"/>
          </a:xfrm>
          <a:prstGeom prst="rect">
            <a:avLst/>
          </a:prstGeom>
        </p:spPr>
      </p:pic>
      <p:sp>
        <p:nvSpPr>
          <p:cNvPr id="12" name="Заголовок слайда">
            <a:extLst>
              <a:ext uri="{FF2B5EF4-FFF2-40B4-BE49-F238E27FC236}">
                <a16:creationId xmlns:a16="http://schemas.microsoft.com/office/drawing/2014/main" id="{F9BDA700-F142-8F44-A9BD-62DD2D1355EC}"/>
              </a:ext>
            </a:extLst>
          </p:cNvPr>
          <p:cNvSpPr txBox="1"/>
          <p:nvPr/>
        </p:nvSpPr>
        <p:spPr>
          <a:xfrm>
            <a:off x="510437" y="155944"/>
            <a:ext cx="610904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Многорукие бандиты</a:t>
            </a:r>
          </a:p>
        </p:txBody>
      </p:sp>
      <p:pic>
        <p:nvPicPr>
          <p:cNvPr id="14" name="0222.png" descr="0222.png">
            <a:extLst>
              <a:ext uri="{FF2B5EF4-FFF2-40B4-BE49-F238E27FC236}">
                <a16:creationId xmlns:a16="http://schemas.microsoft.com/office/drawing/2014/main" id="{CD9CC2E5-1D8C-8A4E-9372-08A3F9514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92981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2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7E8A7B8-3D2B-0346-ACD7-FE36FA48D2C8}"/>
                  </a:ext>
                </a:extLst>
              </p:cNvPr>
              <p:cNvSpPr/>
              <p:nvPr/>
            </p:nvSpPr>
            <p:spPr>
              <a:xfrm>
                <a:off x="510438" y="2384061"/>
                <a:ext cx="11185047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ru-RU" b="0" dirty="0"/>
                  <a:t>Эпсилон-жадный алгоритм:</a:t>
                </a:r>
              </a:p>
              <a:p>
                <a:pPr algn="l"/>
                <a:r>
                  <a:rPr lang="ru-RU" b="0" dirty="0"/>
                  <a:t>Давайте теперь закладывать определенный уровень «неуверенности» в нашу стратегию и, скажем, с вероятностью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ru-RU" b="0" dirty="0"/>
                  <a:t> будем совершать случайное действие. Мы гарантируем некоторую вероятность дернуть каждую ручку, и, значит, даже промахнувшись вначале, в конце концов найдем лучшую</a:t>
                </a:r>
                <a:endParaRPr lang="ru-RU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7E8A7B8-3D2B-0346-ACD7-FE36FA48D2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8" y="2384061"/>
                <a:ext cx="11185047" cy="1938992"/>
              </a:xfrm>
              <a:prstGeom prst="rect">
                <a:avLst/>
              </a:prstGeom>
              <a:blipFill>
                <a:blip r:embed="rId3"/>
                <a:stretch>
                  <a:fillRect l="-794" t="-2614" r="-113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51B506F-A100-B347-B9A7-442AB45C26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040" y="4559477"/>
            <a:ext cx="4837320" cy="4013023"/>
          </a:xfrm>
          <a:prstGeom prst="rect">
            <a:avLst/>
          </a:prstGeom>
        </p:spPr>
      </p:pic>
      <p:sp>
        <p:nvSpPr>
          <p:cNvPr id="12" name="Заголовок слайда">
            <a:extLst>
              <a:ext uri="{FF2B5EF4-FFF2-40B4-BE49-F238E27FC236}">
                <a16:creationId xmlns:a16="http://schemas.microsoft.com/office/drawing/2014/main" id="{8B92A3E7-2AB0-B24C-A014-4BF12A56BBDC}"/>
              </a:ext>
            </a:extLst>
          </p:cNvPr>
          <p:cNvSpPr txBox="1"/>
          <p:nvPr/>
        </p:nvSpPr>
        <p:spPr>
          <a:xfrm>
            <a:off x="510437" y="155944"/>
            <a:ext cx="610904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Многорукие бандиты</a:t>
            </a:r>
          </a:p>
        </p:txBody>
      </p:sp>
      <p:pic>
        <p:nvPicPr>
          <p:cNvPr id="14" name="0222.png" descr="0222.png">
            <a:extLst>
              <a:ext uri="{FF2B5EF4-FFF2-40B4-BE49-F238E27FC236}">
                <a16:creationId xmlns:a16="http://schemas.microsoft.com/office/drawing/2014/main" id="{3E3F5016-E8D6-3143-BA32-111D8413F4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41755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2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E8A7B8-3D2B-0346-ACD7-FE36FA48D2C8}"/>
              </a:ext>
            </a:extLst>
          </p:cNvPr>
          <p:cNvSpPr/>
          <p:nvPr/>
        </p:nvSpPr>
        <p:spPr>
          <a:xfrm>
            <a:off x="510438" y="2384061"/>
            <a:ext cx="117952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Оптимистично-жадный алгоритм:</a:t>
            </a:r>
          </a:p>
          <a:p>
            <a:pPr algn="l"/>
            <a:r>
              <a:rPr lang="ru-RU" b="0" dirty="0"/>
              <a:t>Давайте оценивать не только среднее вознаграждение, но и доверительный интервал для каждой ручки, а выбирать ручки в соответствии с верхней границей доверительного интервала. Тогда, изначально мы оптимистично оцениваем все ручки и постепенно улучшаем оценку.</a:t>
            </a:r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1B506F-A100-B347-B9A7-442AB45C2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040" y="4559477"/>
            <a:ext cx="4837320" cy="4013023"/>
          </a:xfrm>
          <a:prstGeom prst="rect">
            <a:avLst/>
          </a:prstGeom>
        </p:spPr>
      </p:pic>
      <p:sp>
        <p:nvSpPr>
          <p:cNvPr id="12" name="Заголовок слайда">
            <a:extLst>
              <a:ext uri="{FF2B5EF4-FFF2-40B4-BE49-F238E27FC236}">
                <a16:creationId xmlns:a16="http://schemas.microsoft.com/office/drawing/2014/main" id="{63547035-283D-A844-A731-0520ECBBB658}"/>
              </a:ext>
            </a:extLst>
          </p:cNvPr>
          <p:cNvSpPr txBox="1"/>
          <p:nvPr/>
        </p:nvSpPr>
        <p:spPr>
          <a:xfrm>
            <a:off x="510437" y="155944"/>
            <a:ext cx="610904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Многорукие бандиты</a:t>
            </a:r>
          </a:p>
        </p:txBody>
      </p:sp>
      <p:pic>
        <p:nvPicPr>
          <p:cNvPr id="14" name="0222.png" descr="0222.png">
            <a:extLst>
              <a:ext uri="{FF2B5EF4-FFF2-40B4-BE49-F238E27FC236}">
                <a16:creationId xmlns:a16="http://schemas.microsoft.com/office/drawing/2014/main" id="{E09C05DD-3E59-E34D-B925-0A59E66448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63084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2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E8A7B8-3D2B-0346-ACD7-FE36FA48D2C8}"/>
              </a:ext>
            </a:extLst>
          </p:cNvPr>
          <p:cNvSpPr/>
          <p:nvPr/>
        </p:nvSpPr>
        <p:spPr>
          <a:xfrm>
            <a:off x="510438" y="2384061"/>
            <a:ext cx="117952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Мы не будем вдаваться в подробности алгоритмов, но в большинстве своем разные алгоритмы сводятся к разным оптимистичным способам оценки ручек. Можно посмотреть: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dirty="0"/>
              <a:t>UCB1 </a:t>
            </a:r>
            <a:r>
              <a:rPr lang="ru-RU" b="0" dirty="0"/>
              <a:t>и аналоги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dirty="0"/>
              <a:t>Thompson sampling</a:t>
            </a:r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1B506F-A100-B347-B9A7-442AB45C2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040" y="4559477"/>
            <a:ext cx="4837320" cy="4013023"/>
          </a:xfrm>
          <a:prstGeom prst="rect">
            <a:avLst/>
          </a:prstGeom>
        </p:spPr>
      </p:pic>
      <p:sp>
        <p:nvSpPr>
          <p:cNvPr id="12" name="Заголовок слайда">
            <a:extLst>
              <a:ext uri="{FF2B5EF4-FFF2-40B4-BE49-F238E27FC236}">
                <a16:creationId xmlns:a16="http://schemas.microsoft.com/office/drawing/2014/main" id="{3687DDF9-2264-F94E-999D-993281800BC7}"/>
              </a:ext>
            </a:extLst>
          </p:cNvPr>
          <p:cNvSpPr txBox="1"/>
          <p:nvPr/>
        </p:nvSpPr>
        <p:spPr>
          <a:xfrm>
            <a:off x="510437" y="155944"/>
            <a:ext cx="610904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Многорукие бандиты</a:t>
            </a:r>
          </a:p>
        </p:txBody>
      </p:sp>
      <p:pic>
        <p:nvPicPr>
          <p:cNvPr id="14" name="0222.png" descr="0222.png">
            <a:extLst>
              <a:ext uri="{FF2B5EF4-FFF2-40B4-BE49-F238E27FC236}">
                <a16:creationId xmlns:a16="http://schemas.microsoft.com/office/drawing/2014/main" id="{447F54E1-3FCF-3149-8DD9-E6746420AC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94006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3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lang="en-US"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Пункт списка…">
            <a:extLst>
              <a:ext uri="{FF2B5EF4-FFF2-40B4-BE49-F238E27FC236}">
                <a16:creationId xmlns:a16="http://schemas.microsoft.com/office/drawing/2014/main" id="{AFD43F48-9EEF-1B4D-A7CB-C291B238C784}"/>
              </a:ext>
            </a:extLst>
          </p:cNvPr>
          <p:cNvSpPr txBox="1"/>
          <p:nvPr/>
        </p:nvSpPr>
        <p:spPr>
          <a:xfrm>
            <a:off x="549786" y="3413549"/>
            <a:ext cx="10755523" cy="195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Обучение с подкреплением</a:t>
            </a:r>
            <a:endParaRPr b="0" dirty="0"/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Бандиты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dirty="0"/>
              <a:t>Стратегии</a:t>
            </a:r>
          </a:p>
        </p:txBody>
      </p:sp>
      <p:sp>
        <p:nvSpPr>
          <p:cNvPr id="11" name="Заголовок слайда">
            <a:extLst>
              <a:ext uri="{FF2B5EF4-FFF2-40B4-BE49-F238E27FC236}">
                <a16:creationId xmlns:a16="http://schemas.microsoft.com/office/drawing/2014/main" id="{60B510C1-51C9-5244-9102-C26FFE5F3E50}"/>
              </a:ext>
            </a:extLst>
          </p:cNvPr>
          <p:cNvSpPr txBox="1"/>
          <p:nvPr/>
        </p:nvSpPr>
        <p:spPr>
          <a:xfrm>
            <a:off x="510437" y="155944"/>
            <a:ext cx="486351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План на сегодня</a:t>
            </a:r>
          </a:p>
        </p:txBody>
      </p:sp>
      <p:pic>
        <p:nvPicPr>
          <p:cNvPr id="12" name="0222.png" descr="0222.png">
            <a:extLst>
              <a:ext uri="{FF2B5EF4-FFF2-40B4-BE49-F238E27FC236}">
                <a16:creationId xmlns:a16="http://schemas.microsoft.com/office/drawing/2014/main" id="{AF92C2F0-1CF7-9B4F-AC07-D90E6BFBA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05884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3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51CF08F-52D7-9747-9313-7338119D943C}"/>
              </a:ext>
            </a:extLst>
          </p:cNvPr>
          <p:cNvSpPr/>
          <p:nvPr/>
        </p:nvSpPr>
        <p:spPr>
          <a:xfrm>
            <a:off x="510437" y="2400294"/>
            <a:ext cx="122291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В более общем случае мы хотим уметь оценивать состояния, действия в зависимости от состояния или и то и другое одновременно.</a:t>
            </a:r>
          </a:p>
          <a:p>
            <a:pPr algn="l"/>
            <a:r>
              <a:rPr lang="ru-RU" b="0" dirty="0"/>
              <a:t>Как можно оценить текущее состояние?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DCB53C-04B2-3C45-896D-BED4AA4CE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55" y="5437113"/>
            <a:ext cx="5672889" cy="3157343"/>
          </a:xfrm>
          <a:prstGeom prst="rect">
            <a:avLst/>
          </a:prstGeom>
        </p:spPr>
      </p:pic>
      <p:sp>
        <p:nvSpPr>
          <p:cNvPr id="14" name="Заголовок слайда">
            <a:extLst>
              <a:ext uri="{FF2B5EF4-FFF2-40B4-BE49-F238E27FC236}">
                <a16:creationId xmlns:a16="http://schemas.microsoft.com/office/drawing/2014/main" id="{BBC4EC16-C786-4E45-BCCE-12E187FEC2E0}"/>
              </a:ext>
            </a:extLst>
          </p:cNvPr>
          <p:cNvSpPr txBox="1"/>
          <p:nvPr/>
        </p:nvSpPr>
        <p:spPr>
          <a:xfrm>
            <a:off x="510437" y="155944"/>
            <a:ext cx="479618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Поиск стратегии</a:t>
            </a:r>
          </a:p>
        </p:txBody>
      </p:sp>
      <p:pic>
        <p:nvPicPr>
          <p:cNvPr id="15" name="0222.png" descr="0222.png">
            <a:extLst>
              <a:ext uri="{FF2B5EF4-FFF2-40B4-BE49-F238E27FC236}">
                <a16:creationId xmlns:a16="http://schemas.microsoft.com/office/drawing/2014/main" id="{AA35A057-F901-6843-9E9A-F7D41A14F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04389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3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51CF08F-52D7-9747-9313-7338119D943C}"/>
                  </a:ext>
                </a:extLst>
              </p:cNvPr>
              <p:cNvSpPr/>
              <p:nvPr/>
            </p:nvSpPr>
            <p:spPr>
              <a:xfrm>
                <a:off x="510437" y="2400294"/>
                <a:ext cx="12229169" cy="220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ru-RU" b="0" dirty="0"/>
                  <a:t>В более общем случае мы хотим уметь оценивать состояния, действия в зависимости от состояния или и то и другое одновременно.</a:t>
                </a:r>
              </a:p>
              <a:p>
                <a:pPr algn="l"/>
                <a:r>
                  <a:rPr lang="ru-RU" b="0" dirty="0"/>
                  <a:t>Как можно оценить текущее состояние?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ru-RU" b="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51CF08F-52D7-9747-9313-7338119D94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7" y="2400294"/>
                <a:ext cx="12229169" cy="2207656"/>
              </a:xfrm>
              <a:prstGeom prst="rect">
                <a:avLst/>
              </a:prstGeom>
              <a:blipFill>
                <a:blip r:embed="rId3"/>
                <a:stretch>
                  <a:fillRect l="-726" t="-4000" b="-80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24A576A5-459E-CD4A-ABC8-4E35068BEA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55" y="5437113"/>
            <a:ext cx="5672889" cy="3157343"/>
          </a:xfrm>
          <a:prstGeom prst="rect">
            <a:avLst/>
          </a:prstGeom>
        </p:spPr>
      </p:pic>
      <p:sp>
        <p:nvSpPr>
          <p:cNvPr id="15" name="Заголовок слайда">
            <a:extLst>
              <a:ext uri="{FF2B5EF4-FFF2-40B4-BE49-F238E27FC236}">
                <a16:creationId xmlns:a16="http://schemas.microsoft.com/office/drawing/2014/main" id="{F4D73FF0-66D8-3349-AA98-990D19BE41B7}"/>
              </a:ext>
            </a:extLst>
          </p:cNvPr>
          <p:cNvSpPr txBox="1"/>
          <p:nvPr/>
        </p:nvSpPr>
        <p:spPr>
          <a:xfrm>
            <a:off x="510437" y="155944"/>
            <a:ext cx="479618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Поиск стратегии</a:t>
            </a:r>
          </a:p>
        </p:txBody>
      </p:sp>
      <p:pic>
        <p:nvPicPr>
          <p:cNvPr id="16" name="0222.png" descr="0222.png">
            <a:extLst>
              <a:ext uri="{FF2B5EF4-FFF2-40B4-BE49-F238E27FC236}">
                <a16:creationId xmlns:a16="http://schemas.microsoft.com/office/drawing/2014/main" id="{4065B7AF-BBF8-3B47-893C-378E34FBD5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40645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Алексей Иванов…"/>
          <p:cNvSpPr txBox="1"/>
          <p:nvPr/>
        </p:nvSpPr>
        <p:spPr>
          <a:xfrm>
            <a:off x="1412138" y="6691373"/>
            <a:ext cx="234359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ru-RU" dirty="0"/>
              <a:t>Артур </a:t>
            </a:r>
            <a:r>
              <a:rPr lang="ru-RU" dirty="0" err="1"/>
              <a:t>Кадурин</a:t>
            </a:r>
            <a:endParaRPr dirty="0"/>
          </a:p>
          <a:p>
            <a:pPr algn="l">
              <a:defRPr b="0">
                <a:solidFill>
                  <a:srgbClr val="35545C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rPr lang="ru-RU" dirty="0"/>
              <a:t>Преподаватель</a:t>
            </a:r>
            <a:endParaRPr dirty="0"/>
          </a:p>
        </p:txBody>
      </p:sp>
      <p:sp>
        <p:nvSpPr>
          <p:cNvPr id="125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26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37252" y="5765007"/>
            <a:ext cx="3167694" cy="301600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Заголовок презентации…">
            <a:extLst>
              <a:ext uri="{FF2B5EF4-FFF2-40B4-BE49-F238E27FC236}">
                <a16:creationId xmlns:a16="http://schemas.microsoft.com/office/drawing/2014/main" id="{FF88890E-DE88-2147-A7FD-BB8762A7B470}"/>
              </a:ext>
            </a:extLst>
          </p:cNvPr>
          <p:cNvSpPr txBox="1"/>
          <p:nvPr/>
        </p:nvSpPr>
        <p:spPr>
          <a:xfrm>
            <a:off x="1272438" y="2410440"/>
            <a:ext cx="8404545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ru-RU" dirty="0"/>
              <a:t>Обучение с подкреплением.</a:t>
            </a:r>
            <a:endParaRPr dirty="0"/>
          </a:p>
          <a:p>
            <a: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dirty="0"/>
          </a:p>
        </p:txBody>
      </p:sp>
      <p:sp>
        <p:nvSpPr>
          <p:cNvPr id="9" name="Подзаголовок или пояснение">
            <a:extLst>
              <a:ext uri="{FF2B5EF4-FFF2-40B4-BE49-F238E27FC236}">
                <a16:creationId xmlns:a16="http://schemas.microsoft.com/office/drawing/2014/main" id="{EEAC6CC1-46A4-7947-B2F8-3E8476AE3593}"/>
              </a:ext>
            </a:extLst>
          </p:cNvPr>
          <p:cNvSpPr txBox="1"/>
          <p:nvPr/>
        </p:nvSpPr>
        <p:spPr>
          <a:xfrm>
            <a:off x="1285138" y="3839706"/>
            <a:ext cx="8465459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Он всегда был не прочь подкрепиться.</a:t>
            </a:r>
          </a:p>
          <a:p>
            <a:r>
              <a:rPr lang="ru-RU" dirty="0"/>
              <a:t>Кроме того, он было поэт.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3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51CF08F-52D7-9747-9313-7338119D943C}"/>
              </a:ext>
            </a:extLst>
          </p:cNvPr>
          <p:cNvSpPr/>
          <p:nvPr/>
        </p:nvSpPr>
        <p:spPr>
          <a:xfrm>
            <a:off x="510437" y="2400294"/>
            <a:ext cx="122291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В более общем случае мы хотим уметь оценивать состояния, действия в зависимости от состояния или и то и другое одновременно.</a:t>
            </a:r>
          </a:p>
          <a:p>
            <a:pPr algn="l"/>
            <a:r>
              <a:rPr lang="ru-RU" b="0" dirty="0"/>
              <a:t>Как можно оценить действие в заданном состоянии?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4A576A5-459E-CD4A-ABC8-4E35068BE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55" y="5437113"/>
            <a:ext cx="5672889" cy="3157343"/>
          </a:xfrm>
          <a:prstGeom prst="rect">
            <a:avLst/>
          </a:prstGeom>
        </p:spPr>
      </p:pic>
      <p:sp>
        <p:nvSpPr>
          <p:cNvPr id="12" name="Заголовок слайда">
            <a:extLst>
              <a:ext uri="{FF2B5EF4-FFF2-40B4-BE49-F238E27FC236}">
                <a16:creationId xmlns:a16="http://schemas.microsoft.com/office/drawing/2014/main" id="{B55E7041-6F89-AA4C-A052-BDE631666B2C}"/>
              </a:ext>
            </a:extLst>
          </p:cNvPr>
          <p:cNvSpPr txBox="1"/>
          <p:nvPr/>
        </p:nvSpPr>
        <p:spPr>
          <a:xfrm>
            <a:off x="510437" y="155944"/>
            <a:ext cx="479618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Поиск стратегии</a:t>
            </a:r>
          </a:p>
        </p:txBody>
      </p:sp>
      <p:pic>
        <p:nvPicPr>
          <p:cNvPr id="15" name="0222.png" descr="0222.png">
            <a:extLst>
              <a:ext uri="{FF2B5EF4-FFF2-40B4-BE49-F238E27FC236}">
                <a16:creationId xmlns:a16="http://schemas.microsoft.com/office/drawing/2014/main" id="{415472FC-265F-A347-8F42-5F66B54C74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05839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3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51CF08F-52D7-9747-9313-7338119D943C}"/>
                  </a:ext>
                </a:extLst>
              </p:cNvPr>
              <p:cNvSpPr/>
              <p:nvPr/>
            </p:nvSpPr>
            <p:spPr>
              <a:xfrm>
                <a:off x="510437" y="2400294"/>
                <a:ext cx="12229169" cy="220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ru-RU" b="0" dirty="0"/>
                  <a:t>В более общем случае мы хотим уметь оценивать состояния, действия в зависимости от состояния или и то и другое одновременно.</a:t>
                </a:r>
              </a:p>
              <a:p>
                <a:pPr algn="l"/>
                <a:r>
                  <a:rPr lang="ru-RU" b="0" dirty="0"/>
                  <a:t>Как можно оценить действие в заданном состоянии?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ru-RU" b="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51CF08F-52D7-9747-9313-7338119D94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7" y="2400294"/>
                <a:ext cx="12229169" cy="2207656"/>
              </a:xfrm>
              <a:prstGeom prst="rect">
                <a:avLst/>
              </a:prstGeom>
              <a:blipFill>
                <a:blip r:embed="rId3"/>
                <a:stretch>
                  <a:fillRect l="-726" t="-4000" b="-80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24A576A5-459E-CD4A-ABC8-4E35068BEA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55" y="5437113"/>
            <a:ext cx="5672889" cy="3157343"/>
          </a:xfrm>
          <a:prstGeom prst="rect">
            <a:avLst/>
          </a:prstGeom>
        </p:spPr>
      </p:pic>
      <p:sp>
        <p:nvSpPr>
          <p:cNvPr id="12" name="Заголовок слайда">
            <a:extLst>
              <a:ext uri="{FF2B5EF4-FFF2-40B4-BE49-F238E27FC236}">
                <a16:creationId xmlns:a16="http://schemas.microsoft.com/office/drawing/2014/main" id="{8E4CAF24-1E94-5240-A459-5F4AFAAA19D3}"/>
              </a:ext>
            </a:extLst>
          </p:cNvPr>
          <p:cNvSpPr txBox="1"/>
          <p:nvPr/>
        </p:nvSpPr>
        <p:spPr>
          <a:xfrm>
            <a:off x="510437" y="155944"/>
            <a:ext cx="479618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Поиск стратегии</a:t>
            </a:r>
          </a:p>
        </p:txBody>
      </p:sp>
      <p:pic>
        <p:nvPicPr>
          <p:cNvPr id="15" name="0222.png" descr="0222.png">
            <a:extLst>
              <a:ext uri="{FF2B5EF4-FFF2-40B4-BE49-F238E27FC236}">
                <a16:creationId xmlns:a16="http://schemas.microsoft.com/office/drawing/2014/main" id="{7AD4638D-30D9-D449-A40E-95D610E016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48730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3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51CF08F-52D7-9747-9313-7338119D943C}"/>
                  </a:ext>
                </a:extLst>
              </p:cNvPr>
              <p:cNvSpPr/>
              <p:nvPr/>
            </p:nvSpPr>
            <p:spPr>
              <a:xfrm>
                <a:off x="510437" y="2400294"/>
                <a:ext cx="12229169" cy="2465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ru-RU" b="0" dirty="0"/>
                  <a:t>Вообще, стратегия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ru-RU" b="0" dirty="0"/>
                  <a:t> — это функция которая задает распределение вероятностей на множестве действий в зависимости от состояния. Все три функции — функцию оценки состояния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b="0" dirty="0"/>
                  <a:t>, </a:t>
                </a:r>
                <a:r>
                  <a:rPr lang="ru-RU" b="0" dirty="0"/>
                  <a:t>функцию оценки действия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b="0" dirty="0"/>
                  <a:t> </a:t>
                </a:r>
                <a:r>
                  <a:rPr lang="ru-RU" b="0" dirty="0"/>
                  <a:t>и стратегию можно связать простым уравнением: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51CF08F-52D7-9747-9313-7338119D94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7" y="2400294"/>
                <a:ext cx="12229169" cy="2465868"/>
              </a:xfrm>
              <a:prstGeom prst="rect">
                <a:avLst/>
              </a:prstGeom>
              <a:blipFill>
                <a:blip r:embed="rId3"/>
                <a:stretch>
                  <a:fillRect l="-726" t="-2051" r="-934" b="-717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Заголовок слайда">
            <a:extLst>
              <a:ext uri="{FF2B5EF4-FFF2-40B4-BE49-F238E27FC236}">
                <a16:creationId xmlns:a16="http://schemas.microsoft.com/office/drawing/2014/main" id="{6075D15A-CA9E-6B48-AF21-36B8C119C660}"/>
              </a:ext>
            </a:extLst>
          </p:cNvPr>
          <p:cNvSpPr txBox="1"/>
          <p:nvPr/>
        </p:nvSpPr>
        <p:spPr>
          <a:xfrm>
            <a:off x="510437" y="155944"/>
            <a:ext cx="479618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Поиск стратегии</a:t>
            </a:r>
          </a:p>
        </p:txBody>
      </p:sp>
      <p:pic>
        <p:nvPicPr>
          <p:cNvPr id="15" name="0222.png" descr="0222.png">
            <a:extLst>
              <a:ext uri="{FF2B5EF4-FFF2-40B4-BE49-F238E27FC236}">
                <a16:creationId xmlns:a16="http://schemas.microsoft.com/office/drawing/2014/main" id="{EF873D51-A86B-584C-B6CF-8BD0399D08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89728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3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51CF08F-52D7-9747-9313-7338119D943C}"/>
                  </a:ext>
                </a:extLst>
              </p:cNvPr>
              <p:cNvSpPr/>
              <p:nvPr/>
            </p:nvSpPr>
            <p:spPr>
              <a:xfrm>
                <a:off x="510437" y="2400294"/>
                <a:ext cx="12229169" cy="3744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ru-RU" b="0" dirty="0"/>
                  <a:t>Вообще, стратегия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ru-RU" b="0" dirty="0"/>
                  <a:t> — это функция которая задает распределение вероятностей на множестве действий в зависимости от состояния. Все три функции — функцию оценки состояния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b="0" dirty="0"/>
                  <a:t>, </a:t>
                </a:r>
                <a:r>
                  <a:rPr lang="ru-RU" b="0" dirty="0"/>
                  <a:t>функцию оценки действия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b="0" dirty="0"/>
                  <a:t> </a:t>
                </a:r>
                <a:r>
                  <a:rPr lang="ru-RU" b="0" dirty="0"/>
                  <a:t>и стратегию можно связать простым уравнением: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/>
              </a:p>
              <a:p>
                <a:pPr algn="l"/>
                <a:r>
                  <a:rPr lang="ru-RU" b="0" dirty="0"/>
                  <a:t>При этом,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ru-RU" b="0" dirty="0"/>
                  <a:t> мы тоже можем оценить с помощью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ru-RU" b="0" dirty="0"/>
                  <a:t>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sSup>
                                <m:sSup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sSup>
                                <m:sSup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51CF08F-52D7-9747-9313-7338119D94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7" y="2400294"/>
                <a:ext cx="12229169" cy="3744230"/>
              </a:xfrm>
              <a:prstGeom prst="rect">
                <a:avLst/>
              </a:prstGeom>
              <a:blipFill>
                <a:blip r:embed="rId3"/>
                <a:stretch>
                  <a:fillRect l="-726" t="-1351" r="-934" b="-469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Заголовок слайда">
            <a:extLst>
              <a:ext uri="{FF2B5EF4-FFF2-40B4-BE49-F238E27FC236}">
                <a16:creationId xmlns:a16="http://schemas.microsoft.com/office/drawing/2014/main" id="{AF2F93D1-C2A1-4540-B2E3-EDC1BF732D19}"/>
              </a:ext>
            </a:extLst>
          </p:cNvPr>
          <p:cNvSpPr txBox="1"/>
          <p:nvPr/>
        </p:nvSpPr>
        <p:spPr>
          <a:xfrm>
            <a:off x="510437" y="155944"/>
            <a:ext cx="479618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Поиск стратегии</a:t>
            </a:r>
          </a:p>
        </p:txBody>
      </p:sp>
      <p:pic>
        <p:nvPicPr>
          <p:cNvPr id="12" name="0222.png" descr="0222.png">
            <a:extLst>
              <a:ext uri="{FF2B5EF4-FFF2-40B4-BE49-F238E27FC236}">
                <a16:creationId xmlns:a16="http://schemas.microsoft.com/office/drawing/2014/main" id="{5A5D59D0-488E-F045-BA89-6596D56229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38457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3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51CF08F-52D7-9747-9313-7338119D943C}"/>
                  </a:ext>
                </a:extLst>
              </p:cNvPr>
              <p:cNvSpPr/>
              <p:nvPr/>
            </p:nvSpPr>
            <p:spPr>
              <a:xfrm>
                <a:off x="510437" y="2400294"/>
                <a:ext cx="12229169" cy="6386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ru-RU" b="0" dirty="0"/>
                  <a:t>Вообще, стратегия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ru-RU" b="0" dirty="0"/>
                  <a:t> — это функция которая задает распределение вероятностей на множестве действий в зависимости от состояния. Все три функции — функцию оценки состояния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b="0" dirty="0"/>
                  <a:t>, </a:t>
                </a:r>
                <a:r>
                  <a:rPr lang="ru-RU" b="0" dirty="0"/>
                  <a:t>функцию оценки действия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b="0" dirty="0"/>
                  <a:t> </a:t>
                </a:r>
                <a:r>
                  <a:rPr lang="ru-RU" b="0" dirty="0"/>
                  <a:t>и стратегию можно связать простым уравнением: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/>
              </a:p>
              <a:p>
                <a:pPr algn="l"/>
                <a:r>
                  <a:rPr lang="ru-RU" b="0" dirty="0"/>
                  <a:t>При этом,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ru-RU" b="0" dirty="0"/>
                  <a:t> мы тоже можем оценить с помощью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ru-RU" b="0" dirty="0"/>
                  <a:t>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sSup>
                                <m:sSup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sSup>
                                <m:sSup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/>
              </a:p>
              <a:p>
                <a:pPr algn="l"/>
                <a:r>
                  <a:rPr lang="ru-RU" b="0" dirty="0"/>
                  <a:t>Понятно, что подставляя первое уравнение во второе или наоборот, мы можем избавиться от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b="0" dirty="0"/>
                  <a:t> </a:t>
                </a:r>
                <a:r>
                  <a:rPr lang="ru-RU" b="0" dirty="0"/>
                  <a:t>или от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ru-RU" b="0" dirty="0"/>
                  <a:t> соответственно: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sSup>
                                        <m:sSupPr>
                                          <m:ctrlP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p>
                                  </m:sSub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ru-RU" b="0" dirty="0">
                  <a:ea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sSup>
                                <m:sSup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b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  <m:sup/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p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p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51CF08F-52D7-9747-9313-7338119D94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7" y="2400294"/>
                <a:ext cx="12229169" cy="6386685"/>
              </a:xfrm>
              <a:prstGeom prst="rect">
                <a:avLst/>
              </a:prstGeom>
              <a:blipFill>
                <a:blip r:embed="rId3"/>
                <a:stretch>
                  <a:fillRect l="-726" t="-794" r="-934" b="-269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Заголовок слайда">
            <a:extLst>
              <a:ext uri="{FF2B5EF4-FFF2-40B4-BE49-F238E27FC236}">
                <a16:creationId xmlns:a16="http://schemas.microsoft.com/office/drawing/2014/main" id="{D13B9518-15B2-504B-9227-B1D52D7DA14A}"/>
              </a:ext>
            </a:extLst>
          </p:cNvPr>
          <p:cNvSpPr txBox="1"/>
          <p:nvPr/>
        </p:nvSpPr>
        <p:spPr>
          <a:xfrm>
            <a:off x="510437" y="155944"/>
            <a:ext cx="479618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Поиск стратегии</a:t>
            </a:r>
          </a:p>
        </p:txBody>
      </p:sp>
      <p:pic>
        <p:nvPicPr>
          <p:cNvPr id="12" name="0222.png" descr="0222.png">
            <a:extLst>
              <a:ext uri="{FF2B5EF4-FFF2-40B4-BE49-F238E27FC236}">
                <a16:creationId xmlns:a16="http://schemas.microsoft.com/office/drawing/2014/main" id="{6D0B799A-D98E-CE4B-9FA1-0CB3BCCDF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95421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3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51CF08F-52D7-9747-9313-7338119D943C}"/>
                  </a:ext>
                </a:extLst>
              </p:cNvPr>
              <p:cNvSpPr/>
              <p:nvPr/>
            </p:nvSpPr>
            <p:spPr>
              <a:xfrm>
                <a:off x="510437" y="2400294"/>
                <a:ext cx="12229169" cy="56608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sSup>
                                        <m:sSupPr>
                                          <m:ctrlP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p>
                                  </m:sSub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ru-RU" b="0" dirty="0">
                  <a:ea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sSup>
                                <m:sSup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b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  <m:sup/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p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p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ru-RU" b="0" dirty="0"/>
              </a:p>
              <a:p>
                <a:pPr algn="l"/>
                <a:r>
                  <a:rPr lang="ru-RU" b="0" dirty="0"/>
                  <a:t>В реальности мы хотим оценивать все эти функций только с целью найти оптимальную стратегию, поэтому, нам совершенно не обязательно уметь делать оценки для совсем любой стратегии. Тогда, для оптимальной стратегии эти формулы превратятся в: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sSup>
                                        <m:sSupPr>
                                          <m:ctrlP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p>
                                  </m:sSub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ru-RU" b="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sSup>
                                <m:sSup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b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func>
                                <m:func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e>
                                    <m:lim>
                                      <m:sSup>
                                        <m:sSupPr>
                                          <m:ctrlP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p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lim>
                                  </m:limLow>
                                </m:fName>
                                <m:e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p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ru-RU" b="0" dirty="0"/>
              </a:p>
              <a:p>
                <a:pPr algn="l"/>
                <a:r>
                  <a:rPr lang="ru-RU" b="0" dirty="0">
                    <a:ea typeface="Cambria Math" panose="02040503050406030204" pitchFamily="18" charset="0"/>
                  </a:rPr>
                  <a:t>Осталось только разобраться в том, как же научиться делать такие оценки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51CF08F-52D7-9747-9313-7338119D94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7" y="2400294"/>
                <a:ext cx="12229169" cy="5660845"/>
              </a:xfrm>
              <a:prstGeom prst="rect">
                <a:avLst/>
              </a:prstGeom>
              <a:blipFill>
                <a:blip r:embed="rId3"/>
                <a:stretch>
                  <a:fillRect l="-726" t="-22819" b="-24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Заголовок слайда">
            <a:extLst>
              <a:ext uri="{FF2B5EF4-FFF2-40B4-BE49-F238E27FC236}">
                <a16:creationId xmlns:a16="http://schemas.microsoft.com/office/drawing/2014/main" id="{9E2ED693-991D-0941-8E23-745898E7FFBB}"/>
              </a:ext>
            </a:extLst>
          </p:cNvPr>
          <p:cNvSpPr txBox="1"/>
          <p:nvPr/>
        </p:nvSpPr>
        <p:spPr>
          <a:xfrm>
            <a:off x="510437" y="155944"/>
            <a:ext cx="479618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Поиск стратегии</a:t>
            </a:r>
          </a:p>
        </p:txBody>
      </p:sp>
      <p:pic>
        <p:nvPicPr>
          <p:cNvPr id="12" name="0222.png" descr="0222.png">
            <a:extLst>
              <a:ext uri="{FF2B5EF4-FFF2-40B4-BE49-F238E27FC236}">
                <a16:creationId xmlns:a16="http://schemas.microsoft.com/office/drawing/2014/main" id="{F5281D47-FF06-D34F-8824-173F5925C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78329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3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Заголовок слайда">
            <a:extLst>
              <a:ext uri="{FF2B5EF4-FFF2-40B4-BE49-F238E27FC236}">
                <a16:creationId xmlns:a16="http://schemas.microsoft.com/office/drawing/2014/main" id="{951E50CE-88A7-8D4C-AEE7-8FE2F6914BA7}"/>
              </a:ext>
            </a:extLst>
          </p:cNvPr>
          <p:cNvSpPr txBox="1"/>
          <p:nvPr/>
        </p:nvSpPr>
        <p:spPr>
          <a:xfrm>
            <a:off x="510437" y="155944"/>
            <a:ext cx="479618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Поиск стратегии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1CF08F-52D7-9747-9313-7338119D943C}"/>
              </a:ext>
            </a:extLst>
          </p:cNvPr>
          <p:cNvSpPr/>
          <p:nvPr/>
        </p:nvSpPr>
        <p:spPr>
          <a:xfrm>
            <a:off x="510437" y="1562805"/>
            <a:ext cx="122291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Оказывается, есть очень простые итеративные способы. Один из основных современных подходов основан на принципе </a:t>
            </a:r>
            <a:r>
              <a:rPr lang="en-US" b="0" dirty="0"/>
              <a:t>TD</a:t>
            </a:r>
            <a:r>
              <a:rPr lang="ru-RU" b="0" dirty="0"/>
              <a:t>-</a:t>
            </a:r>
            <a:r>
              <a:rPr lang="en-US" b="0" dirty="0"/>
              <a:t>learning (temporal difference). </a:t>
            </a:r>
            <a:r>
              <a:rPr lang="ru-RU" b="0" dirty="0"/>
              <a:t>Суть которого заключается в том, чтобы при каждом очередном переходе немножко улучшать функцию оценки для предыдущего состояния основываясь на полученном вознаграждении и новом состоянии. </a:t>
            </a:r>
          </a:p>
          <a:p>
            <a:pPr algn="l"/>
            <a:endParaRPr lang="ru-RU" b="0" dirty="0"/>
          </a:p>
        </p:txBody>
      </p:sp>
      <p:pic>
        <p:nvPicPr>
          <p:cNvPr id="10" name="0222.png" descr="0222.png">
            <a:extLst>
              <a:ext uri="{FF2B5EF4-FFF2-40B4-BE49-F238E27FC236}">
                <a16:creationId xmlns:a16="http://schemas.microsoft.com/office/drawing/2014/main" id="{E2C67703-8CA0-C24C-B538-22EAE5A69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41297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3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Заголовок слайда">
            <a:extLst>
              <a:ext uri="{FF2B5EF4-FFF2-40B4-BE49-F238E27FC236}">
                <a16:creationId xmlns:a16="http://schemas.microsoft.com/office/drawing/2014/main" id="{951E50CE-88A7-8D4C-AEE7-8FE2F6914BA7}"/>
              </a:ext>
            </a:extLst>
          </p:cNvPr>
          <p:cNvSpPr txBox="1"/>
          <p:nvPr/>
        </p:nvSpPr>
        <p:spPr>
          <a:xfrm>
            <a:off x="510437" y="155944"/>
            <a:ext cx="479618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Поиск стратегии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51CF08F-52D7-9747-9313-7338119D943C}"/>
                  </a:ext>
                </a:extLst>
              </p:cNvPr>
              <p:cNvSpPr/>
              <p:nvPr/>
            </p:nvSpPr>
            <p:spPr>
              <a:xfrm>
                <a:off x="510437" y="1562805"/>
                <a:ext cx="12229169" cy="4941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ru-RU" b="0" dirty="0"/>
                  <a:t>Оказывается, есть очень простые итеративные способы. Один из основных современных подходов основан на принципе </a:t>
                </a:r>
                <a:r>
                  <a:rPr lang="en-US" b="0" dirty="0"/>
                  <a:t>TD</a:t>
                </a:r>
                <a:r>
                  <a:rPr lang="ru-RU" b="0" dirty="0"/>
                  <a:t>-</a:t>
                </a:r>
                <a:r>
                  <a:rPr lang="en-US" b="0" dirty="0"/>
                  <a:t>learning (temporal difference). </a:t>
                </a:r>
                <a:r>
                  <a:rPr lang="ru-RU" b="0" dirty="0"/>
                  <a:t>Суть которого заключается в том, чтобы при каждом очередном переходе немножко улучшать функцию оценки для предыдущего состояния основываясь на полученном вознаграждении и новом состоянии. </a:t>
                </a:r>
              </a:p>
              <a:p>
                <a:pPr algn="l"/>
                <a:endParaRPr lang="ru-RU" b="0" dirty="0"/>
              </a:p>
              <a:p>
                <a:pPr algn="l"/>
                <a:r>
                  <a:rPr lang="ru-RU" b="0" dirty="0"/>
                  <a:t>Простейший алгоритм </a:t>
                </a:r>
                <a:r>
                  <a:rPr lang="en-US" b="0" dirty="0"/>
                  <a:t>TD-</a:t>
                </a:r>
                <a:r>
                  <a:rPr lang="ru-RU" b="0" dirty="0"/>
                  <a:t>обучения можно записать так: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ru-RU" b="0" dirty="0">
                    <a:ea typeface="Cambria Math" panose="02040503050406030204" pitchFamily="18" charset="0"/>
                  </a:rPr>
                  <a:t>Инициализировать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;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ru-RU" b="0" dirty="0">
                    <a:ea typeface="Cambria Math" panose="02040503050406030204" pitchFamily="18" charset="0"/>
                  </a:rPr>
                  <a:t>Для каждого шага в эпизоде:</a:t>
                </a:r>
                <a:br>
                  <a:rPr lang="ru-RU" b="0" dirty="0">
                    <a:ea typeface="Cambria Math" panose="02040503050406030204" pitchFamily="18" charset="0"/>
                  </a:rPr>
                </a:br>
                <a:r>
                  <a:rPr lang="en-US" b="0" dirty="0">
                    <a:ea typeface="Cambria Math" panose="02040503050406030204" pitchFamily="18" charset="0"/>
                  </a:rPr>
                  <a:t>— </a:t>
                </a:r>
                <a:r>
                  <a:rPr lang="ru-RU" b="0" dirty="0">
                    <a:ea typeface="Cambria Math" panose="02040503050406030204" pitchFamily="18" charset="0"/>
                  </a:rPr>
                  <a:t>выбрать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  <a:r>
                  <a:rPr lang="ru-RU" b="0" dirty="0">
                    <a:ea typeface="Cambria Math" panose="02040503050406030204" pitchFamily="18" charset="0"/>
                  </a:rPr>
                  <a:t>по стратегии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  <a:r>
                  <a:rPr lang="ru-RU" b="0" dirty="0">
                    <a:ea typeface="Cambria Math" panose="02040503050406030204" pitchFamily="18" charset="0"/>
                  </a:rPr>
                  <a:t>или по формуле для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ru-RU" b="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br>
                  <a:rPr lang="ru-RU" b="0" dirty="0">
                    <a:ea typeface="Cambria Math" panose="02040503050406030204" pitchFamily="18" charset="0"/>
                  </a:rPr>
                </a:br>
                <a:r>
                  <a:rPr lang="en-US" b="0" dirty="0">
                    <a:ea typeface="Cambria Math" panose="02040503050406030204" pitchFamily="18" charset="0"/>
                  </a:rPr>
                  <a:t>— </a:t>
                </a:r>
                <a:r>
                  <a:rPr lang="ru-RU" b="0" dirty="0">
                    <a:ea typeface="Cambria Math" panose="02040503050406030204" pitchFamily="18" charset="0"/>
                  </a:rPr>
                  <a:t>сделать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b="0" dirty="0">
                    <a:ea typeface="Cambria Math" panose="02040503050406030204" pitchFamily="18" charset="0"/>
                  </a:rPr>
                  <a:t> и получить награду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  <a:r>
                  <a:rPr lang="ru-RU" b="0" dirty="0">
                    <a:ea typeface="Cambria Math" panose="02040503050406030204" pitchFamily="18" charset="0"/>
                  </a:rPr>
                  <a:t>и новое состояние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br>
                  <a:rPr lang="en-US" b="0" dirty="0">
                    <a:ea typeface="Cambria Math" panose="02040503050406030204" pitchFamily="18" charset="0"/>
                  </a:rPr>
                </a:br>
                <a:r>
                  <a:rPr lang="en-US" b="0" dirty="0">
                    <a:ea typeface="Cambria Math" panose="02040503050406030204" pitchFamily="18" charset="0"/>
                  </a:rPr>
                  <a:t>— </a:t>
                </a:r>
                <a:r>
                  <a:rPr lang="ru-RU" b="0" dirty="0">
                    <a:ea typeface="Cambria Math" panose="02040503050406030204" pitchFamily="18" charset="0"/>
                  </a:rPr>
                  <a:t>обновить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br>
                  <a:rPr lang="en-US" b="0" dirty="0">
                    <a:ea typeface="Cambria Math" panose="02040503050406030204" pitchFamily="18" charset="0"/>
                  </a:rPr>
                </a:br>
                <a:r>
                  <a:rPr lang="en-US" b="0" dirty="0">
                    <a:ea typeface="Cambria Math" panose="02040503050406030204" pitchFamily="18" charset="0"/>
                  </a:rPr>
                  <a:t>— </a:t>
                </a:r>
                <a:r>
                  <a:rPr lang="ru-RU" b="0" dirty="0">
                    <a:ea typeface="Cambria Math" panose="02040503050406030204" pitchFamily="18" charset="0"/>
                  </a:rPr>
                  <a:t>перейти к новому состоянию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ru-RU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51CF08F-52D7-9747-9313-7338119D94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7" y="1562805"/>
                <a:ext cx="12229169" cy="4941161"/>
              </a:xfrm>
              <a:prstGeom prst="rect">
                <a:avLst/>
              </a:prstGeom>
              <a:blipFill>
                <a:blip r:embed="rId3"/>
                <a:stretch>
                  <a:fillRect l="-726" t="-769" r="-622" b="-17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0222.png" descr="0222.png">
            <a:extLst>
              <a:ext uri="{FF2B5EF4-FFF2-40B4-BE49-F238E27FC236}">
                <a16:creationId xmlns:a16="http://schemas.microsoft.com/office/drawing/2014/main" id="{E2C67703-8CA0-C24C-B538-22EAE5A694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48672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3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Заголовок слайда">
            <a:extLst>
              <a:ext uri="{FF2B5EF4-FFF2-40B4-BE49-F238E27FC236}">
                <a16:creationId xmlns:a16="http://schemas.microsoft.com/office/drawing/2014/main" id="{951E50CE-88A7-8D4C-AEE7-8FE2F6914BA7}"/>
              </a:ext>
            </a:extLst>
          </p:cNvPr>
          <p:cNvSpPr txBox="1"/>
          <p:nvPr/>
        </p:nvSpPr>
        <p:spPr>
          <a:xfrm>
            <a:off x="510437" y="155944"/>
            <a:ext cx="479618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Поиск стратегии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51CF08F-52D7-9747-9313-7338119D943C}"/>
                  </a:ext>
                </a:extLst>
              </p:cNvPr>
              <p:cNvSpPr/>
              <p:nvPr/>
            </p:nvSpPr>
            <p:spPr>
              <a:xfrm>
                <a:off x="510437" y="1562805"/>
                <a:ext cx="12229169" cy="7157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ru-RU" b="0" dirty="0"/>
                  <a:t>Оказывается, есть очень простые итеративные способы. Один из основных современных подходов основан на принципе </a:t>
                </a:r>
                <a:r>
                  <a:rPr lang="en-US" b="0" dirty="0"/>
                  <a:t>TD</a:t>
                </a:r>
                <a:r>
                  <a:rPr lang="ru-RU" b="0" dirty="0"/>
                  <a:t>-</a:t>
                </a:r>
                <a:r>
                  <a:rPr lang="en-US" b="0" dirty="0"/>
                  <a:t>learning (temporal difference). </a:t>
                </a:r>
                <a:r>
                  <a:rPr lang="ru-RU" b="0" dirty="0"/>
                  <a:t>Суть которого заключается в том, чтобы при каждом очередном переходе немножко улучшать функцию оценки для предыдущего состояния основываясь на полученном вознаграждении и новом состоянии. </a:t>
                </a:r>
              </a:p>
              <a:p>
                <a:pPr algn="l"/>
                <a:endParaRPr lang="ru-RU" b="0" dirty="0"/>
              </a:p>
              <a:p>
                <a:pPr algn="l"/>
                <a:r>
                  <a:rPr lang="ru-RU" b="0" dirty="0"/>
                  <a:t>Простейший алгоритм </a:t>
                </a:r>
                <a:r>
                  <a:rPr lang="en-US" b="0" dirty="0"/>
                  <a:t>TD-</a:t>
                </a:r>
                <a:r>
                  <a:rPr lang="ru-RU" b="0" dirty="0"/>
                  <a:t>обучения можно записать так: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ru-RU" b="0" dirty="0">
                    <a:ea typeface="Cambria Math" panose="02040503050406030204" pitchFamily="18" charset="0"/>
                  </a:rPr>
                  <a:t>Инициализировать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;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ru-RU" b="0" dirty="0">
                    <a:ea typeface="Cambria Math" panose="02040503050406030204" pitchFamily="18" charset="0"/>
                  </a:rPr>
                  <a:t>Для каждого шага в эпизоде:</a:t>
                </a:r>
                <a:br>
                  <a:rPr lang="ru-RU" b="0" dirty="0">
                    <a:ea typeface="Cambria Math" panose="02040503050406030204" pitchFamily="18" charset="0"/>
                  </a:rPr>
                </a:br>
                <a:r>
                  <a:rPr lang="en-US" b="0" dirty="0">
                    <a:ea typeface="Cambria Math" panose="02040503050406030204" pitchFamily="18" charset="0"/>
                  </a:rPr>
                  <a:t>— </a:t>
                </a:r>
                <a:r>
                  <a:rPr lang="ru-RU" b="0" dirty="0">
                    <a:ea typeface="Cambria Math" panose="02040503050406030204" pitchFamily="18" charset="0"/>
                  </a:rPr>
                  <a:t>выбрать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  <a:r>
                  <a:rPr lang="ru-RU" b="0" dirty="0">
                    <a:ea typeface="Cambria Math" panose="02040503050406030204" pitchFamily="18" charset="0"/>
                  </a:rPr>
                  <a:t>по стратегии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  <a:r>
                  <a:rPr lang="ru-RU" b="0" dirty="0">
                    <a:ea typeface="Cambria Math" panose="02040503050406030204" pitchFamily="18" charset="0"/>
                  </a:rPr>
                  <a:t>или по формуле для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ru-RU" b="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br>
                  <a:rPr lang="ru-RU" b="0" dirty="0">
                    <a:ea typeface="Cambria Math" panose="02040503050406030204" pitchFamily="18" charset="0"/>
                  </a:rPr>
                </a:br>
                <a:r>
                  <a:rPr lang="en-US" b="0" dirty="0">
                    <a:ea typeface="Cambria Math" panose="02040503050406030204" pitchFamily="18" charset="0"/>
                  </a:rPr>
                  <a:t>— </a:t>
                </a:r>
                <a:r>
                  <a:rPr lang="ru-RU" b="0" dirty="0">
                    <a:ea typeface="Cambria Math" panose="02040503050406030204" pitchFamily="18" charset="0"/>
                  </a:rPr>
                  <a:t>сделать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b="0" dirty="0">
                    <a:ea typeface="Cambria Math" panose="02040503050406030204" pitchFamily="18" charset="0"/>
                  </a:rPr>
                  <a:t> и получить награду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  <a:r>
                  <a:rPr lang="ru-RU" b="0" dirty="0">
                    <a:ea typeface="Cambria Math" panose="02040503050406030204" pitchFamily="18" charset="0"/>
                  </a:rPr>
                  <a:t>и новое состояние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br>
                  <a:rPr lang="en-US" b="0" dirty="0">
                    <a:ea typeface="Cambria Math" panose="02040503050406030204" pitchFamily="18" charset="0"/>
                  </a:rPr>
                </a:br>
                <a:r>
                  <a:rPr lang="en-US" b="0" dirty="0">
                    <a:ea typeface="Cambria Math" panose="02040503050406030204" pitchFamily="18" charset="0"/>
                  </a:rPr>
                  <a:t>— </a:t>
                </a:r>
                <a:r>
                  <a:rPr lang="ru-RU" b="0" dirty="0">
                    <a:ea typeface="Cambria Math" panose="02040503050406030204" pitchFamily="18" charset="0"/>
                  </a:rPr>
                  <a:t>обновить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br>
                  <a:rPr lang="en-US" b="0" dirty="0">
                    <a:ea typeface="Cambria Math" panose="02040503050406030204" pitchFamily="18" charset="0"/>
                  </a:rPr>
                </a:br>
                <a:r>
                  <a:rPr lang="en-US" b="0" dirty="0">
                    <a:ea typeface="Cambria Math" panose="02040503050406030204" pitchFamily="18" charset="0"/>
                  </a:rPr>
                  <a:t>— </a:t>
                </a:r>
                <a:r>
                  <a:rPr lang="ru-RU" b="0" dirty="0">
                    <a:ea typeface="Cambria Math" panose="02040503050406030204" pitchFamily="18" charset="0"/>
                  </a:rPr>
                  <a:t>перейти к новому состоянию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ru-RU" b="0" dirty="0">
                  <a:ea typeface="Cambria Math" panose="02040503050406030204" pitchFamily="18" charset="0"/>
                </a:endParaRPr>
              </a:p>
              <a:p>
                <a:pPr algn="l"/>
                <a:endParaRPr lang="ru-RU" b="0" dirty="0">
                  <a:ea typeface="Cambria Math" panose="02040503050406030204" pitchFamily="18" charset="0"/>
                </a:endParaRPr>
              </a:p>
              <a:p>
                <a:pPr algn="l"/>
                <a:r>
                  <a:rPr lang="ru-RU" b="0" dirty="0">
                    <a:ea typeface="Cambria Math" panose="02040503050406030204" pitchFamily="18" charset="0"/>
                  </a:rPr>
                  <a:t>Для функции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  <a:r>
                  <a:rPr lang="ru-RU" b="0" dirty="0">
                    <a:ea typeface="Cambria Math" panose="02040503050406030204" pitchFamily="18" charset="0"/>
                  </a:rPr>
                  <a:t>мы можем сделать абсолютно то же самое. Существенное ограничение этого метода заключается в том, что для того чтобы получить математические гарантии сходимости нужно обеспечить возможность встретить любую пару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  <a:r>
                  <a:rPr lang="ru-RU" b="0" dirty="0">
                    <a:ea typeface="Cambria Math" panose="02040503050406030204" pitchFamily="18" charset="0"/>
                  </a:rPr>
                  <a:t>бесконечное количество раз.</a:t>
                </a:r>
              </a:p>
              <a:p>
                <a:pPr algn="l"/>
                <a:r>
                  <a:rPr lang="ru-RU" dirty="0">
                    <a:ea typeface="Cambria Math" panose="02040503050406030204" pitchFamily="18" charset="0"/>
                  </a:rPr>
                  <a:t>Как это можно сделать?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51CF08F-52D7-9747-9313-7338119D94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7" y="1562805"/>
                <a:ext cx="12229169" cy="7157152"/>
              </a:xfrm>
              <a:prstGeom prst="rect">
                <a:avLst/>
              </a:prstGeom>
              <a:blipFill>
                <a:blip r:embed="rId3"/>
                <a:stretch>
                  <a:fillRect l="-726" t="-531" r="-622" b="-8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0222.png" descr="0222.png">
            <a:extLst>
              <a:ext uri="{FF2B5EF4-FFF2-40B4-BE49-F238E27FC236}">
                <a16:creationId xmlns:a16="http://schemas.microsoft.com/office/drawing/2014/main" id="{E2C67703-8CA0-C24C-B538-22EAE5A694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51269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3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lang="en-US"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Пункт списка…">
            <a:extLst>
              <a:ext uri="{FF2B5EF4-FFF2-40B4-BE49-F238E27FC236}">
                <a16:creationId xmlns:a16="http://schemas.microsoft.com/office/drawing/2014/main" id="{AFD43F48-9EEF-1B4D-A7CB-C291B238C784}"/>
              </a:ext>
            </a:extLst>
          </p:cNvPr>
          <p:cNvSpPr txBox="1"/>
          <p:nvPr/>
        </p:nvSpPr>
        <p:spPr>
          <a:xfrm>
            <a:off x="510437" y="1503938"/>
            <a:ext cx="12051907" cy="325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Обучение с подкреплением основано на возможности и необходимости взаимодействовать с окружающей средой</a:t>
            </a:r>
            <a:endParaRPr b="0" dirty="0"/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В простейшем случае состояние окружающей среды не меняется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В задачах с известным поведением среды можно использовать простейшие итеративные методы.</a:t>
            </a:r>
          </a:p>
        </p:txBody>
      </p:sp>
      <p:sp>
        <p:nvSpPr>
          <p:cNvPr id="11" name="Заголовок слайда">
            <a:extLst>
              <a:ext uri="{FF2B5EF4-FFF2-40B4-BE49-F238E27FC236}">
                <a16:creationId xmlns:a16="http://schemas.microsoft.com/office/drawing/2014/main" id="{60B510C1-51C9-5244-9102-C26FFE5F3E50}"/>
              </a:ext>
            </a:extLst>
          </p:cNvPr>
          <p:cNvSpPr txBox="1"/>
          <p:nvPr/>
        </p:nvSpPr>
        <p:spPr>
          <a:xfrm>
            <a:off x="510437" y="155944"/>
            <a:ext cx="3598742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Заключение</a:t>
            </a:r>
          </a:p>
        </p:txBody>
      </p:sp>
      <p:pic>
        <p:nvPicPr>
          <p:cNvPr id="12" name="0222.png" descr="0222.png">
            <a:extLst>
              <a:ext uri="{FF2B5EF4-FFF2-40B4-BE49-F238E27FC236}">
                <a16:creationId xmlns:a16="http://schemas.microsoft.com/office/drawing/2014/main" id="{AF92C2F0-1CF7-9B4F-AC07-D90E6BFBA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28105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9004299"/>
            <a:ext cx="36507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t>1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lang="en-US"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Пункт списка…">
            <a:extLst>
              <a:ext uri="{FF2B5EF4-FFF2-40B4-BE49-F238E27FC236}">
                <a16:creationId xmlns:a16="http://schemas.microsoft.com/office/drawing/2014/main" id="{AFD43F48-9EEF-1B4D-A7CB-C291B238C784}"/>
              </a:ext>
            </a:extLst>
          </p:cNvPr>
          <p:cNvSpPr txBox="1"/>
          <p:nvPr/>
        </p:nvSpPr>
        <p:spPr>
          <a:xfrm>
            <a:off x="549786" y="3413549"/>
            <a:ext cx="10755523" cy="195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dirty="0"/>
              <a:t>Обучение с подкреплением</a:t>
            </a:r>
            <a:endParaRPr dirty="0"/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Бандиты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Стратегии</a:t>
            </a:r>
          </a:p>
        </p:txBody>
      </p:sp>
      <p:sp>
        <p:nvSpPr>
          <p:cNvPr id="11" name="Заголовок слайда">
            <a:extLst>
              <a:ext uri="{FF2B5EF4-FFF2-40B4-BE49-F238E27FC236}">
                <a16:creationId xmlns:a16="http://schemas.microsoft.com/office/drawing/2014/main" id="{80978660-8658-8E42-BB32-C7C253E7977C}"/>
              </a:ext>
            </a:extLst>
          </p:cNvPr>
          <p:cNvSpPr txBox="1"/>
          <p:nvPr/>
        </p:nvSpPr>
        <p:spPr>
          <a:xfrm>
            <a:off x="510437" y="155944"/>
            <a:ext cx="486351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План на сегодня</a:t>
            </a:r>
          </a:p>
        </p:txBody>
      </p:sp>
      <p:pic>
        <p:nvPicPr>
          <p:cNvPr id="12" name="0222.png" descr="0222.png">
            <a:extLst>
              <a:ext uri="{FF2B5EF4-FFF2-40B4-BE49-F238E27FC236}">
                <a16:creationId xmlns:a16="http://schemas.microsoft.com/office/drawing/2014/main" id="{9BFBC96B-CBAD-0242-A60E-DB509A110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69220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6" name="Спасибо…"/>
          <p:cNvSpPr txBox="1"/>
          <p:nvPr/>
        </p:nvSpPr>
        <p:spPr>
          <a:xfrm>
            <a:off x="6657238" y="2645419"/>
            <a:ext cx="3919539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t>Спасибо</a:t>
            </a:r>
          </a:p>
          <a:p>
            <a: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t>за внимание!</a:t>
            </a:r>
          </a:p>
        </p:txBody>
      </p:sp>
      <p:pic>
        <p:nvPicPr>
          <p:cNvPr id="177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1552" y="3128058"/>
            <a:ext cx="4180853" cy="398064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77481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7FA0D4B-5D63-9149-AB3C-90788E97E44D}"/>
              </a:ext>
            </a:extLst>
          </p:cNvPr>
          <p:cNvSpPr/>
          <p:nvPr/>
        </p:nvSpPr>
        <p:spPr>
          <a:xfrm>
            <a:off x="510438" y="2384061"/>
            <a:ext cx="111850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Обучение с учителем: Для заранее заданного набора объектов известны «правильные» ответы. Нужно научиться предсказывать ответы для новых объектов.</a:t>
            </a:r>
          </a:p>
          <a:p>
            <a:pPr algn="l"/>
            <a:r>
              <a:rPr lang="ru-RU" b="0" dirty="0"/>
              <a:t>Обучение с подкреплением: Можно совершить действие и узнать ответ. Нужно научиться совершать действия приводящие к «лучшим» ответам.</a:t>
            </a:r>
            <a:endParaRPr lang="ru-RU" dirty="0"/>
          </a:p>
        </p:txBody>
      </p:sp>
      <p:sp>
        <p:nvSpPr>
          <p:cNvPr id="15" name="Заголовок слайда">
            <a:extLst>
              <a:ext uri="{FF2B5EF4-FFF2-40B4-BE49-F238E27FC236}">
                <a16:creationId xmlns:a16="http://schemas.microsoft.com/office/drawing/2014/main" id="{6A8D1A55-0803-2642-9FDF-967CC9146A3C}"/>
              </a:ext>
            </a:extLst>
          </p:cNvPr>
          <p:cNvSpPr txBox="1"/>
          <p:nvPr/>
        </p:nvSpPr>
        <p:spPr>
          <a:xfrm>
            <a:off x="510437" y="155944"/>
            <a:ext cx="8061502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Обучение с подкреплением</a:t>
            </a:r>
          </a:p>
        </p:txBody>
      </p:sp>
      <p:pic>
        <p:nvPicPr>
          <p:cNvPr id="16" name="0222.png" descr="0222.png">
            <a:extLst>
              <a:ext uri="{FF2B5EF4-FFF2-40B4-BE49-F238E27FC236}">
                <a16:creationId xmlns:a16="http://schemas.microsoft.com/office/drawing/2014/main" id="{9B9EA2EF-2E4D-4B4E-AA96-0545B3914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30075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F7CD4D-69CD-0A49-A623-BD538A344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051" y="4561490"/>
            <a:ext cx="7206698" cy="40110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E8A7B8-3D2B-0346-ACD7-FE36FA48D2C8}"/>
              </a:ext>
            </a:extLst>
          </p:cNvPr>
          <p:cNvSpPr/>
          <p:nvPr/>
        </p:nvSpPr>
        <p:spPr>
          <a:xfrm>
            <a:off x="510438" y="2384061"/>
            <a:ext cx="111850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Обучение с учителем: Для заранее заданного набора объектов известны «правильные» ответы. Нужно научиться предсказывать ответы для новых объектов.</a:t>
            </a:r>
          </a:p>
          <a:p>
            <a:pPr algn="l"/>
            <a:r>
              <a:rPr lang="ru-RU" b="0" dirty="0"/>
              <a:t>Обучение с подкреплением: Можно совершить действие и узнать ответ. Нужно научиться совершать действия приводящие к «лучшим» ответам.</a:t>
            </a:r>
            <a:endParaRPr lang="ru-RU" dirty="0"/>
          </a:p>
        </p:txBody>
      </p:sp>
      <p:sp>
        <p:nvSpPr>
          <p:cNvPr id="12" name="Заголовок слайда">
            <a:extLst>
              <a:ext uri="{FF2B5EF4-FFF2-40B4-BE49-F238E27FC236}">
                <a16:creationId xmlns:a16="http://schemas.microsoft.com/office/drawing/2014/main" id="{D8CDFF4B-BC2F-1842-9044-D06F9CCDFB28}"/>
              </a:ext>
            </a:extLst>
          </p:cNvPr>
          <p:cNvSpPr txBox="1"/>
          <p:nvPr/>
        </p:nvSpPr>
        <p:spPr>
          <a:xfrm>
            <a:off x="510437" y="155944"/>
            <a:ext cx="8061502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Обучение с подкреплением</a:t>
            </a:r>
          </a:p>
        </p:txBody>
      </p:sp>
      <p:pic>
        <p:nvPicPr>
          <p:cNvPr id="15" name="0222.png" descr="0222.png">
            <a:extLst>
              <a:ext uri="{FF2B5EF4-FFF2-40B4-BE49-F238E27FC236}">
                <a16:creationId xmlns:a16="http://schemas.microsoft.com/office/drawing/2014/main" id="{331260AA-D778-604C-9254-8E5CCC4DED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52099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51CF08F-52D7-9747-9313-7338119D943C}"/>
                  </a:ext>
                </a:extLst>
              </p:cNvPr>
              <p:cNvSpPr/>
              <p:nvPr/>
            </p:nvSpPr>
            <p:spPr>
              <a:xfrm>
                <a:off x="510438" y="2400294"/>
                <a:ext cx="12051906" cy="1999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ru-RU" b="0" dirty="0"/>
                  <a:t>Марковский процесс принятия решений состоит из: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ru-RU" b="0" dirty="0"/>
                  <a:t>Множества состояний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b="0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ru-RU" b="0" dirty="0"/>
                  <a:t>Множества действий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en-US" b="0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ru-RU" b="0" dirty="0"/>
                  <a:t>Функции вознаграждения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b="0" dirty="0"/>
                  <a:t>, </a:t>
                </a:r>
                <a:r>
                  <a:rPr lang="ru-RU" b="0" dirty="0"/>
                  <a:t>которая задает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</m:oMath>
                </a14:m>
                <a:endParaRPr lang="en-US" b="0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ru-RU" b="0" dirty="0"/>
                  <a:t>Функции перехода между состояниями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b="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b="0" dirty="0"/>
                  <a:t>, </a:t>
                </a:r>
                <a:r>
                  <a:rPr lang="ru-RU" b="0" dirty="0"/>
                  <a:t>которая задает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𝑠</m:t>
                        </m:r>
                        <m:sSup>
                          <m:sSup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</m:oMath>
                </a14:m>
                <a:endParaRPr lang="ru-RU" b="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51CF08F-52D7-9747-9313-7338119D94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38" y="2400294"/>
                <a:ext cx="12051906" cy="1999778"/>
              </a:xfrm>
              <a:prstGeom prst="rect">
                <a:avLst/>
              </a:prstGeom>
              <a:blipFill>
                <a:blip r:embed="rId3"/>
                <a:stretch>
                  <a:fillRect l="-737" t="-1899" b="-44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51DCB53C-04B2-3C45-896D-BED4AA4CE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051" y="4561490"/>
            <a:ext cx="7206698" cy="4011010"/>
          </a:xfrm>
          <a:prstGeom prst="rect">
            <a:avLst/>
          </a:prstGeom>
        </p:spPr>
      </p:pic>
      <p:sp>
        <p:nvSpPr>
          <p:cNvPr id="16" name="Заголовок слайда">
            <a:extLst>
              <a:ext uri="{FF2B5EF4-FFF2-40B4-BE49-F238E27FC236}">
                <a16:creationId xmlns:a16="http://schemas.microsoft.com/office/drawing/2014/main" id="{A88EBC4A-2C47-5A45-90D1-1DDD2738FC7F}"/>
              </a:ext>
            </a:extLst>
          </p:cNvPr>
          <p:cNvSpPr txBox="1"/>
          <p:nvPr/>
        </p:nvSpPr>
        <p:spPr>
          <a:xfrm>
            <a:off x="510437" y="155944"/>
            <a:ext cx="8061502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Обучение с подкреплением</a:t>
            </a:r>
          </a:p>
        </p:txBody>
      </p:sp>
      <p:pic>
        <p:nvPicPr>
          <p:cNvPr id="17" name="0222.png" descr="0222.png">
            <a:extLst>
              <a:ext uri="{FF2B5EF4-FFF2-40B4-BE49-F238E27FC236}">
                <a16:creationId xmlns:a16="http://schemas.microsoft.com/office/drawing/2014/main" id="{2B18B613-066F-8E4D-9AB8-28DF4358A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18088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51CF08F-52D7-9747-9313-7338119D943C}"/>
              </a:ext>
            </a:extLst>
          </p:cNvPr>
          <p:cNvSpPr/>
          <p:nvPr/>
        </p:nvSpPr>
        <p:spPr>
          <a:xfrm>
            <a:off x="510438" y="2400294"/>
            <a:ext cx="120519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 err="1"/>
              <a:t>Марковское</a:t>
            </a:r>
            <a:r>
              <a:rPr lang="ru-RU" b="0" dirty="0"/>
              <a:t> свойство заключается в том, что вероятности переходов между состояниями при выбранных действиях не зависят от истории предыдущих переходов.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0DB790-2828-B644-95D8-F0EFFB5E8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905" y="4561490"/>
            <a:ext cx="7197082" cy="3789768"/>
          </a:xfrm>
          <a:prstGeom prst="rect">
            <a:avLst/>
          </a:prstGeom>
        </p:spPr>
      </p:pic>
      <p:sp>
        <p:nvSpPr>
          <p:cNvPr id="15" name="Заголовок слайда">
            <a:extLst>
              <a:ext uri="{FF2B5EF4-FFF2-40B4-BE49-F238E27FC236}">
                <a16:creationId xmlns:a16="http://schemas.microsoft.com/office/drawing/2014/main" id="{51CC41A4-D24D-F64C-BBF0-0D43A7F34487}"/>
              </a:ext>
            </a:extLst>
          </p:cNvPr>
          <p:cNvSpPr txBox="1"/>
          <p:nvPr/>
        </p:nvSpPr>
        <p:spPr>
          <a:xfrm>
            <a:off x="510437" y="155944"/>
            <a:ext cx="8061502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Обучение с подкреплением</a:t>
            </a:r>
          </a:p>
        </p:txBody>
      </p:sp>
      <p:pic>
        <p:nvPicPr>
          <p:cNvPr id="16" name="0222.png" descr="0222.png">
            <a:extLst>
              <a:ext uri="{FF2B5EF4-FFF2-40B4-BE49-F238E27FC236}">
                <a16:creationId xmlns:a16="http://schemas.microsoft.com/office/drawing/2014/main" id="{BC54F8D9-96B4-E643-AD6D-0243E0A9D6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71694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51CF08F-52D7-9747-9313-7338119D943C}"/>
              </a:ext>
            </a:extLst>
          </p:cNvPr>
          <p:cNvSpPr/>
          <p:nvPr/>
        </p:nvSpPr>
        <p:spPr>
          <a:xfrm>
            <a:off x="510438" y="2400294"/>
            <a:ext cx="120519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 err="1"/>
              <a:t>Марковское</a:t>
            </a:r>
            <a:r>
              <a:rPr lang="ru-RU" b="0" dirty="0"/>
              <a:t> свойство заключается в том, что вероятности переходов между состояниями при выбранных действиях не зависят от истории предыдущих переходов.</a:t>
            </a:r>
          </a:p>
          <a:p>
            <a:pPr algn="l"/>
            <a:r>
              <a:rPr lang="ru-RU" dirty="0"/>
              <a:t>Выполняется ли это для шахмат?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0DB790-2828-B644-95D8-F0EFFB5E8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905" y="4561490"/>
            <a:ext cx="7197082" cy="3789768"/>
          </a:xfrm>
          <a:prstGeom prst="rect">
            <a:avLst/>
          </a:prstGeom>
        </p:spPr>
      </p:pic>
      <p:sp>
        <p:nvSpPr>
          <p:cNvPr id="12" name="Заголовок слайда">
            <a:extLst>
              <a:ext uri="{FF2B5EF4-FFF2-40B4-BE49-F238E27FC236}">
                <a16:creationId xmlns:a16="http://schemas.microsoft.com/office/drawing/2014/main" id="{3A80AA80-F1C8-2D4C-A1EC-F3ED90681B11}"/>
              </a:ext>
            </a:extLst>
          </p:cNvPr>
          <p:cNvSpPr txBox="1"/>
          <p:nvPr/>
        </p:nvSpPr>
        <p:spPr>
          <a:xfrm>
            <a:off x="510437" y="155944"/>
            <a:ext cx="8061502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Обучение с подкреплением</a:t>
            </a:r>
          </a:p>
        </p:txBody>
      </p:sp>
      <p:pic>
        <p:nvPicPr>
          <p:cNvPr id="15" name="0222.png" descr="0222.png">
            <a:extLst>
              <a:ext uri="{FF2B5EF4-FFF2-40B4-BE49-F238E27FC236}">
                <a16:creationId xmlns:a16="http://schemas.microsoft.com/office/drawing/2014/main" id="{91A76A83-0849-184B-8294-D2481E8090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45664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51CF08F-52D7-9747-9313-7338119D943C}"/>
              </a:ext>
            </a:extLst>
          </p:cNvPr>
          <p:cNvSpPr/>
          <p:nvPr/>
        </p:nvSpPr>
        <p:spPr>
          <a:xfrm>
            <a:off x="510438" y="2400294"/>
            <a:ext cx="120519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 err="1"/>
              <a:t>Марковское</a:t>
            </a:r>
            <a:r>
              <a:rPr lang="ru-RU" b="0" dirty="0"/>
              <a:t> свойство заключается в том, что вероятности переходов между состояниями при выбранных действиях не зависят от истории предыдущих переходов.</a:t>
            </a:r>
          </a:p>
          <a:p>
            <a:pPr algn="l"/>
            <a:r>
              <a:rPr lang="ru-RU" b="0" dirty="0"/>
              <a:t>Выполняется ли это для шахмат?</a:t>
            </a:r>
          </a:p>
          <a:p>
            <a:pPr algn="l"/>
            <a:r>
              <a:rPr lang="ru-RU" dirty="0"/>
              <a:t>А для покера?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0DB790-2828-B644-95D8-F0EFFB5E8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905" y="4561490"/>
            <a:ext cx="7197082" cy="3789768"/>
          </a:xfrm>
          <a:prstGeom prst="rect">
            <a:avLst/>
          </a:prstGeom>
        </p:spPr>
      </p:pic>
      <p:sp>
        <p:nvSpPr>
          <p:cNvPr id="12" name="Заголовок слайда">
            <a:extLst>
              <a:ext uri="{FF2B5EF4-FFF2-40B4-BE49-F238E27FC236}">
                <a16:creationId xmlns:a16="http://schemas.microsoft.com/office/drawing/2014/main" id="{CDC239C7-530C-5E48-92FD-FE060208E424}"/>
              </a:ext>
            </a:extLst>
          </p:cNvPr>
          <p:cNvSpPr txBox="1"/>
          <p:nvPr/>
        </p:nvSpPr>
        <p:spPr>
          <a:xfrm>
            <a:off x="510437" y="155944"/>
            <a:ext cx="8061502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Обучение с подкреплением</a:t>
            </a:r>
          </a:p>
        </p:txBody>
      </p:sp>
      <p:pic>
        <p:nvPicPr>
          <p:cNvPr id="15" name="0222.png" descr="0222.png">
            <a:extLst>
              <a:ext uri="{FF2B5EF4-FFF2-40B4-BE49-F238E27FC236}">
                <a16:creationId xmlns:a16="http://schemas.microsoft.com/office/drawing/2014/main" id="{86ED4B32-163A-DF44-8347-7904AFD4D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01524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2741</TotalTime>
  <Words>1300</Words>
  <Application>Microsoft Macintosh PowerPoint</Application>
  <PresentationFormat>Custom</PresentationFormat>
  <Paragraphs>174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Roboto Bold</vt:lpstr>
      <vt:lpstr>Roboto Regular</vt:lpstr>
      <vt:lpstr>Arial</vt:lpstr>
      <vt:lpstr>Calibri</vt:lpstr>
      <vt:lpstr>Calibri Light</vt:lpstr>
      <vt:lpstr>Cambria Math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Artur Kadurin</cp:lastModifiedBy>
  <cp:revision>125</cp:revision>
  <cp:lastPrinted>2019-01-09T16:25:56Z</cp:lastPrinted>
  <dcterms:modified xsi:type="dcterms:W3CDTF">2019-07-20T09:18:21Z</dcterms:modified>
</cp:coreProperties>
</file>