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37"/>
  </p:notesMasterIdLst>
  <p:sldIdLst>
    <p:sldId id="256" r:id="rId2"/>
    <p:sldId id="257" r:id="rId3"/>
    <p:sldId id="297" r:id="rId4"/>
    <p:sldId id="471" r:id="rId5"/>
    <p:sldId id="264" r:id="rId6"/>
    <p:sldId id="470" r:id="rId7"/>
    <p:sldId id="505" r:id="rId8"/>
    <p:sldId id="473" r:id="rId9"/>
    <p:sldId id="474" r:id="rId10"/>
    <p:sldId id="480" r:id="rId11"/>
    <p:sldId id="479" r:id="rId12"/>
    <p:sldId id="481" r:id="rId13"/>
    <p:sldId id="483" r:id="rId14"/>
    <p:sldId id="484" r:id="rId15"/>
    <p:sldId id="486" r:id="rId16"/>
    <p:sldId id="498" r:id="rId17"/>
    <p:sldId id="462" r:id="rId18"/>
    <p:sldId id="488" r:id="rId19"/>
    <p:sldId id="489" r:id="rId20"/>
    <p:sldId id="487" r:id="rId21"/>
    <p:sldId id="490" r:id="rId22"/>
    <p:sldId id="491" r:id="rId23"/>
    <p:sldId id="492" r:id="rId24"/>
    <p:sldId id="493" r:id="rId25"/>
    <p:sldId id="494" r:id="rId26"/>
    <p:sldId id="499" r:id="rId27"/>
    <p:sldId id="495" r:id="rId28"/>
    <p:sldId id="496" r:id="rId29"/>
    <p:sldId id="497" r:id="rId30"/>
    <p:sldId id="501" r:id="rId31"/>
    <p:sldId id="504" r:id="rId32"/>
    <p:sldId id="500" r:id="rId33"/>
    <p:sldId id="502" r:id="rId34"/>
    <p:sldId id="503" r:id="rId35"/>
    <p:sldId id="263" r:id="rId3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0"/>
    <p:restoredTop sz="94549"/>
  </p:normalViewPr>
  <p:slideViewPr>
    <p:cSldViewPr snapToGrid="0" snapToObjects="1">
      <p:cViewPr varScale="1">
        <p:scale>
          <a:sx n="60" d="100"/>
          <a:sy n="60" d="100"/>
        </p:scale>
        <p:origin x="1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43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FF68-703C-704A-B92E-52FC5E0B6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C8FF5-0D40-3F49-946A-49F8E39B9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36790-3151-C24B-A205-4B1CE2C9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6DB90-8D61-7945-BEB2-86936773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EA07-D18D-3741-842E-FBA5B4D1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1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97F2-DB8C-E244-AC3F-8949B439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F5980-2DF6-C74B-93F3-95C2F1B26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DC06A-231E-E44E-96FB-218F3E0D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499D-4EED-A944-ABDC-B9BB8AE1D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E5976-967A-5048-AE39-D25A7828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18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0F709-D304-E846-8683-41A8F9C34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B14F3-EEE1-244E-A3A6-94A940F2B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F1751-58EE-264E-A1B4-5EE21930C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99017-8870-E144-804F-06D96F917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B298-0CEF-394B-8A64-DB760BA7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7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152D0-C421-904D-BB12-39D19DD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11704-A13E-1B48-974C-C5DFE08B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2CB23-F3E8-CE41-A2C7-D78095FD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9A197-73D9-7E49-96D8-6DDCF1E1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96FA6-BFE2-064F-866C-C3A11FA7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6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0A4C-17C1-5840-A63D-BADF0957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9CD6C-A547-5A4A-8AD2-EB19C812E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DB431-C317-0640-A3F5-1F1624C1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FAC26-0A0B-7F4E-8F1E-450BED64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04C86-60B5-414F-B8DA-39B5E0C8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0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1BC7-110A-0A4B-B628-3C012026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63E3D-07C5-CF4F-9230-29482651B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79698-EF1D-DC4D-86C0-40B2EC208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0674-304B-4443-9BD6-06606029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D85C7-76F9-2D48-AED4-21ADC2A5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4DBA-87BB-3348-B1BC-2FBB628B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429B-0F08-8047-AC66-A6F8258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B56AB-0579-944E-B55D-6C960AC0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1C25-F67D-6F4C-AACB-FB5348F8E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44EB6B-258D-EB4C-A9D7-D6D1C483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26B9B-44F1-9A45-94F7-782BDA37E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2D0549-4F9F-1C42-BAB2-62A76C3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94381-D0DB-8641-BE31-01BA54B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D4DE3-DEAE-9D48-8797-1C4F09F9C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5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05A4-8B2D-FA45-8520-CB337A739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AE992D-8832-E24E-8E16-16D81392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833-B339-1243-A180-EACFC540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0D91B-C59B-0C4F-A969-1B6FE9EC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46EBE-D1C7-8E4A-BD83-F04853A3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EF6E4-BF1B-994E-9A33-86AB94B6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AED1-CFAC-EB48-A0DD-475B57E6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1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869F-CC34-5647-9D57-BA54578C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0E7B-C68C-7549-8802-01B64E8F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9B26F-9860-C84E-B168-E59C1B90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B9E9-3902-D24B-AD50-C0288DF3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F50BE-1224-C546-A1CC-547CB0A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938ED-3B66-9546-9ED9-26034ED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6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647-65AF-124A-AB02-908DDC8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18201-98CD-E444-8E87-3189D8A98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03B22-F995-4642-941C-93C04FAF0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4233-D8EF-4248-94EB-E96B0AAF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523D9-E5A9-FF43-93E5-D85F3A72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485EF-530A-CB4E-A3BB-4F01A1B6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20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7B91D-F267-1F49-9725-CB867ECCF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8EAE3-0EC6-7E4B-A435-9C09AA26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D8D58-8203-3C49-A7CB-0FADF3DBA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F03B-6403-4141-8D44-327E04D92276}" type="datetimeFigureOut">
              <a:rPr lang="ru-RU" smtClean="0"/>
              <a:t>27.07.2019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802C-2163-A84B-B955-B919E2B9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22A0-11F0-8C4C-9464-4686DB7B7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arxiv.org/abs/1511.0643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596" y="3717176"/>
            <a:ext cx="5711608" cy="231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5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1FB265E7-9104-1A42-AFE5-84F089BCD4CD}"/>
              </a:ext>
            </a:extLst>
          </p:cNvPr>
          <p:cNvSpPr txBox="1"/>
          <p:nvPr/>
        </p:nvSpPr>
        <p:spPr>
          <a:xfrm>
            <a:off x="510438" y="4194431"/>
            <a:ext cx="12231032" cy="260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𝑝(𝑥|𝑦) — условное распределение над объектами: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Если выпала решка, то какова вероятность что выбрали 5р.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Если рак груди обнаружен, то какова вероятность что это Иван Иванович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5631EDBA-D5E2-BD4D-A4EE-D90FAD0A8A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CE9E5E8A-B449-4149-A778-D628861814EA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125938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1FB265E7-9104-1A42-AFE5-84F089BCD4CD}"/>
              </a:ext>
            </a:extLst>
          </p:cNvPr>
          <p:cNvSpPr txBox="1"/>
          <p:nvPr/>
        </p:nvSpPr>
        <p:spPr>
          <a:xfrm>
            <a:off x="510438" y="4194431"/>
            <a:ext cx="12231032" cy="260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𝑝(𝑦|𝑥) — условное распределение над классами: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Если выбрали 5р., то какова вероятность орла/решки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Если обследуем Ивана Ивановича, то какова вероятность обнаружить рак груди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9D1BE86A-457B-224D-B405-ED81CE519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F7C03283-6E12-3A4B-B5E3-E11559BF4A96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410897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ункт списка…">
                <a:extLst>
                  <a:ext uri="{FF2B5EF4-FFF2-40B4-BE49-F238E27FC236}">
                    <a16:creationId xmlns:a16="http://schemas.microsoft.com/office/drawing/2014/main" id="{C8A89AF5-E675-7545-8643-E38F329CED60}"/>
                  </a:ext>
                </a:extLst>
              </p:cNvPr>
              <p:cNvSpPr txBox="1"/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dirty="0"/>
                  <a:t>Дискриминативная модель</a:t>
                </a:r>
                <a:r>
                  <a:rPr lang="ru-RU" b="0" dirty="0"/>
                  <a:t> — используя обучающую выборку аппроксимируем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b="0" dirty="0"/>
                  <a:t> с помощью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1" name="Пункт списка…">
                <a:extLst>
                  <a:ext uri="{FF2B5EF4-FFF2-40B4-BE49-F238E27FC236}">
                    <a16:creationId xmlns:a16="http://schemas.microsoft.com/office/drawing/2014/main" id="{C8A89AF5-E675-7545-8643-E38F329CE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blipFill>
                <a:blip r:embed="rId5"/>
                <a:stretch>
                  <a:fillRect l="-1349" b="-94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0222.png" descr="0222.png">
            <a:extLst>
              <a:ext uri="{FF2B5EF4-FFF2-40B4-BE49-F238E27FC236}">
                <a16:creationId xmlns:a16="http://schemas.microsoft.com/office/drawing/2014/main" id="{D1E2DFD4-DEF6-8947-8901-32FB58470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Заголовок слайда">
            <a:extLst>
              <a:ext uri="{FF2B5EF4-FFF2-40B4-BE49-F238E27FC236}">
                <a16:creationId xmlns:a16="http://schemas.microsoft.com/office/drawing/2014/main" id="{1A97CA56-0F0E-9141-99E6-E9C795A3040F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2950378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ункт списка…">
                <a:extLst>
                  <a:ext uri="{FF2B5EF4-FFF2-40B4-BE49-F238E27FC236}">
                    <a16:creationId xmlns:a16="http://schemas.microsoft.com/office/drawing/2014/main" id="{1FB265E7-9104-1A42-AFE5-84F089BCD4CD}"/>
                  </a:ext>
                </a:extLst>
              </p:cNvPr>
              <p:cNvSpPr txBox="1"/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dirty="0"/>
                  <a:t>Дискриминативная модель</a:t>
                </a:r>
                <a:r>
                  <a:rPr lang="ru-RU" b="0" dirty="0"/>
                  <a:t> — используя обучающую выборку аппроксимируем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b="0" dirty="0"/>
                  <a:t> с помощью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Пункт списка…">
                <a:extLst>
                  <a:ext uri="{FF2B5EF4-FFF2-40B4-BE49-F238E27FC236}">
                    <a16:creationId xmlns:a16="http://schemas.microsoft.com/office/drawing/2014/main" id="{1FB265E7-9104-1A42-AFE5-84F089BCD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blipFill>
                <a:blip r:embed="rId5"/>
                <a:stretch>
                  <a:fillRect l="-1349" b="-94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F299-A68F-B44F-B39A-3FBEF7300DD3}"/>
                  </a:ext>
                </a:extLst>
              </p:cNvPr>
              <p:cNvSpPr txBox="1"/>
              <p:nvPr/>
            </p:nvSpPr>
            <p:spPr>
              <a:xfrm>
                <a:off x="4394511" y="5975915"/>
                <a:ext cx="4190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F299-A68F-B44F-B39A-3FBEF7300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511" y="5975915"/>
                <a:ext cx="4190378" cy="646331"/>
              </a:xfrm>
              <a:prstGeom prst="rect">
                <a:avLst/>
              </a:prstGeom>
              <a:blipFill>
                <a:blip r:embed="rId6"/>
                <a:stretch>
                  <a:fillRect l="-906" b="-23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ункт списка…">
                <a:extLst>
                  <a:ext uri="{FF2B5EF4-FFF2-40B4-BE49-F238E27FC236}">
                    <a16:creationId xmlns:a16="http://schemas.microsoft.com/office/drawing/2014/main" id="{15374B2B-9CF9-174A-A8FF-BD34BB103E46}"/>
                  </a:ext>
                </a:extLst>
              </p:cNvPr>
              <p:cNvSpPr txBox="1"/>
              <p:nvPr/>
            </p:nvSpPr>
            <p:spPr>
              <a:xfrm>
                <a:off x="510438" y="6780973"/>
                <a:ext cx="12231032" cy="1325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dirty="0"/>
                  <a:t>Генеративная модель </a:t>
                </a:r>
                <a:r>
                  <a:rPr lang="ru-RU" b="0" dirty="0"/>
                  <a:t>— используя обучающую выборку оцениваем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ru-RU" b="0" dirty="0"/>
                  <a:t> и аппроксимируем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b="0" dirty="0"/>
                  <a:t>  с помощью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Пункт списка…">
                <a:extLst>
                  <a:ext uri="{FF2B5EF4-FFF2-40B4-BE49-F238E27FC236}">
                    <a16:creationId xmlns:a16="http://schemas.microsoft.com/office/drawing/2014/main" id="{15374B2B-9CF9-174A-A8FF-BD34BB103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6780973"/>
                <a:ext cx="12231032" cy="1325812"/>
              </a:xfrm>
              <a:prstGeom prst="rect">
                <a:avLst/>
              </a:prstGeom>
              <a:blipFill>
                <a:blip r:embed="rId7"/>
                <a:stretch>
                  <a:fillRect l="-1349" b="-95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0222.png" descr="0222.png">
            <a:extLst>
              <a:ext uri="{FF2B5EF4-FFF2-40B4-BE49-F238E27FC236}">
                <a16:creationId xmlns:a16="http://schemas.microsoft.com/office/drawing/2014/main" id="{78A5DB42-1AAB-3049-89BC-5ED25C92C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Заголовок слайда">
            <a:extLst>
              <a:ext uri="{FF2B5EF4-FFF2-40B4-BE49-F238E27FC236}">
                <a16:creationId xmlns:a16="http://schemas.microsoft.com/office/drawing/2014/main" id="{3797A511-8B73-E948-BBBA-7A340B462A58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83615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ункт списка…">
                <a:extLst>
                  <a:ext uri="{FF2B5EF4-FFF2-40B4-BE49-F238E27FC236}">
                    <a16:creationId xmlns:a16="http://schemas.microsoft.com/office/drawing/2014/main" id="{1FB265E7-9104-1A42-AFE5-84F089BCD4CD}"/>
                  </a:ext>
                </a:extLst>
              </p:cNvPr>
              <p:cNvSpPr txBox="1"/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dirty="0"/>
                  <a:t>Дискриминативная модель</a:t>
                </a:r>
                <a:r>
                  <a:rPr lang="ru-RU" b="0" dirty="0"/>
                  <a:t> — используя обучающую выборку аппроксимируем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b="0" dirty="0"/>
                  <a:t> с помощью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0" name="Пункт списка…">
                <a:extLst>
                  <a:ext uri="{FF2B5EF4-FFF2-40B4-BE49-F238E27FC236}">
                    <a16:creationId xmlns:a16="http://schemas.microsoft.com/office/drawing/2014/main" id="{1FB265E7-9104-1A42-AFE5-84F089BCD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4194431"/>
                <a:ext cx="12231032" cy="1325812"/>
              </a:xfrm>
              <a:prstGeom prst="rect">
                <a:avLst/>
              </a:prstGeom>
              <a:blipFill>
                <a:blip r:embed="rId5"/>
                <a:stretch>
                  <a:fillRect l="-1349" b="-94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F299-A68F-B44F-B39A-3FBEF7300DD3}"/>
                  </a:ext>
                </a:extLst>
              </p:cNvPr>
              <p:cNvSpPr txBox="1"/>
              <p:nvPr/>
            </p:nvSpPr>
            <p:spPr>
              <a:xfrm>
                <a:off x="4394511" y="5975915"/>
                <a:ext cx="4190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CCF299-A68F-B44F-B39A-3FBEF7300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511" y="5975915"/>
                <a:ext cx="4190378" cy="646331"/>
              </a:xfrm>
              <a:prstGeom prst="rect">
                <a:avLst/>
              </a:prstGeom>
              <a:blipFill>
                <a:blip r:embed="rId6"/>
                <a:stretch>
                  <a:fillRect l="-906" b="-235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ункт списка…">
                <a:extLst>
                  <a:ext uri="{FF2B5EF4-FFF2-40B4-BE49-F238E27FC236}">
                    <a16:creationId xmlns:a16="http://schemas.microsoft.com/office/drawing/2014/main" id="{15374B2B-9CF9-174A-A8FF-BD34BB103E46}"/>
                  </a:ext>
                </a:extLst>
              </p:cNvPr>
              <p:cNvSpPr txBox="1"/>
              <p:nvPr/>
            </p:nvSpPr>
            <p:spPr>
              <a:xfrm>
                <a:off x="510438" y="6780973"/>
                <a:ext cx="12231032" cy="132581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dirty="0"/>
                  <a:t>Генеративная модель </a:t>
                </a:r>
                <a:r>
                  <a:rPr lang="ru-RU" b="0" dirty="0"/>
                  <a:t>— используя обучающую выборку оцениваем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ru-RU" b="0" dirty="0"/>
                  <a:t> и аппроксимируем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ru-RU" b="0" dirty="0"/>
                  <a:t>  с помощью </a:t>
                </a:r>
                <a:r>
                  <a:rPr lang="ru-RU" b="0" dirty="0" err="1"/>
                  <a:t>нейросети</a:t>
                </a:r>
                <a:r>
                  <a:rPr lang="ru-RU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Пункт списка…">
                <a:extLst>
                  <a:ext uri="{FF2B5EF4-FFF2-40B4-BE49-F238E27FC236}">
                    <a16:creationId xmlns:a16="http://schemas.microsoft.com/office/drawing/2014/main" id="{15374B2B-9CF9-174A-A8FF-BD34BB103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6780973"/>
                <a:ext cx="12231032" cy="1325812"/>
              </a:xfrm>
              <a:prstGeom prst="rect">
                <a:avLst/>
              </a:prstGeom>
              <a:blipFill>
                <a:blip r:embed="rId7"/>
                <a:stretch>
                  <a:fillRect l="-1349" b="-95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0222.png" descr="0222.png">
            <a:extLst>
              <a:ext uri="{FF2B5EF4-FFF2-40B4-BE49-F238E27FC236}">
                <a16:creationId xmlns:a16="http://schemas.microsoft.com/office/drawing/2014/main" id="{4D21B63F-BDE9-9A4C-975E-0F9C7BE85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Заголовок слайда">
            <a:extLst>
              <a:ext uri="{FF2B5EF4-FFF2-40B4-BE49-F238E27FC236}">
                <a16:creationId xmlns:a16="http://schemas.microsoft.com/office/drawing/2014/main" id="{167561EB-CC15-E04E-A0C4-043028BC105E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269275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C8AC03-0C52-044E-A947-0E947278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933701"/>
            <a:ext cx="12051906" cy="5162074"/>
          </a:xfrm>
          <a:prstGeom prst="rect">
            <a:avLst/>
          </a:prstGeom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402EEBDA-5A71-EB45-AE87-98868D4ADD16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308D14E8-4A92-824D-B951-A8D8C0E52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6321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73791DDF-1A5E-484E-877F-43507E68CD98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39F87DB9-7B40-A34E-9510-98BBD76ED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01EC0A70-0E6F-3A47-B968-77ABF5EB8112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en-US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DCGAN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Состязательный </a:t>
            </a:r>
            <a:r>
              <a:rPr lang="ru-RU" b="0" dirty="0" err="1"/>
              <a:t>Автокодировщик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797986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ункт списка…">
                <a:extLst>
                  <a:ext uri="{FF2B5EF4-FFF2-40B4-BE49-F238E27FC236}">
                    <a16:creationId xmlns:a16="http://schemas.microsoft.com/office/drawing/2014/main" id="{5BF63C31-927D-C147-AC32-10167AE664BC}"/>
                  </a:ext>
                </a:extLst>
              </p:cNvPr>
              <p:cNvSpPr txBox="1"/>
              <p:nvPr/>
            </p:nvSpPr>
            <p:spPr>
              <a:xfrm>
                <a:off x="510438" y="2859733"/>
                <a:ext cx="12231032" cy="45441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anchor="t">
                <a:spAutoFit/>
              </a:bodyPr>
              <a:lstStyle/>
              <a:p>
                <a:pPr algn="l" defTabSz="355600">
                  <a:lnSpc>
                    <a:spcPct val="150000"/>
                  </a:lnSpc>
                  <a:buSzPct val="100000"/>
                  <a:defRPr sz="2800">
                    <a:solidFill>
                      <a:srgbClr val="35545C"/>
                    </a:solidFill>
                  </a:defRPr>
                </a:pPr>
                <a:r>
                  <a:rPr lang="ru-RU" b="0" dirty="0"/>
                  <a:t>А теперь забудьте то о чем мы говорили в предыдущей секции. Генеративные Состязательные Сети называются так не потому, что они относятся к генеративным моделям, а потому, что они позволяют генерировать новые объекты. Т.е. наша цель не обучить сеть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ru-RU" b="0" dirty="0"/>
                  <a:t> предсказывать вероятность объекта по какому-то условию, а обучить сеть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b="0" dirty="0"/>
                  <a:t>, </a:t>
                </a:r>
                <a:r>
                  <a:rPr lang="ru-RU" b="0" dirty="0"/>
                  <a:t>которая по заданному условию порождает новый объект.</a:t>
                </a:r>
              </a:p>
            </p:txBody>
          </p:sp>
        </mc:Choice>
        <mc:Fallback xmlns="">
          <p:sp>
            <p:nvSpPr>
              <p:cNvPr id="11" name="Пункт списка…">
                <a:extLst>
                  <a:ext uri="{FF2B5EF4-FFF2-40B4-BE49-F238E27FC236}">
                    <a16:creationId xmlns:a16="http://schemas.microsoft.com/office/drawing/2014/main" id="{5BF63C31-927D-C147-AC32-10167AE66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8" y="2859733"/>
                <a:ext cx="12231032" cy="4544129"/>
              </a:xfrm>
              <a:prstGeom prst="rect">
                <a:avLst/>
              </a:prstGeom>
              <a:blipFill>
                <a:blip r:embed="rId4"/>
                <a:stretch>
                  <a:fillRect l="-1349" b="-250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DE4BFCBE-B68B-E246-BAC2-6870D5B71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05A518EB-3C8E-B24B-9CF6-14119DC09E53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</p:spTree>
    <p:extLst>
      <p:ext uri="{BB962C8B-B14F-4D97-AF65-F5344CB8AC3E}">
        <p14:creationId xmlns:p14="http://schemas.microsoft.com/office/powerpoint/2010/main" val="4036187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5BF63C31-927D-C147-AC32-10167AE664BC}"/>
              </a:ext>
            </a:extLst>
          </p:cNvPr>
          <p:cNvSpPr txBox="1"/>
          <p:nvPr/>
        </p:nvSpPr>
        <p:spPr>
          <a:xfrm>
            <a:off x="510438" y="2859733"/>
            <a:ext cx="12231032" cy="325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Нашей целью будет сеть, которая может порождать объекты похожие на то что есть в обучающей выборке. В простейшем случае, в качестве условия, мы можем использовать нормальный шум и все что нам остается сделать, это задать подходящую функцию ошибки.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/>
              <a:t>Как можно задавать функции ошибки?</a:t>
            </a:r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896AFFF8-ACE9-F243-BC86-E11D8AA5092F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301BA95C-A1C0-304D-BD5A-25B3708A5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3348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5BF63C31-927D-C147-AC32-10167AE664BC}"/>
              </a:ext>
            </a:extLst>
          </p:cNvPr>
          <p:cNvSpPr txBox="1"/>
          <p:nvPr/>
        </p:nvSpPr>
        <p:spPr>
          <a:xfrm>
            <a:off x="510438" y="2859733"/>
            <a:ext cx="12231032" cy="3897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Нашей целью будет сеть, которая может порождать объекты похожие на то что есть в обучающей выборке. В простейшем случае, в качестве условия, мы можем использовать нормальный шум и все что нам остается сделать, это задать подходящую функцию ошибки.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/>
              <a:t>Как можно задавать функции ошибки?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Нейросетью</a:t>
            </a:r>
            <a:r>
              <a:rPr lang="ru-RU" dirty="0"/>
              <a:t>!</a:t>
            </a:r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69740042-C4B7-4346-88A2-3A8FD414BCED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F56879EB-528B-4D46-BEE2-D0FF7CBA2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716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0222.png" descr="02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224" y="33444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Заголовок презентации…"/>
          <p:cNvSpPr txBox="1"/>
          <p:nvPr/>
        </p:nvSpPr>
        <p:spPr>
          <a:xfrm>
            <a:off x="1272438" y="2410440"/>
            <a:ext cx="10749738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Генеративные Состязательные Сети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123" name="Подзаголовок или пояснение"/>
          <p:cNvSpPr txBox="1"/>
          <p:nvPr/>
        </p:nvSpPr>
        <p:spPr>
          <a:xfrm>
            <a:off x="1285138" y="4116705"/>
            <a:ext cx="767998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Я тебя породил, я тебя и… отличу!</a:t>
            </a:r>
            <a:endParaRPr dirty="0"/>
          </a:p>
        </p:txBody>
      </p:sp>
      <p:sp>
        <p:nvSpPr>
          <p:cNvPr id="124" name="Алексей Иванов…"/>
          <p:cNvSpPr txBox="1"/>
          <p:nvPr/>
        </p:nvSpPr>
        <p:spPr>
          <a:xfrm>
            <a:off x="1412138" y="6691373"/>
            <a:ext cx="23435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Артур </a:t>
            </a:r>
            <a:r>
              <a:rPr lang="ru-RU" dirty="0" err="1"/>
              <a:t>Кадурин</a:t>
            </a:r>
            <a:endParaRPr dirty="0"/>
          </a:p>
          <a:p>
            <a:pPr algn="l">
              <a:defRPr b="0">
                <a:solidFill>
                  <a:srgbClr val="35545C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rPr lang="ru-RU" dirty="0"/>
              <a:t>Преподаватель</a:t>
            </a:r>
            <a:endParaRPr dirty="0"/>
          </a:p>
        </p:txBody>
      </p:sp>
      <p:sp>
        <p:nvSpPr>
          <p:cNvPr id="12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6" name="ooowl.png" descr="ooow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7252" y="5765007"/>
            <a:ext cx="3167694" cy="30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B7CCF-8803-DC41-944D-3356EEDFF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478029"/>
            <a:ext cx="12051906" cy="5250335"/>
          </a:xfrm>
          <a:prstGeom prst="rect">
            <a:avLst/>
          </a:prstGeom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37692078-0969-0644-9B72-2EE2A9881110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AD969E50-05DA-384B-AC04-D967407A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366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B7CCF-8803-DC41-944D-3356EEDFF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478029"/>
            <a:ext cx="12051906" cy="5250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/>
              <p:nvPr/>
            </p:nvSpPr>
            <p:spPr>
              <a:xfrm>
                <a:off x="2578480" y="7879391"/>
                <a:ext cx="7915821" cy="6374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𝑔𝑒𝑛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480" y="7879391"/>
                <a:ext cx="7915821" cy="637419"/>
              </a:xfrm>
              <a:prstGeom prst="rect">
                <a:avLst/>
              </a:prstGeom>
              <a:blipFill>
                <a:blip r:embed="rId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5EBB9B66-1F85-574B-B2A1-82B5BFE7DD2A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3" name="0222.png" descr="0222.png">
            <a:extLst>
              <a:ext uri="{FF2B5EF4-FFF2-40B4-BE49-F238E27FC236}">
                <a16:creationId xmlns:a16="http://schemas.microsoft.com/office/drawing/2014/main" id="{F2B68D88-8706-F843-8D15-053D7231D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5424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/>
              <p:nvPr/>
            </p:nvSpPr>
            <p:spPr>
              <a:xfrm>
                <a:off x="1421197" y="2859733"/>
                <a:ext cx="10137006" cy="793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𝑔𝑒𝑛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7" y="2859733"/>
                <a:ext cx="10137006" cy="793359"/>
              </a:xfrm>
              <a:prstGeom prst="rect">
                <a:avLst/>
              </a:prstGeom>
              <a:blipFill>
                <a:blip r:embed="rId4"/>
                <a:stretch>
                  <a:fillRect l="-125"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2C347-7A5F-F54F-9BC5-462B7F5BDA42}"/>
                  </a:ext>
                </a:extLst>
              </p:cNvPr>
              <p:cNvSpPr txBox="1"/>
              <p:nvPr/>
            </p:nvSpPr>
            <p:spPr>
              <a:xfrm>
                <a:off x="2042296" y="3958502"/>
                <a:ext cx="8894807" cy="691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𝑔𝑒𝑛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600" dirty="0"/>
                  <a:t> </a:t>
                </a:r>
                <a:r>
                  <a:rPr lang="en-US" sz="2800" b="0" dirty="0"/>
                  <a:t>— </a:t>
                </a:r>
                <a:r>
                  <a:rPr lang="ru-RU" sz="2800" b="0" dirty="0"/>
                  <a:t>это то же самое, что и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2C347-7A5F-F54F-9BC5-462B7F5BD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96" y="3958502"/>
                <a:ext cx="8894807" cy="691408"/>
              </a:xfrm>
              <a:prstGeom prst="rect">
                <a:avLst/>
              </a:prstGeom>
              <a:blipFill>
                <a:blip r:embed="rId5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09328455-2359-9D4D-B05C-4713B9D790E2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4" name="0222.png" descr="0222.png">
            <a:extLst>
              <a:ext uri="{FF2B5EF4-FFF2-40B4-BE49-F238E27FC236}">
                <a16:creationId xmlns:a16="http://schemas.microsoft.com/office/drawing/2014/main" id="{77DC34A0-937E-F447-B1B6-96056A356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4679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/>
              <p:nvPr/>
            </p:nvSpPr>
            <p:spPr>
              <a:xfrm>
                <a:off x="1421197" y="2859733"/>
                <a:ext cx="10137006" cy="793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𝑔𝑒𝑛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BF9BCD-3EE2-1844-BE21-CED13C1E8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7" y="2859733"/>
                <a:ext cx="10137006" cy="793359"/>
              </a:xfrm>
              <a:prstGeom prst="rect">
                <a:avLst/>
              </a:prstGeom>
              <a:blipFill>
                <a:blip r:embed="rId4"/>
                <a:stretch>
                  <a:fillRect l="-125" b="-4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2C347-7A5F-F54F-9BC5-462B7F5BDA42}"/>
                  </a:ext>
                </a:extLst>
              </p:cNvPr>
              <p:cNvSpPr txBox="1"/>
              <p:nvPr/>
            </p:nvSpPr>
            <p:spPr>
              <a:xfrm>
                <a:off x="2042296" y="3958502"/>
                <a:ext cx="8894807" cy="6914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𝑔𝑒𝑛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600" dirty="0"/>
                  <a:t> </a:t>
                </a:r>
                <a:r>
                  <a:rPr lang="en-US" sz="2800" b="0" dirty="0"/>
                  <a:t>— </a:t>
                </a:r>
                <a:r>
                  <a:rPr lang="ru-RU" sz="2800" b="0" dirty="0"/>
                  <a:t>это то же самое, что и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D2C347-7A5F-F54F-9BC5-462B7F5BD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96" y="3958502"/>
                <a:ext cx="8894807" cy="691408"/>
              </a:xfrm>
              <a:prstGeom prst="rect">
                <a:avLst/>
              </a:prstGeom>
              <a:blipFill>
                <a:blip r:embed="rId5"/>
                <a:stretch>
                  <a:fillRect b="-129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931796-1532-784F-B064-3D120E2ED7CE}"/>
                  </a:ext>
                </a:extLst>
              </p:cNvPr>
              <p:cNvSpPr txBox="1"/>
              <p:nvPr/>
            </p:nvSpPr>
            <p:spPr>
              <a:xfrm>
                <a:off x="595106" y="4911957"/>
                <a:ext cx="11789189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  <m:d>
                                        <m:dPr>
                                          <m:ctrlP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36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ru-RU" sz="3600" dirty="0"/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931796-1532-784F-B064-3D120E2ED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06" y="4911957"/>
                <a:ext cx="11789189" cy="853888"/>
              </a:xfrm>
              <a:prstGeom prst="rect">
                <a:avLst/>
              </a:prstGeom>
              <a:blipFill>
                <a:blip r:embed="rId6"/>
                <a:stretch>
                  <a:fillRect t="-2941" b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16B3BCF5-0DA2-5D49-9E69-143E15114AB3}"/>
              </a:ext>
            </a:extLst>
          </p:cNvPr>
          <p:cNvSpPr txBox="1"/>
          <p:nvPr/>
        </p:nvSpPr>
        <p:spPr>
          <a:xfrm>
            <a:off x="510438" y="6027892"/>
            <a:ext cx="12231032" cy="19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 одной стороны мы хотим максимизировать точность Дискриминатора, с другой — максимизировать шанс Генератора «обмануть» Дискриминатор.</a:t>
            </a:r>
          </a:p>
        </p:txBody>
      </p:sp>
      <p:sp>
        <p:nvSpPr>
          <p:cNvPr id="14" name="Заголовок слайда">
            <a:extLst>
              <a:ext uri="{FF2B5EF4-FFF2-40B4-BE49-F238E27FC236}">
                <a16:creationId xmlns:a16="http://schemas.microsoft.com/office/drawing/2014/main" id="{2C774AF6-F729-1F48-B14C-8D94DB4548DF}"/>
              </a:ext>
            </a:extLst>
          </p:cNvPr>
          <p:cNvSpPr txBox="1"/>
          <p:nvPr/>
        </p:nvSpPr>
        <p:spPr>
          <a:xfrm>
            <a:off x="510437" y="248277"/>
            <a:ext cx="807913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3600" dirty="0"/>
              <a:t>Генеративные Состязательные Сети</a:t>
            </a:r>
          </a:p>
        </p:txBody>
      </p:sp>
      <p:pic>
        <p:nvPicPr>
          <p:cNvPr id="16" name="0222.png" descr="0222.png">
            <a:extLst>
              <a:ext uri="{FF2B5EF4-FFF2-40B4-BE49-F238E27FC236}">
                <a16:creationId xmlns:a16="http://schemas.microsoft.com/office/drawing/2014/main" id="{3F36AA6D-F54A-0A4F-8527-AEC5F0C0E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0363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16B3BCF5-0DA2-5D49-9E69-143E15114AB3}"/>
              </a:ext>
            </a:extLst>
          </p:cNvPr>
          <p:cNvSpPr txBox="1"/>
          <p:nvPr/>
        </p:nvSpPr>
        <p:spPr>
          <a:xfrm>
            <a:off x="510438" y="2716466"/>
            <a:ext cx="12231032" cy="3251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Устойчивость: минимаксная игра — поиск </a:t>
            </a:r>
            <a:r>
              <a:rPr lang="ru-RU" b="0" dirty="0" err="1"/>
              <a:t>седловой</a:t>
            </a:r>
            <a:r>
              <a:rPr lang="ru-RU" b="0" dirty="0"/>
              <a:t> точки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Mode collapse: </a:t>
            </a:r>
            <a:r>
              <a:rPr lang="ru-RU" b="0" dirty="0"/>
              <a:t>часто Генератору оказывается достаточно генерировать только часть </a:t>
            </a:r>
            <a:r>
              <a:rPr lang="ru-RU" b="0" dirty="0" err="1"/>
              <a:t>датасета</a:t>
            </a:r>
            <a:r>
              <a:rPr lang="ru-RU" b="0" dirty="0"/>
              <a:t>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Насыщение Дискриминатора: градиенты от хорошего Дискриминатора могут быть нулевыми</a:t>
            </a:r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D70F50AB-8C43-8945-917C-2769E338ABC6}"/>
              </a:ext>
            </a:extLst>
          </p:cNvPr>
          <p:cNvSpPr txBox="1"/>
          <p:nvPr/>
        </p:nvSpPr>
        <p:spPr>
          <a:xfrm>
            <a:off x="510437" y="155944"/>
            <a:ext cx="49645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Проблемы </a:t>
            </a:r>
            <a:r>
              <a:rPr lang="en-US" dirty="0"/>
              <a:t>GANs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9E452D1D-0F42-E84A-89DE-050AE5658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2217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3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16B3BCF5-0DA2-5D49-9E69-143E15114AB3}"/>
              </a:ext>
            </a:extLst>
          </p:cNvPr>
          <p:cNvSpPr txBox="1"/>
          <p:nvPr/>
        </p:nvSpPr>
        <p:spPr>
          <a:xfrm>
            <a:off x="510438" y="2716466"/>
            <a:ext cx="12231032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Подбор </a:t>
            </a:r>
            <a:r>
              <a:rPr lang="ru-RU" b="0" dirty="0" err="1"/>
              <a:t>гиперпараметров</a:t>
            </a:r>
            <a:r>
              <a:rPr lang="ru-RU" b="0" dirty="0"/>
              <a:t>: баланс глубины, количества шагов обучения, оптимизаторов и т.д.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Другие функции потерь: </a:t>
            </a:r>
            <a:r>
              <a:rPr lang="en-US" b="0" dirty="0" err="1"/>
              <a:t>Wassershtein</a:t>
            </a:r>
            <a:r>
              <a:rPr lang="en-US" b="0" dirty="0"/>
              <a:t> loss, statistics matching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Слои: </a:t>
            </a:r>
            <a:r>
              <a:rPr lang="ru-RU" b="0" dirty="0" err="1"/>
              <a:t>дропаут</a:t>
            </a:r>
            <a:r>
              <a:rPr lang="ru-RU" b="0" dirty="0"/>
              <a:t>, </a:t>
            </a:r>
            <a:r>
              <a:rPr lang="ru-RU" b="0" dirty="0" err="1"/>
              <a:t>батч</a:t>
            </a:r>
            <a:r>
              <a:rPr lang="ru-RU" b="0" dirty="0"/>
              <a:t> нормализация и т.д.</a:t>
            </a:r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294CB902-1DD3-244D-9CB9-4352B4AB1028}"/>
              </a:ext>
            </a:extLst>
          </p:cNvPr>
          <p:cNvSpPr txBox="1"/>
          <p:nvPr/>
        </p:nvSpPr>
        <p:spPr>
          <a:xfrm>
            <a:off x="510437" y="155944"/>
            <a:ext cx="371095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Трюки </a:t>
            </a:r>
            <a:r>
              <a:rPr lang="en-US" dirty="0"/>
              <a:t>GANs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B5EB9BC9-21B6-CD4B-8D3C-67234E72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2445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4C2F4B1C-2CC0-3C4C-B7FA-15C41E9E95B1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6DC593A8-58A6-0F46-9D9C-3DB21DE5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A0A9CAA2-EAA3-7243-943D-1B1D8B838129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en-US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dirty="0"/>
              <a:t>DCGAN</a:t>
            </a:r>
            <a:endParaRPr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Состязательный </a:t>
            </a:r>
            <a:r>
              <a:rPr lang="ru-RU" b="0" dirty="0" err="1"/>
              <a:t>Автокодировщик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117764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27411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endParaRPr dirty="0"/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E9E98-57D5-6240-95EF-B2A0DB2C5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" y="2722077"/>
            <a:ext cx="12051906" cy="4904239"/>
          </a:xfrm>
          <a:prstGeom prst="rect">
            <a:avLst/>
          </a:prstGeom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16FB5657-ED99-5240-90E5-D39510C20ABF}"/>
              </a:ext>
            </a:extLst>
          </p:cNvPr>
          <p:cNvSpPr txBox="1"/>
          <p:nvPr/>
        </p:nvSpPr>
        <p:spPr>
          <a:xfrm>
            <a:off x="3778246" y="8008020"/>
            <a:ext cx="5516289" cy="66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4"/>
              </a:rPr>
              <a:t>https://arxiv.org/abs/1511.06434</a:t>
            </a:r>
            <a:endParaRPr lang="ru-RU" b="0" dirty="0"/>
          </a:p>
        </p:txBody>
      </p:sp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CDD168D7-15D9-A945-95DD-C93D31320B22}"/>
              </a:ext>
            </a:extLst>
          </p:cNvPr>
          <p:cNvSpPr txBox="1"/>
          <p:nvPr/>
        </p:nvSpPr>
        <p:spPr>
          <a:xfrm>
            <a:off x="510437" y="155944"/>
            <a:ext cx="232435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DCGAN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BCAF677A-16BD-654C-8754-E4C192AA0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8256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16FB5657-ED99-5240-90E5-D39510C20ABF}"/>
              </a:ext>
            </a:extLst>
          </p:cNvPr>
          <p:cNvSpPr txBox="1"/>
          <p:nvPr/>
        </p:nvSpPr>
        <p:spPr>
          <a:xfrm>
            <a:off x="3778246" y="8008020"/>
            <a:ext cx="5516289" cy="66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3"/>
              </a:rPr>
              <a:t>https://arxiv.org/abs/1511.06434</a:t>
            </a:r>
            <a:endParaRPr lang="ru-RU" b="0" dirty="0"/>
          </a:p>
        </p:txBody>
      </p:sp>
      <p:sp>
        <p:nvSpPr>
          <p:cNvPr id="11" name="Пункт списка…">
            <a:extLst>
              <a:ext uri="{FF2B5EF4-FFF2-40B4-BE49-F238E27FC236}">
                <a16:creationId xmlns:a16="http://schemas.microsoft.com/office/drawing/2014/main" id="{8ACAE27F-1B9F-F049-B3CE-CA12E586156B}"/>
              </a:ext>
            </a:extLst>
          </p:cNvPr>
          <p:cNvSpPr txBox="1"/>
          <p:nvPr/>
        </p:nvSpPr>
        <p:spPr>
          <a:xfrm>
            <a:off x="510438" y="2716466"/>
            <a:ext cx="12231032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14350" indent="-514350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Ни каких </a:t>
            </a:r>
            <a:r>
              <a:rPr lang="ru-RU" b="0" dirty="0" err="1"/>
              <a:t>пуллинг</a:t>
            </a:r>
            <a:r>
              <a:rPr lang="ru-RU" b="0" dirty="0"/>
              <a:t> слоев как в Генераторе, так и в Дискриминаторе</a:t>
            </a:r>
          </a:p>
          <a:p>
            <a:pPr marL="514350" indent="-514350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Нет </a:t>
            </a:r>
            <a:r>
              <a:rPr lang="ru-RU" b="0" dirty="0" err="1"/>
              <a:t>полносвязных</a:t>
            </a:r>
            <a:r>
              <a:rPr lang="ru-RU" b="0" dirty="0"/>
              <a:t> слоев</a:t>
            </a:r>
          </a:p>
          <a:p>
            <a:pPr marL="514350" indent="-514350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Batch Normalization </a:t>
            </a:r>
            <a:r>
              <a:rPr lang="ru-RU" b="0" dirty="0"/>
              <a:t>на всех слоях кроме выхода </a:t>
            </a:r>
            <a:r>
              <a:rPr lang="en-US" b="0" dirty="0"/>
              <a:t>G </a:t>
            </a:r>
            <a:r>
              <a:rPr lang="ru-RU" b="0" dirty="0"/>
              <a:t>и входа </a:t>
            </a:r>
            <a:r>
              <a:rPr lang="en-US" b="0" dirty="0"/>
              <a:t>D</a:t>
            </a:r>
          </a:p>
          <a:p>
            <a:pPr marL="514350" indent="-514350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 err="1"/>
              <a:t>ReLU</a:t>
            </a:r>
            <a:r>
              <a:rPr lang="en-US" b="0" dirty="0"/>
              <a:t> </a:t>
            </a:r>
            <a:r>
              <a:rPr lang="ru-RU" b="0" dirty="0"/>
              <a:t>в Генераторе и </a:t>
            </a:r>
            <a:r>
              <a:rPr lang="en-US" b="0" dirty="0" err="1"/>
              <a:t>LeakyReLU</a:t>
            </a:r>
            <a:r>
              <a:rPr lang="en-US" b="0" dirty="0"/>
              <a:t> </a:t>
            </a:r>
            <a:r>
              <a:rPr lang="ru-RU" b="0" dirty="0"/>
              <a:t>в Дискриминаторе</a:t>
            </a:r>
          </a:p>
        </p:txBody>
      </p:sp>
      <p:sp>
        <p:nvSpPr>
          <p:cNvPr id="12" name="Заголовок слайда">
            <a:extLst>
              <a:ext uri="{FF2B5EF4-FFF2-40B4-BE49-F238E27FC236}">
                <a16:creationId xmlns:a16="http://schemas.microsoft.com/office/drawing/2014/main" id="{B3205304-C60E-E046-B99D-A4CFC3EDB6AF}"/>
              </a:ext>
            </a:extLst>
          </p:cNvPr>
          <p:cNvSpPr txBox="1"/>
          <p:nvPr/>
        </p:nvSpPr>
        <p:spPr>
          <a:xfrm>
            <a:off x="510437" y="155944"/>
            <a:ext cx="624369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DCGAN: </a:t>
            </a:r>
            <a:r>
              <a:rPr lang="ru-RU" dirty="0"/>
              <a:t>Архитектура</a:t>
            </a:r>
          </a:p>
        </p:txBody>
      </p:sp>
      <p:pic>
        <p:nvPicPr>
          <p:cNvPr id="14" name="0222.png" descr="0222.png">
            <a:extLst>
              <a:ext uri="{FF2B5EF4-FFF2-40B4-BE49-F238E27FC236}">
                <a16:creationId xmlns:a16="http://schemas.microsoft.com/office/drawing/2014/main" id="{402AA9EF-5281-564F-9844-BDDD08E78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4709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16FB5657-ED99-5240-90E5-D39510C20ABF}"/>
              </a:ext>
            </a:extLst>
          </p:cNvPr>
          <p:cNvSpPr txBox="1"/>
          <p:nvPr/>
        </p:nvSpPr>
        <p:spPr>
          <a:xfrm>
            <a:off x="3778246" y="8008020"/>
            <a:ext cx="5516289" cy="66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3"/>
              </a:rPr>
              <a:t>https://arxiv.org/abs/1511.06434</a:t>
            </a:r>
            <a:endParaRPr lang="ru-RU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B7652-A0D4-524E-BB10-9BDA9C4DF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40" y="2542399"/>
            <a:ext cx="10779120" cy="5401251"/>
          </a:xfrm>
          <a:prstGeom prst="rect">
            <a:avLst/>
          </a:prstGeom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319F03D0-3B6C-BC4F-9F09-3B068B9D1D2B}"/>
              </a:ext>
            </a:extLst>
          </p:cNvPr>
          <p:cNvSpPr txBox="1"/>
          <p:nvPr/>
        </p:nvSpPr>
        <p:spPr>
          <a:xfrm>
            <a:off x="510437" y="155944"/>
            <a:ext cx="534922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DCGAN: </a:t>
            </a:r>
            <a:r>
              <a:rPr lang="ru-RU" dirty="0"/>
              <a:t>Примеры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FC3AC190-04E7-BB48-A9C2-0B379596E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520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9004299"/>
            <a:ext cx="36507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1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 err="1"/>
              <a:t>Репараметризация</a:t>
            </a:r>
            <a:endParaRPr lang="en-US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DCGAN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Состязательный </a:t>
            </a:r>
            <a:r>
              <a:rPr lang="ru-RU" b="0" dirty="0" err="1"/>
              <a:t>Автокодировщик</a:t>
            </a:r>
            <a:endParaRPr lang="ru-RU" b="0" dirty="0"/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2D4B5722-1A3D-6C45-AAB2-16D76E922053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8B70B6C8-B50D-C546-B242-E98B2F881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922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4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16FB5657-ED99-5240-90E5-D39510C20ABF}"/>
              </a:ext>
            </a:extLst>
          </p:cNvPr>
          <p:cNvSpPr txBox="1"/>
          <p:nvPr/>
        </p:nvSpPr>
        <p:spPr>
          <a:xfrm>
            <a:off x="3778246" y="8008020"/>
            <a:ext cx="5516289" cy="66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en-US" b="0" dirty="0">
                <a:hlinkClick r:id="rId3"/>
              </a:rPr>
              <a:t>https://arxiv.org/abs/1511.06434</a:t>
            </a:r>
            <a:endParaRPr lang="ru-RU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F16C5B-FA4E-2149-8F2B-4110EE2DE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9" y="2548899"/>
            <a:ext cx="10789502" cy="5394751"/>
          </a:xfrm>
          <a:prstGeom prst="rect">
            <a:avLst/>
          </a:prstGeom>
        </p:spPr>
      </p:pic>
      <p:sp>
        <p:nvSpPr>
          <p:cNvPr id="11" name="Заголовок слайда">
            <a:extLst>
              <a:ext uri="{FF2B5EF4-FFF2-40B4-BE49-F238E27FC236}">
                <a16:creationId xmlns:a16="http://schemas.microsoft.com/office/drawing/2014/main" id="{98B8AEFD-E4E6-F943-AA2D-CCF56F45234B}"/>
              </a:ext>
            </a:extLst>
          </p:cNvPr>
          <p:cNvSpPr txBox="1"/>
          <p:nvPr/>
        </p:nvSpPr>
        <p:spPr>
          <a:xfrm>
            <a:off x="510437" y="155944"/>
            <a:ext cx="534922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dirty="0"/>
              <a:t>DCGAN: </a:t>
            </a:r>
            <a:r>
              <a:rPr lang="ru-RU" dirty="0"/>
              <a:t>Примеры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0C2FC439-58D6-9A4D-A111-029922DCA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0844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5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2A82F38C-3E31-B943-9209-4CDBADA0965D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ADD4CA6D-91BE-6C4E-9D0B-3269C6F26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81B41A6A-7590-B149-84F2-59300FF317D3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en-US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DCGAN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Состязательный </a:t>
            </a:r>
            <a:r>
              <a:rPr lang="ru-RU" b="0" dirty="0" err="1"/>
              <a:t>Автокодировщик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040190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6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1380B16E-991E-7A41-8FA6-F7C0114CEBA7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747EE00E-A3C6-CF42-AB96-9BB033320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Пункт списка…">
            <a:extLst>
              <a:ext uri="{FF2B5EF4-FFF2-40B4-BE49-F238E27FC236}">
                <a16:creationId xmlns:a16="http://schemas.microsoft.com/office/drawing/2014/main" id="{3324484B-226B-8544-A572-A96DAD3C2AD3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en-US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DCGAN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Состязательный </a:t>
            </a:r>
            <a:r>
              <a:rPr lang="ru-RU" dirty="0" err="1"/>
              <a:t>Автокодировщик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246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6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16B3BCF5-0DA2-5D49-9E69-143E15114AB3}"/>
              </a:ext>
            </a:extLst>
          </p:cNvPr>
          <p:cNvSpPr txBox="1"/>
          <p:nvPr/>
        </p:nvSpPr>
        <p:spPr>
          <a:xfrm>
            <a:off x="510438" y="2716466"/>
            <a:ext cx="12231032" cy="260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Мы уже умеем использовать </a:t>
            </a:r>
            <a:r>
              <a:rPr lang="ru-RU" b="0" dirty="0" err="1"/>
              <a:t>нейросеть</a:t>
            </a:r>
            <a:r>
              <a:rPr lang="ru-RU" b="0" dirty="0"/>
              <a:t> в качестве функции ошибки. Что если заменить </a:t>
            </a:r>
            <a:r>
              <a:rPr lang="en-US" b="0" dirty="0"/>
              <a:t>KL-</a:t>
            </a:r>
            <a:r>
              <a:rPr lang="ru-RU" b="0" dirty="0" err="1"/>
              <a:t>дивиргенцию</a:t>
            </a:r>
            <a:r>
              <a:rPr lang="ru-RU" b="0" dirty="0"/>
              <a:t> в Вариационном </a:t>
            </a:r>
            <a:r>
              <a:rPr lang="ru-RU" b="0" dirty="0" err="1"/>
              <a:t>Автокодировщике</a:t>
            </a:r>
            <a:r>
              <a:rPr lang="ru-RU" b="0" dirty="0"/>
              <a:t> на </a:t>
            </a:r>
            <a:r>
              <a:rPr lang="ru-RU" b="0" dirty="0" err="1"/>
              <a:t>нейросеть</a:t>
            </a:r>
            <a:r>
              <a:rPr lang="ru-RU" b="0" dirty="0"/>
              <a:t>?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/>
              <a:t>Чему надо учить Дискриминатор?</a:t>
            </a:r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2AA9C1DD-C50C-FD4D-80A3-2FF190BE7855}"/>
              </a:ext>
            </a:extLst>
          </p:cNvPr>
          <p:cNvSpPr txBox="1"/>
          <p:nvPr/>
        </p:nvSpPr>
        <p:spPr>
          <a:xfrm>
            <a:off x="510437" y="155944"/>
            <a:ext cx="985366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Состязательный </a:t>
            </a:r>
            <a:r>
              <a:rPr lang="ru-RU" dirty="0" err="1"/>
              <a:t>Автокодировщик</a:t>
            </a:r>
            <a:endParaRPr lang="ru-RU" dirty="0"/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F91B43E5-94F3-9643-8BCB-72D4571B6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6375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6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Пункт списка…">
            <a:extLst>
              <a:ext uri="{FF2B5EF4-FFF2-40B4-BE49-F238E27FC236}">
                <a16:creationId xmlns:a16="http://schemas.microsoft.com/office/drawing/2014/main" id="{16B3BCF5-0DA2-5D49-9E69-143E15114AB3}"/>
              </a:ext>
            </a:extLst>
          </p:cNvPr>
          <p:cNvSpPr txBox="1"/>
          <p:nvPr/>
        </p:nvSpPr>
        <p:spPr>
          <a:xfrm>
            <a:off x="510438" y="2716466"/>
            <a:ext cx="12231032" cy="325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Мы уже умеем использовать </a:t>
            </a:r>
            <a:r>
              <a:rPr lang="ru-RU" b="0" dirty="0" err="1"/>
              <a:t>нейросеть</a:t>
            </a:r>
            <a:r>
              <a:rPr lang="ru-RU" b="0" dirty="0"/>
              <a:t> в качестве функции ошибки. Что если заменить </a:t>
            </a:r>
            <a:r>
              <a:rPr lang="en-US" b="0" dirty="0"/>
              <a:t>KL-</a:t>
            </a:r>
            <a:r>
              <a:rPr lang="ru-RU" b="0" dirty="0" err="1"/>
              <a:t>дивиргенцию</a:t>
            </a:r>
            <a:r>
              <a:rPr lang="ru-RU" b="0" dirty="0"/>
              <a:t> в Вариационном </a:t>
            </a:r>
            <a:r>
              <a:rPr lang="ru-RU" b="0" dirty="0" err="1"/>
              <a:t>Автокодировщике</a:t>
            </a:r>
            <a:r>
              <a:rPr lang="ru-RU" b="0" dirty="0"/>
              <a:t> на </a:t>
            </a:r>
            <a:r>
              <a:rPr lang="ru-RU" b="0" dirty="0" err="1"/>
              <a:t>нейросеть</a:t>
            </a:r>
            <a:r>
              <a:rPr lang="ru-RU" b="0" dirty="0"/>
              <a:t>?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/>
              <a:t>Чему надо учить Дискриминатор?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dirty="0"/>
              <a:t>Отличать выходы </a:t>
            </a:r>
            <a:r>
              <a:rPr lang="ru-RU" dirty="0" err="1"/>
              <a:t>Энкодера</a:t>
            </a:r>
            <a:r>
              <a:rPr lang="ru-RU" dirty="0"/>
              <a:t> от </a:t>
            </a:r>
            <a:r>
              <a:rPr lang="ru-RU" dirty="0" err="1"/>
              <a:t>сэмплов</a:t>
            </a:r>
            <a:r>
              <a:rPr lang="ru-RU" dirty="0"/>
              <a:t> из </a:t>
            </a:r>
            <a:r>
              <a:rPr lang="en-US" dirty="0"/>
              <a:t>N[0,1]</a:t>
            </a:r>
            <a:endParaRPr lang="ru-RU" dirty="0"/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8F7361CA-E646-574B-A301-1A2B14FBA1F1}"/>
              </a:ext>
            </a:extLst>
          </p:cNvPr>
          <p:cNvSpPr txBox="1"/>
          <p:nvPr/>
        </p:nvSpPr>
        <p:spPr>
          <a:xfrm>
            <a:off x="510437" y="155944"/>
            <a:ext cx="985366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Состязательный </a:t>
            </a:r>
            <a:r>
              <a:rPr lang="ru-RU" dirty="0" err="1"/>
              <a:t>Автокодировщик</a:t>
            </a:r>
            <a:endParaRPr lang="ru-RU" dirty="0"/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FAE3D2C0-C513-2544-AFB9-29A0942DD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039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6" name="Спасибо…"/>
          <p:cNvSpPr txBox="1"/>
          <p:nvPr/>
        </p:nvSpPr>
        <p:spPr>
          <a:xfrm>
            <a:off x="6657238" y="2645419"/>
            <a:ext cx="3919539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Спасибо</a:t>
            </a:r>
          </a:p>
          <a:p>
            <a: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за внимание!</a:t>
            </a:r>
          </a:p>
        </p:txBody>
      </p:sp>
      <p:pic>
        <p:nvPicPr>
          <p:cNvPr id="177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552" y="3128058"/>
            <a:ext cx="4180853" cy="3980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0222.png" descr="0222.png">
            <a:extLst>
              <a:ext uri="{FF2B5EF4-FFF2-40B4-BE49-F238E27FC236}">
                <a16:creationId xmlns:a16="http://schemas.microsoft.com/office/drawing/2014/main" id="{C6814B7A-042D-6241-BB07-953566214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7481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3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F60239BE-3DB6-4747-8CF6-D6F50EEB9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Заголовок слайда">
            <a:extLst>
              <a:ext uri="{FF2B5EF4-FFF2-40B4-BE49-F238E27FC236}">
                <a16:creationId xmlns:a16="http://schemas.microsoft.com/office/drawing/2014/main" id="{D4F54E22-4453-F346-8CF2-2F02D66256DB}"/>
              </a:ext>
            </a:extLst>
          </p:cNvPr>
          <p:cNvSpPr txBox="1"/>
          <p:nvPr/>
        </p:nvSpPr>
        <p:spPr>
          <a:xfrm>
            <a:off x="510437" y="155944"/>
            <a:ext cx="561051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err="1"/>
              <a:t>Репараметризация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98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41084-7460-6F43-AB6B-BCFC0D837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10"/>
          <a:stretch/>
        </p:blipFill>
        <p:spPr>
          <a:xfrm>
            <a:off x="962212" y="2659456"/>
            <a:ext cx="11080376" cy="5691808"/>
          </a:xfrm>
          <a:prstGeom prst="rect">
            <a:avLst/>
          </a:prstGeom>
        </p:spPr>
      </p:pic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DB90F457-7AC8-4249-8533-586A7C0A489C}"/>
              </a:ext>
            </a:extLst>
          </p:cNvPr>
          <p:cNvSpPr txBox="1"/>
          <p:nvPr/>
        </p:nvSpPr>
        <p:spPr>
          <a:xfrm>
            <a:off x="510437" y="155944"/>
            <a:ext cx="561051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err="1"/>
              <a:t>Репараметризация</a:t>
            </a:r>
            <a:endParaRPr lang="ru-RU" dirty="0"/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1B60D26D-613B-7248-BAA9-C87C68E46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37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1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/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ru-RU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func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𝑙𝑜𝑔𝑣𝑎𝑟</m:t>
                                  </m:r>
                                  <m:d>
                                    <m:dPr>
                                      <m:ctrlPr>
                                        <a:rPr lang="el-GR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ru-RU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𝑙𝑜𝑔𝑣𝑎𝑟</m:t>
                              </m:r>
                              <m:d>
                                <m:dPr>
                                  <m:ctrlPr>
                                    <a:rPr lang="el-GR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6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6A1413-E4BE-A044-88F6-B1CFC21FE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39" y="2929953"/>
                <a:ext cx="12051905" cy="2698367"/>
              </a:xfrm>
              <a:prstGeom prst="rect">
                <a:avLst/>
              </a:prstGeom>
              <a:blipFill>
                <a:blip r:embed="rId3"/>
                <a:stretch>
                  <a:fillRect l="-421" t="-26291" b="-1004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697D636B-04C8-5347-91C2-E3FAE6A81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Заголовок слайда">
            <a:extLst>
              <a:ext uri="{FF2B5EF4-FFF2-40B4-BE49-F238E27FC236}">
                <a16:creationId xmlns:a16="http://schemas.microsoft.com/office/drawing/2014/main" id="{DD607884-3D36-B14D-B784-5CBC42118401}"/>
              </a:ext>
            </a:extLst>
          </p:cNvPr>
          <p:cNvSpPr txBox="1"/>
          <p:nvPr/>
        </p:nvSpPr>
        <p:spPr>
          <a:xfrm>
            <a:off x="510437" y="155944"/>
            <a:ext cx="561051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 err="1"/>
              <a:t>Репараметризация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46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lang="en-US"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Пункт списка…">
            <a:extLst>
              <a:ext uri="{FF2B5EF4-FFF2-40B4-BE49-F238E27FC236}">
                <a16:creationId xmlns:a16="http://schemas.microsoft.com/office/drawing/2014/main" id="{7FAD0522-9249-2F4D-9371-55187650F73A}"/>
              </a:ext>
            </a:extLst>
          </p:cNvPr>
          <p:cNvSpPr txBox="1"/>
          <p:nvPr/>
        </p:nvSpPr>
        <p:spPr>
          <a:xfrm>
            <a:off x="549786" y="3413549"/>
            <a:ext cx="10755523" cy="3897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 err="1"/>
              <a:t>Репараметризация</a:t>
            </a:r>
            <a:endParaRPr lang="en-US"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dirty="0"/>
              <a:t>Формула Байеса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Генеративные Состязательные Сети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en-US" b="0" dirty="0"/>
              <a:t>DCGAN</a:t>
            </a:r>
            <a:endParaRPr b="0" dirty="0"/>
          </a:p>
          <a:p>
            <a:pPr marL="555625" indent="-555625" algn="l" defTabSz="355600">
              <a:lnSpc>
                <a:spcPct val="150000"/>
              </a:lnSpc>
              <a:buSzPct val="100000"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Практика</a:t>
            </a:r>
          </a:p>
          <a:p>
            <a:pPr marL="555625" indent="-555625" algn="l" defTabSz="355600">
              <a:lnSpc>
                <a:spcPct val="150000"/>
              </a:lnSpc>
              <a:buSzPct val="100000"/>
              <a:buFontTx/>
              <a:buAutoNum type="arabicPeriod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Состязательный </a:t>
            </a:r>
            <a:r>
              <a:rPr lang="ru-RU" b="0" dirty="0" err="1"/>
              <a:t>Автокодировщик</a:t>
            </a:r>
            <a:endParaRPr lang="ru-RU" b="0" dirty="0"/>
          </a:p>
        </p:txBody>
      </p:sp>
      <p:sp>
        <p:nvSpPr>
          <p:cNvPr id="10" name="Заголовок слайда">
            <a:extLst>
              <a:ext uri="{FF2B5EF4-FFF2-40B4-BE49-F238E27FC236}">
                <a16:creationId xmlns:a16="http://schemas.microsoft.com/office/drawing/2014/main" id="{B6311E6F-35B9-0A48-A50F-DE8B27F6416A}"/>
              </a:ext>
            </a:extLst>
          </p:cNvPr>
          <p:cNvSpPr txBox="1"/>
          <p:nvPr/>
        </p:nvSpPr>
        <p:spPr>
          <a:xfrm>
            <a:off x="510437" y="155944"/>
            <a:ext cx="486351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План на сегодня</a:t>
            </a:r>
          </a:p>
        </p:txBody>
      </p:sp>
      <p:pic>
        <p:nvPicPr>
          <p:cNvPr id="11" name="0222.png" descr="0222.png">
            <a:extLst>
              <a:ext uri="{FF2B5EF4-FFF2-40B4-BE49-F238E27FC236}">
                <a16:creationId xmlns:a16="http://schemas.microsoft.com/office/drawing/2014/main" id="{5172E0DF-1A42-1B41-A27E-C8125B26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655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1FB265E7-9104-1A42-AFE5-84F089BCD4CD}"/>
              </a:ext>
            </a:extLst>
          </p:cNvPr>
          <p:cNvSpPr txBox="1"/>
          <p:nvPr/>
        </p:nvSpPr>
        <p:spPr>
          <a:xfrm>
            <a:off x="510438" y="4194431"/>
            <a:ext cx="12231032" cy="195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Теорема Байеса позволяет перейти от априорного распределения к апостериорному, но при этом еще позволяет связать между собой условные распределения. 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EB486314-F205-C743-A945-89265FC5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F278B95C-C1B8-D54C-8DC3-254FDDE6A147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90658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Линия"/>
          <p:cNvSpPr/>
          <p:nvPr/>
        </p:nvSpPr>
        <p:spPr>
          <a:xfrm>
            <a:off x="0" y="1181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Линия"/>
          <p:cNvSpPr/>
          <p:nvPr/>
        </p:nvSpPr>
        <p:spPr>
          <a:xfrm>
            <a:off x="-12700" y="8674100"/>
            <a:ext cx="13004801" cy="0"/>
          </a:xfrm>
          <a:prstGeom prst="line">
            <a:avLst/>
          </a:prstGeom>
          <a:ln w="12700">
            <a:solidFill>
              <a:srgbClr val="35545C">
                <a:alpha val="1112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1"/>
          <p:cNvSpPr txBox="1"/>
          <p:nvPr/>
        </p:nvSpPr>
        <p:spPr>
          <a:xfrm>
            <a:off x="510438" y="8996938"/>
            <a:ext cx="35907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2</a:t>
            </a:r>
            <a:r>
              <a:rPr dirty="0"/>
              <a:t> </a:t>
            </a:r>
          </a:p>
        </p:txBody>
      </p:sp>
      <p:sp>
        <p:nvSpPr>
          <p:cNvPr id="134" name="Алексей Иванов, ведущий специалист"/>
          <p:cNvSpPr txBox="1"/>
          <p:nvPr/>
        </p:nvSpPr>
        <p:spPr>
          <a:xfrm>
            <a:off x="1145438" y="9055805"/>
            <a:ext cx="346248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Артур </a:t>
            </a:r>
            <a:r>
              <a:rPr lang="ru-RU" dirty="0" err="1"/>
              <a:t>Кадурин</a:t>
            </a:r>
            <a:r>
              <a:rPr lang="ru-RU" dirty="0"/>
              <a:t>, преподаватель</a:t>
            </a:r>
            <a:endParaRPr dirty="0"/>
          </a:p>
        </p:txBody>
      </p:sp>
      <p:pic>
        <p:nvPicPr>
          <p:cNvPr id="135" name="ooowl.png" descr="ooow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95485" y="8912538"/>
            <a:ext cx="866859" cy="82534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/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07148B-D039-6A4D-8F12-42ED746A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56" y="2933701"/>
                <a:ext cx="4462888" cy="1260730"/>
              </a:xfrm>
              <a:prstGeom prst="rect">
                <a:avLst/>
              </a:prstGeom>
              <a:blipFill>
                <a:blip r:embed="rId4"/>
                <a:stretch>
                  <a:fillRect l="-1136" b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ункт списка…">
            <a:extLst>
              <a:ext uri="{FF2B5EF4-FFF2-40B4-BE49-F238E27FC236}">
                <a16:creationId xmlns:a16="http://schemas.microsoft.com/office/drawing/2014/main" id="{1FB265E7-9104-1A42-AFE5-84F089BCD4CD}"/>
              </a:ext>
            </a:extLst>
          </p:cNvPr>
          <p:cNvSpPr txBox="1"/>
          <p:nvPr/>
        </p:nvSpPr>
        <p:spPr>
          <a:xfrm>
            <a:off x="510438" y="4194431"/>
            <a:ext cx="12231032" cy="389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𝑝(𝑦)  — априорное распределение над классами: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Какова вероятность выпадения орла/решки 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Какая доля людей болеет раком груди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𝑝(𝑥) — априорное распределение над объектами: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Вероятность выбора монеты достоинством 1р./2р./5р. …</a:t>
            </a:r>
          </a:p>
          <a:p>
            <a:pPr algn="l" defTabSz="355600">
              <a:lnSpc>
                <a:spcPct val="150000"/>
              </a:lnSpc>
              <a:buSzPct val="100000"/>
              <a:defRPr sz="2800">
                <a:solidFill>
                  <a:srgbClr val="35545C"/>
                </a:solidFill>
              </a:defRPr>
            </a:pPr>
            <a:r>
              <a:rPr lang="ru-RU" b="0" dirty="0"/>
              <a:t>Вероятность выбора конкретного человека для анализа</a:t>
            </a:r>
          </a:p>
        </p:txBody>
      </p:sp>
      <p:pic>
        <p:nvPicPr>
          <p:cNvPr id="12" name="0222.png" descr="0222.png">
            <a:extLst>
              <a:ext uri="{FF2B5EF4-FFF2-40B4-BE49-F238E27FC236}">
                <a16:creationId xmlns:a16="http://schemas.microsoft.com/office/drawing/2014/main" id="{3E4E805C-0410-FB40-A011-829AFA80B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35443" y="333918"/>
            <a:ext cx="2058133" cy="485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Заголовок слайда">
            <a:extLst>
              <a:ext uri="{FF2B5EF4-FFF2-40B4-BE49-F238E27FC236}">
                <a16:creationId xmlns:a16="http://schemas.microsoft.com/office/drawing/2014/main" id="{EBCC244B-6F83-2743-8AAD-C6C5461CDE60}"/>
              </a:ext>
            </a:extLst>
          </p:cNvPr>
          <p:cNvSpPr txBox="1"/>
          <p:nvPr/>
        </p:nvSpPr>
        <p:spPr>
          <a:xfrm>
            <a:off x="510437" y="155944"/>
            <a:ext cx="494686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solidFill>
                  <a:srgbClr val="35545C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Формула Байеса</a:t>
            </a:r>
          </a:p>
        </p:txBody>
      </p:sp>
    </p:spTree>
    <p:extLst>
      <p:ext uri="{BB962C8B-B14F-4D97-AF65-F5344CB8AC3E}">
        <p14:creationId xmlns:p14="http://schemas.microsoft.com/office/powerpoint/2010/main" val="1797661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2724</TotalTime>
  <Words>1033</Words>
  <Application>Microsoft Macintosh PowerPoint</Application>
  <PresentationFormat>Custom</PresentationFormat>
  <Paragraphs>201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Roboto Bold</vt:lpstr>
      <vt:lpstr>Roboto Regular</vt:lpstr>
      <vt:lpstr>Arial</vt:lpstr>
      <vt:lpstr>Calibri</vt:lpstr>
      <vt:lpstr>Calibri Light</vt:lpstr>
      <vt:lpstr>Cambria Math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Artur Kadurin</cp:lastModifiedBy>
  <cp:revision>119</cp:revision>
  <cp:lastPrinted>2018-07-03T16:46:07Z</cp:lastPrinted>
  <dcterms:modified xsi:type="dcterms:W3CDTF">2019-07-27T03:35:21Z</dcterms:modified>
</cp:coreProperties>
</file>