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3" r:id="rId1"/>
  </p:sldMasterIdLst>
  <p:notesMasterIdLst>
    <p:notesMasterId r:id="rId26"/>
  </p:notesMasterIdLst>
  <p:sldIdLst>
    <p:sldId id="256" r:id="rId2"/>
    <p:sldId id="257" r:id="rId3"/>
    <p:sldId id="297" r:id="rId4"/>
    <p:sldId id="503" r:id="rId5"/>
    <p:sldId id="504" r:id="rId6"/>
    <p:sldId id="506" r:id="rId7"/>
    <p:sldId id="508" r:id="rId8"/>
    <p:sldId id="507" r:id="rId9"/>
    <p:sldId id="510" r:id="rId10"/>
    <p:sldId id="511" r:id="rId11"/>
    <p:sldId id="509" r:id="rId12"/>
    <p:sldId id="512" r:id="rId13"/>
    <p:sldId id="513" r:id="rId14"/>
    <p:sldId id="514" r:id="rId15"/>
    <p:sldId id="515" r:id="rId16"/>
    <p:sldId id="516" r:id="rId17"/>
    <p:sldId id="517" r:id="rId18"/>
    <p:sldId id="518" r:id="rId19"/>
    <p:sldId id="264" r:id="rId20"/>
    <p:sldId id="519" r:id="rId21"/>
    <p:sldId id="520" r:id="rId22"/>
    <p:sldId id="521" r:id="rId23"/>
    <p:sldId id="502" r:id="rId24"/>
    <p:sldId id="263" r:id="rId2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74"/>
    <p:restoredTop sz="96208"/>
  </p:normalViewPr>
  <p:slideViewPr>
    <p:cSldViewPr snapToGrid="0" snapToObjects="1">
      <p:cViewPr varScale="1">
        <p:scale>
          <a:sx n="64" d="100"/>
          <a:sy n="64" d="100"/>
        </p:scale>
        <p:origin x="12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0FF68-703C-704A-B92E-52FC5E0B69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C8FF5-0D40-3F49-946A-49F8E39B91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36790-3151-C24B-A205-4B1CE2C99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03.08.2019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6DB90-8D61-7945-BEB2-869367738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EA07-D18D-3741-842E-FBA5B4D1B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715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297F2-DB8C-E244-AC3F-8949B4396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F5980-2DF6-C74B-93F3-95C2F1B266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DC06A-231E-E44E-96FB-218F3E0D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03.08.2019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9499D-4EED-A944-ABDC-B9BB8AE1D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E5976-967A-5048-AE39-D25A78283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184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90F709-D304-E846-8683-41A8F9C34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6B14F3-EEE1-244E-A3A6-94A940F2B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F1751-58EE-264E-A1B4-5EE21930C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03.08.2019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99017-8870-E144-804F-06D96F917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0B298-0CEF-394B-8A64-DB760BA7B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873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152D0-C421-904D-BB12-39D19DD7F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11704-A13E-1B48-974C-C5DFE08B3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2CB23-F3E8-CE41-A2C7-D78095FDE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03.08.2019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9A197-73D9-7E49-96D8-6DDCF1E11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96FA6-BFE2-064F-866C-C3A11FA7F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467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00A4C-17C1-5840-A63D-BADF0957F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C9CD6C-A547-5A4A-8AD2-EB19C812E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DB431-C317-0640-A3F5-1F1624C16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03.08.2019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FAC26-0A0B-7F4E-8F1E-450BED648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04C86-60B5-414F-B8DA-39B5E0C8E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804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31BC7-110A-0A4B-B628-3C0120266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63E3D-07C5-CF4F-9230-29482651BE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79698-EF1D-DC4D-86C0-40B2EC208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FB0674-304B-4443-9BD6-066060291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03.08.2019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D85C7-76F9-2D48-AED4-21ADC2A5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A4DBA-87BB-3348-B1BC-2FBB628B6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03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A429B-0F08-8047-AC66-A6F82589B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B56AB-0579-944E-B55D-6C960AC07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21C25-F67D-6F4C-AACB-FB5348F8E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44EB6B-258D-EB4C-A9D7-D6D1C48348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326B9B-44F1-9A45-94F7-782BDA37ED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2D0549-4F9F-1C42-BAB2-62A76C324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03.08.2019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794381-D0DB-8641-BE31-01BA54B3C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7D4DE3-DEAE-9D48-8797-1C4F09F9C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59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005A4-8B2D-FA45-8520-CB337A739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AE992D-8832-E24E-8E16-16D813929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03.08.2019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5E833-B339-1243-A180-EACFC5405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30D91B-C59B-0C4F-A969-1B6FE9ECA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89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246EBE-D1C7-8E4A-BD83-F04853A39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03.08.2019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EEF6E4-BF1B-994E-9A33-86AB94B6C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EAED1-CFAC-EB48-A0DD-475B57E6C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710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2869F-CC34-5647-9D57-BA54578CE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30E7B-C68C-7549-8802-01B64E8FD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29B26F-9860-C84E-B168-E59C1B90D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75B9E9-3902-D24B-AD50-C0288DF33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03.08.2019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3F50BE-1224-C546-A1CC-547CB0A9F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F938ED-3B66-9546-9ED9-26034ED13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369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36647-65AF-124A-AB02-908DDC801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518201-98CD-E444-8E87-3189D8A980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803B22-F995-4642-941C-93C04FAF0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904233-D8EF-4248-94EB-E96B0AAFE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03.08.2019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3523D9-E5A9-FF43-93E5-D85F3A72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485EF-530A-CB4E-A3BB-4F01A1B6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120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E7B91D-F267-1F49-9725-CB867ECCF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68EAE3-0EC6-7E4B-A435-9C09AA263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D8D58-8203-3C49-A7CB-0FADF3DBAC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F03B-6403-4141-8D44-327E04D92276}" type="datetimeFigureOut">
              <a:rPr lang="ru-RU" smtClean="0"/>
              <a:t>03.08.2019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8802C-2163-A84B-B955-B919E2B99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C22A0-11F0-8C4C-9464-4686DB7B7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89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logo.png" descr="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6596" y="3717176"/>
            <a:ext cx="5711608" cy="2319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2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FA0D4B-5D63-9149-AB3C-90788E97E44D}"/>
              </a:ext>
            </a:extLst>
          </p:cNvPr>
          <p:cNvSpPr/>
          <p:nvPr/>
        </p:nvSpPr>
        <p:spPr>
          <a:xfrm>
            <a:off x="510438" y="2384061"/>
            <a:ext cx="1118504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b="0" dirty="0"/>
              <a:t>В 2013 году Мних с соавторами из </a:t>
            </a:r>
            <a:r>
              <a:rPr lang="en-US" b="0" dirty="0"/>
              <a:t>DeepMind </a:t>
            </a:r>
            <a:r>
              <a:rPr lang="ru-RU" b="0" dirty="0"/>
              <a:t>выложили на </a:t>
            </a:r>
            <a:r>
              <a:rPr lang="en-US" b="0" dirty="0" err="1"/>
              <a:t>Arxiv</a:t>
            </a:r>
            <a:r>
              <a:rPr lang="en-US" b="0" dirty="0"/>
              <a:t> </a:t>
            </a:r>
            <a:r>
              <a:rPr lang="ru-RU" b="0" dirty="0"/>
              <a:t>препринт статьи «</a:t>
            </a:r>
            <a:r>
              <a:rPr lang="en" b="0" dirty="0"/>
              <a:t>Playing Atari with Deep Reinforcement Learning</a:t>
            </a:r>
            <a:r>
              <a:rPr lang="ru-RU" b="0" dirty="0"/>
              <a:t>» в которой показали как нейронная сеть способна научиться играть в компьютерные игры человеческим способом. В качестве описания состояния нейронная сеть получала текущее изображение, то же самое которое видел бы человек, а на выходе от нее ждали направление движения джойстика и нажатия кнопки.</a:t>
            </a:r>
          </a:p>
        </p:txBody>
      </p:sp>
      <p:sp>
        <p:nvSpPr>
          <p:cNvPr id="15" name="Заголовок слайда">
            <a:extLst>
              <a:ext uri="{FF2B5EF4-FFF2-40B4-BE49-F238E27FC236}">
                <a16:creationId xmlns:a16="http://schemas.microsoft.com/office/drawing/2014/main" id="{6A8D1A55-0803-2642-9FDF-967CC9146A3C}"/>
              </a:ext>
            </a:extLst>
          </p:cNvPr>
          <p:cNvSpPr txBox="1"/>
          <p:nvPr/>
        </p:nvSpPr>
        <p:spPr>
          <a:xfrm>
            <a:off x="510437" y="155944"/>
            <a:ext cx="4998163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Deep Q-Networks</a:t>
            </a:r>
            <a:endParaRPr lang="ru-RU" dirty="0"/>
          </a:p>
        </p:txBody>
      </p:sp>
      <p:pic>
        <p:nvPicPr>
          <p:cNvPr id="16" name="0222.png" descr="0222.png">
            <a:extLst>
              <a:ext uri="{FF2B5EF4-FFF2-40B4-BE49-F238E27FC236}">
                <a16:creationId xmlns:a16="http://schemas.microsoft.com/office/drawing/2014/main" id="{9B9EA2EF-2E4D-4B4E-AA96-0545B3914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3BABF1-FD94-4843-AC66-2DA5F8C69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299439"/>
            <a:ext cx="114808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54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2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lang="en-US"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Заголовок слайда">
            <a:extLst>
              <a:ext uri="{FF2B5EF4-FFF2-40B4-BE49-F238E27FC236}">
                <a16:creationId xmlns:a16="http://schemas.microsoft.com/office/drawing/2014/main" id="{80978660-8658-8E42-BB32-C7C253E7977C}"/>
              </a:ext>
            </a:extLst>
          </p:cNvPr>
          <p:cNvSpPr txBox="1"/>
          <p:nvPr/>
        </p:nvSpPr>
        <p:spPr>
          <a:xfrm>
            <a:off x="510437" y="155944"/>
            <a:ext cx="4998163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Deep Q-Networks</a:t>
            </a:r>
            <a:endParaRPr lang="ru-RU" dirty="0"/>
          </a:p>
        </p:txBody>
      </p:sp>
      <p:pic>
        <p:nvPicPr>
          <p:cNvPr id="12" name="0222.png" descr="0222.png">
            <a:extLst>
              <a:ext uri="{FF2B5EF4-FFF2-40B4-BE49-F238E27FC236}">
                <a16:creationId xmlns:a16="http://schemas.microsoft.com/office/drawing/2014/main" id="{9BFBC96B-CBAD-0242-A60E-DB509A110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D52FC0-B9D3-0144-A80A-EE8A9651B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77" y="1257301"/>
            <a:ext cx="12007845" cy="6934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C38C4F-0E88-A041-8A0E-82589061D6F0}"/>
              </a:ext>
            </a:extLst>
          </p:cNvPr>
          <p:cNvSpPr txBox="1"/>
          <p:nvPr/>
        </p:nvSpPr>
        <p:spPr>
          <a:xfrm>
            <a:off x="3087041" y="8268123"/>
            <a:ext cx="6830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1400" b="0" dirty="0" err="1"/>
              <a:t>Mnih</a:t>
            </a:r>
            <a:r>
              <a:rPr lang="en" sz="1400" b="0" dirty="0"/>
              <a:t>, et al. Human-level control through deep reinforcement learning. Nature. 2015</a:t>
            </a:r>
            <a:endParaRPr lang="ru-RU" sz="1400" b="0" dirty="0"/>
          </a:p>
        </p:txBody>
      </p:sp>
    </p:spTree>
    <p:extLst>
      <p:ext uri="{BB962C8B-B14F-4D97-AF65-F5344CB8AC3E}">
        <p14:creationId xmlns:p14="http://schemas.microsoft.com/office/powerpoint/2010/main" val="220728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2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FA0D4B-5D63-9149-AB3C-90788E97E44D}"/>
              </a:ext>
            </a:extLst>
          </p:cNvPr>
          <p:cNvSpPr/>
          <p:nvPr/>
        </p:nvSpPr>
        <p:spPr>
          <a:xfrm>
            <a:off x="510438" y="2384061"/>
            <a:ext cx="111850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b="0" dirty="0"/>
              <a:t>Важные идеи из </a:t>
            </a:r>
            <a:r>
              <a:rPr lang="en-US" b="0" dirty="0"/>
              <a:t>DQN: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b="0" dirty="0"/>
              <a:t>Вместо того чтобы подавать действие на вход сети, мы просим сеть предсказать значение </a:t>
            </a:r>
            <a:r>
              <a:rPr lang="en-US" b="0" dirty="0"/>
              <a:t>Q-</a:t>
            </a:r>
            <a:r>
              <a:rPr lang="ru-RU" b="0" dirty="0"/>
              <a:t>функции сразу для всех возможных действий.</a:t>
            </a:r>
          </a:p>
        </p:txBody>
      </p:sp>
      <p:sp>
        <p:nvSpPr>
          <p:cNvPr id="15" name="Заголовок слайда">
            <a:extLst>
              <a:ext uri="{FF2B5EF4-FFF2-40B4-BE49-F238E27FC236}">
                <a16:creationId xmlns:a16="http://schemas.microsoft.com/office/drawing/2014/main" id="{6A8D1A55-0803-2642-9FDF-967CC9146A3C}"/>
              </a:ext>
            </a:extLst>
          </p:cNvPr>
          <p:cNvSpPr txBox="1"/>
          <p:nvPr/>
        </p:nvSpPr>
        <p:spPr>
          <a:xfrm>
            <a:off x="510437" y="155944"/>
            <a:ext cx="4998163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Deep Q-Networks</a:t>
            </a:r>
            <a:endParaRPr lang="ru-RU" dirty="0"/>
          </a:p>
        </p:txBody>
      </p:sp>
      <p:pic>
        <p:nvPicPr>
          <p:cNvPr id="16" name="0222.png" descr="0222.png">
            <a:extLst>
              <a:ext uri="{FF2B5EF4-FFF2-40B4-BE49-F238E27FC236}">
                <a16:creationId xmlns:a16="http://schemas.microsoft.com/office/drawing/2014/main" id="{9B9EA2EF-2E4D-4B4E-AA96-0545B3914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2578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2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FA0D4B-5D63-9149-AB3C-90788E97E44D}"/>
              </a:ext>
            </a:extLst>
          </p:cNvPr>
          <p:cNvSpPr/>
          <p:nvPr/>
        </p:nvSpPr>
        <p:spPr>
          <a:xfrm>
            <a:off x="510438" y="2384061"/>
            <a:ext cx="1118504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b="0" dirty="0"/>
              <a:t>Важные идеи из </a:t>
            </a:r>
            <a:r>
              <a:rPr lang="en-US" b="0" dirty="0"/>
              <a:t>DQN: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b="0" dirty="0"/>
              <a:t>Вместо того чтобы подавать действие на вход сети, мы просим сеть предсказать значение </a:t>
            </a:r>
            <a:r>
              <a:rPr lang="en-US" b="0" dirty="0"/>
              <a:t>Q-</a:t>
            </a:r>
            <a:r>
              <a:rPr lang="ru-RU" b="0" dirty="0"/>
              <a:t>функции сразу для всех возможных действий.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b="0" dirty="0"/>
              <a:t>Experience replay. </a:t>
            </a:r>
            <a:r>
              <a:rPr lang="ru-RU" b="0" dirty="0"/>
              <a:t>Вместо того чтобы обучаться после каждого совершенного действия, сеть некоторое время играла в игру, накапливая «опыт», после чего обновлялась с помощью мини-</a:t>
            </a:r>
            <a:r>
              <a:rPr lang="ru-RU" b="0" dirty="0" err="1"/>
              <a:t>батчей</a:t>
            </a:r>
            <a:r>
              <a:rPr lang="ru-RU" b="0" dirty="0"/>
              <a:t> из «опыта».</a:t>
            </a:r>
            <a:br>
              <a:rPr lang="ru-RU" b="0" dirty="0"/>
            </a:br>
            <a:r>
              <a:rPr lang="ru-RU" dirty="0"/>
              <a:t>Почему это важно?</a:t>
            </a:r>
          </a:p>
        </p:txBody>
      </p:sp>
      <p:sp>
        <p:nvSpPr>
          <p:cNvPr id="15" name="Заголовок слайда">
            <a:extLst>
              <a:ext uri="{FF2B5EF4-FFF2-40B4-BE49-F238E27FC236}">
                <a16:creationId xmlns:a16="http://schemas.microsoft.com/office/drawing/2014/main" id="{6A8D1A55-0803-2642-9FDF-967CC9146A3C}"/>
              </a:ext>
            </a:extLst>
          </p:cNvPr>
          <p:cNvSpPr txBox="1"/>
          <p:nvPr/>
        </p:nvSpPr>
        <p:spPr>
          <a:xfrm>
            <a:off x="510437" y="155944"/>
            <a:ext cx="4998163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Deep Q-Networks</a:t>
            </a:r>
            <a:endParaRPr lang="ru-RU" dirty="0"/>
          </a:p>
        </p:txBody>
      </p:sp>
      <p:pic>
        <p:nvPicPr>
          <p:cNvPr id="16" name="0222.png" descr="0222.png">
            <a:extLst>
              <a:ext uri="{FF2B5EF4-FFF2-40B4-BE49-F238E27FC236}">
                <a16:creationId xmlns:a16="http://schemas.microsoft.com/office/drawing/2014/main" id="{9B9EA2EF-2E4D-4B4E-AA96-0545B3914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63319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2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7FA0D4B-5D63-9149-AB3C-90788E97E44D}"/>
                  </a:ext>
                </a:extLst>
              </p:cNvPr>
              <p:cNvSpPr/>
              <p:nvPr/>
            </p:nvSpPr>
            <p:spPr>
              <a:xfrm>
                <a:off x="510438" y="2384061"/>
                <a:ext cx="11185047" cy="53892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ru-RU" b="0" dirty="0"/>
                  <a:t>Важные идеи из </a:t>
                </a:r>
                <a:r>
                  <a:rPr lang="en-US" b="0" dirty="0"/>
                  <a:t>DQN:</a:t>
                </a:r>
              </a:p>
              <a:p>
                <a:pPr marL="457200" indent="-457200" algn="l">
                  <a:buFont typeface="+mj-lt"/>
                  <a:buAutoNum type="arabicPeriod"/>
                </a:pPr>
                <a:r>
                  <a:rPr lang="ru-RU" b="0" dirty="0"/>
                  <a:t>Вместо того чтобы подавать действие на вход сети, мы просим сеть предсказать значение </a:t>
                </a:r>
                <a:r>
                  <a:rPr lang="en-US" b="0" dirty="0"/>
                  <a:t>Q-</a:t>
                </a:r>
                <a:r>
                  <a:rPr lang="ru-RU" b="0" dirty="0"/>
                  <a:t>функции сразу для всех возможных действий.</a:t>
                </a:r>
              </a:p>
              <a:p>
                <a:pPr marL="457200" indent="-457200" algn="l">
                  <a:buFont typeface="+mj-lt"/>
                  <a:buAutoNum type="arabicPeriod"/>
                </a:pPr>
                <a:r>
                  <a:rPr lang="en-US" b="0" dirty="0"/>
                  <a:t>Experience replay. </a:t>
                </a:r>
                <a:r>
                  <a:rPr lang="ru-RU" b="0" dirty="0"/>
                  <a:t>Вместо того чтобы обучаться после каждого совершенного действия, сеть некоторое время играла в игру, накапливая «опыт», после чего обновлялась с помощью мини-</a:t>
                </a:r>
                <a:r>
                  <a:rPr lang="ru-RU" b="0" dirty="0" err="1"/>
                  <a:t>батчей</a:t>
                </a:r>
                <a:r>
                  <a:rPr lang="ru-RU" b="0" dirty="0"/>
                  <a:t> из «опыта».</a:t>
                </a:r>
              </a:p>
              <a:p>
                <a:pPr marL="457200" indent="-457200" algn="l">
                  <a:buFont typeface="+mj-lt"/>
                  <a:buAutoNum type="arabicPeriod"/>
                </a:pPr>
                <a:r>
                  <a:rPr lang="ru-RU" b="0" dirty="0"/>
                  <a:t>Разделение сети на две — обучающуюся и оценивающую: предсказание сети мы делаем с помощью весов которые постоянно обновляем, а вот состояние после совершения действия мы оцениваем с помощью зафиксированных на долгое время весов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limLow>
                          <m:limLowPr>
                            <m:ctrlPr>
                              <a:rPr lang="en-US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𝑚𝑎𝑥</m:t>
                            </m:r>
                          </m:e>
                          <m:lim>
                            <m:sSup>
                              <m:sSupPr>
                                <m:ctrlP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𝑄</m:t>
                        </m:r>
                        <m:d>
                          <m:d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ru-RU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ru-RU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ru-RU" b="0" dirty="0"/>
                  <a:t>. Раз в какое-то время, конечно, весам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ru-RU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b="0" dirty="0"/>
                  <a:t> присваиваются текущие значения весов сети.</a:t>
                </a:r>
              </a:p>
              <a:p>
                <a:pPr marL="457200" indent="-457200" algn="l">
                  <a:buFont typeface="+mj-lt"/>
                  <a:buAutoNum type="arabicPeriod"/>
                </a:pPr>
                <a:r>
                  <a:rPr lang="ru-RU" b="0" dirty="0"/>
                  <a:t>Разделение </a:t>
                </a:r>
                <a:r>
                  <a:rPr lang="en-US" b="0" dirty="0"/>
                  <a:t>Q-</a:t>
                </a:r>
                <a:r>
                  <a:rPr lang="ru-RU" b="0" dirty="0"/>
                  <a:t>функции на 2 части: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ru-RU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ru-RU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endParaRPr lang="ru-RU" b="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7FA0D4B-5D63-9149-AB3C-90788E97E4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38" y="2384061"/>
                <a:ext cx="11185047" cy="5389296"/>
              </a:xfrm>
              <a:prstGeom prst="rect">
                <a:avLst/>
              </a:prstGeom>
              <a:blipFill>
                <a:blip r:embed="rId3"/>
                <a:stretch>
                  <a:fillRect l="-794" t="-941" r="-1361" b="-16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Заголовок слайда">
            <a:extLst>
              <a:ext uri="{FF2B5EF4-FFF2-40B4-BE49-F238E27FC236}">
                <a16:creationId xmlns:a16="http://schemas.microsoft.com/office/drawing/2014/main" id="{6A8D1A55-0803-2642-9FDF-967CC9146A3C}"/>
              </a:ext>
            </a:extLst>
          </p:cNvPr>
          <p:cNvSpPr txBox="1"/>
          <p:nvPr/>
        </p:nvSpPr>
        <p:spPr>
          <a:xfrm>
            <a:off x="510437" y="155944"/>
            <a:ext cx="4998163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Deep Q-Networks</a:t>
            </a:r>
            <a:endParaRPr lang="ru-RU" dirty="0"/>
          </a:p>
        </p:txBody>
      </p:sp>
      <p:pic>
        <p:nvPicPr>
          <p:cNvPr id="16" name="0222.png" descr="0222.png">
            <a:extLst>
              <a:ext uri="{FF2B5EF4-FFF2-40B4-BE49-F238E27FC236}">
                <a16:creationId xmlns:a16="http://schemas.microsoft.com/office/drawing/2014/main" id="{9B9EA2EF-2E4D-4B4E-AA96-0545B39146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50315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3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lang="en-US"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Пункт списка…">
            <a:extLst>
              <a:ext uri="{FF2B5EF4-FFF2-40B4-BE49-F238E27FC236}">
                <a16:creationId xmlns:a16="http://schemas.microsoft.com/office/drawing/2014/main" id="{AFD43F48-9EEF-1B4D-A7CB-C291B238C784}"/>
              </a:ext>
            </a:extLst>
          </p:cNvPr>
          <p:cNvSpPr txBox="1"/>
          <p:nvPr/>
        </p:nvSpPr>
        <p:spPr>
          <a:xfrm>
            <a:off x="549786" y="3413549"/>
            <a:ext cx="10755523" cy="2604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b="0" dirty="0"/>
              <a:t>Q-learning</a:t>
            </a:r>
            <a:endParaRPr b="0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b="0" dirty="0"/>
              <a:t>Deep Q-networks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FontTx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AlphaGo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FontTx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b="0" dirty="0"/>
              <a:t>IRL</a:t>
            </a:r>
            <a:endParaRPr lang="ru-RU" b="0" dirty="0"/>
          </a:p>
        </p:txBody>
      </p:sp>
      <p:sp>
        <p:nvSpPr>
          <p:cNvPr id="11" name="Заголовок слайда">
            <a:extLst>
              <a:ext uri="{FF2B5EF4-FFF2-40B4-BE49-F238E27FC236}">
                <a16:creationId xmlns:a16="http://schemas.microsoft.com/office/drawing/2014/main" id="{80978660-8658-8E42-BB32-C7C253E7977C}"/>
              </a:ext>
            </a:extLst>
          </p:cNvPr>
          <p:cNvSpPr txBox="1"/>
          <p:nvPr/>
        </p:nvSpPr>
        <p:spPr>
          <a:xfrm>
            <a:off x="510437" y="155944"/>
            <a:ext cx="486351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План на сегодня</a:t>
            </a:r>
          </a:p>
        </p:txBody>
      </p:sp>
      <p:pic>
        <p:nvPicPr>
          <p:cNvPr id="12" name="0222.png" descr="0222.png">
            <a:extLst>
              <a:ext uri="{FF2B5EF4-FFF2-40B4-BE49-F238E27FC236}">
                <a16:creationId xmlns:a16="http://schemas.microsoft.com/office/drawing/2014/main" id="{9BFBC96B-CBAD-0242-A60E-DB509A110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09641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3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lang="en-US"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Заголовок слайда">
            <a:extLst>
              <a:ext uri="{FF2B5EF4-FFF2-40B4-BE49-F238E27FC236}">
                <a16:creationId xmlns:a16="http://schemas.microsoft.com/office/drawing/2014/main" id="{80978660-8658-8E42-BB32-C7C253E7977C}"/>
              </a:ext>
            </a:extLst>
          </p:cNvPr>
          <p:cNvSpPr txBox="1"/>
          <p:nvPr/>
        </p:nvSpPr>
        <p:spPr>
          <a:xfrm>
            <a:off x="510437" y="155944"/>
            <a:ext cx="2500685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AlphaGo</a:t>
            </a:r>
            <a:endParaRPr lang="ru-RU" dirty="0"/>
          </a:p>
        </p:txBody>
      </p:sp>
      <p:pic>
        <p:nvPicPr>
          <p:cNvPr id="12" name="0222.png" descr="0222.png">
            <a:extLst>
              <a:ext uri="{FF2B5EF4-FFF2-40B4-BE49-F238E27FC236}">
                <a16:creationId xmlns:a16="http://schemas.microsoft.com/office/drawing/2014/main" id="{9BFBC96B-CBAD-0242-A60E-DB509A110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010E4A-CC9C-F849-BECD-66793785C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82575"/>
            <a:ext cx="13013001" cy="6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59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3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lang="en-US"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Заголовок слайда">
            <a:extLst>
              <a:ext uri="{FF2B5EF4-FFF2-40B4-BE49-F238E27FC236}">
                <a16:creationId xmlns:a16="http://schemas.microsoft.com/office/drawing/2014/main" id="{80978660-8658-8E42-BB32-C7C253E7977C}"/>
              </a:ext>
            </a:extLst>
          </p:cNvPr>
          <p:cNvSpPr txBox="1"/>
          <p:nvPr/>
        </p:nvSpPr>
        <p:spPr>
          <a:xfrm>
            <a:off x="510437" y="155944"/>
            <a:ext cx="2500685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AlphaGo</a:t>
            </a:r>
            <a:endParaRPr lang="ru-RU" dirty="0"/>
          </a:p>
        </p:txBody>
      </p:sp>
      <p:pic>
        <p:nvPicPr>
          <p:cNvPr id="12" name="0222.png" descr="0222.png">
            <a:extLst>
              <a:ext uri="{FF2B5EF4-FFF2-40B4-BE49-F238E27FC236}">
                <a16:creationId xmlns:a16="http://schemas.microsoft.com/office/drawing/2014/main" id="{9BFBC96B-CBAD-0242-A60E-DB509A110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E5FBE0-B519-F64F-B8E5-418E340E7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0" y="3529090"/>
            <a:ext cx="13004800" cy="514501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1BF655F-79E0-6B47-91A7-DEAEA85A6334}"/>
              </a:ext>
            </a:extLst>
          </p:cNvPr>
          <p:cNvSpPr/>
          <p:nvPr/>
        </p:nvSpPr>
        <p:spPr>
          <a:xfrm>
            <a:off x="476447" y="1359073"/>
            <a:ext cx="120519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b="0" dirty="0"/>
              <a:t>В </a:t>
            </a:r>
            <a:r>
              <a:rPr lang="en-US" b="0" dirty="0"/>
              <a:t>AlphaGo </a:t>
            </a:r>
            <a:r>
              <a:rPr lang="ru-RU" b="0" dirty="0"/>
              <a:t>используются несколько ключевых идей:</a:t>
            </a:r>
          </a:p>
          <a:p>
            <a:pPr marL="457200" indent="-457200" algn="l">
              <a:buAutoNum type="arabicPeriod"/>
            </a:pPr>
            <a:r>
              <a:rPr lang="en-US" b="0" dirty="0"/>
              <a:t>Policy Network: </a:t>
            </a:r>
            <a:r>
              <a:rPr lang="ru-RU" b="0" dirty="0"/>
              <a:t>отдельная сеть для предсказания человеческого хода</a:t>
            </a:r>
          </a:p>
          <a:p>
            <a:pPr marL="457200" indent="-457200" algn="l">
              <a:buAutoNum type="arabicPeriod"/>
            </a:pPr>
            <a:r>
              <a:rPr lang="en-US" b="0" dirty="0"/>
              <a:t>Value Network: </a:t>
            </a:r>
            <a:r>
              <a:rPr lang="ru-RU" b="0" dirty="0"/>
              <a:t>сеть для оценки позиции</a:t>
            </a:r>
            <a:endParaRPr lang="en-US" b="0" dirty="0"/>
          </a:p>
          <a:p>
            <a:pPr marL="457200" indent="-457200" algn="l">
              <a:buAutoNum type="arabicPeriod"/>
            </a:pPr>
            <a:r>
              <a:rPr lang="en-US" b="0" dirty="0"/>
              <a:t>Tree search: </a:t>
            </a:r>
            <a:r>
              <a:rPr lang="ru-RU" b="0" dirty="0"/>
              <a:t>поиск по дереву возможных продолжений для оценки позиции</a:t>
            </a:r>
          </a:p>
        </p:txBody>
      </p:sp>
    </p:spTree>
    <p:extLst>
      <p:ext uri="{BB962C8B-B14F-4D97-AF65-F5344CB8AC3E}">
        <p14:creationId xmlns:p14="http://schemas.microsoft.com/office/powerpoint/2010/main" val="3201533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4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lang="en-US"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Пункт списка…">
            <a:extLst>
              <a:ext uri="{FF2B5EF4-FFF2-40B4-BE49-F238E27FC236}">
                <a16:creationId xmlns:a16="http://schemas.microsoft.com/office/drawing/2014/main" id="{AFD43F48-9EEF-1B4D-A7CB-C291B238C784}"/>
              </a:ext>
            </a:extLst>
          </p:cNvPr>
          <p:cNvSpPr txBox="1"/>
          <p:nvPr/>
        </p:nvSpPr>
        <p:spPr>
          <a:xfrm>
            <a:off x="549786" y="3413549"/>
            <a:ext cx="10755523" cy="2604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b="0" dirty="0"/>
              <a:t>Q-learning</a:t>
            </a:r>
            <a:endParaRPr b="0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b="0" dirty="0"/>
              <a:t>Deep Q-networks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FontTx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b="0" dirty="0"/>
              <a:t>AlphaGo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FontTx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IRL</a:t>
            </a:r>
            <a:endParaRPr lang="ru-RU" dirty="0"/>
          </a:p>
        </p:txBody>
      </p:sp>
      <p:sp>
        <p:nvSpPr>
          <p:cNvPr id="11" name="Заголовок слайда">
            <a:extLst>
              <a:ext uri="{FF2B5EF4-FFF2-40B4-BE49-F238E27FC236}">
                <a16:creationId xmlns:a16="http://schemas.microsoft.com/office/drawing/2014/main" id="{80978660-8658-8E42-BB32-C7C253E7977C}"/>
              </a:ext>
            </a:extLst>
          </p:cNvPr>
          <p:cNvSpPr txBox="1"/>
          <p:nvPr/>
        </p:nvSpPr>
        <p:spPr>
          <a:xfrm>
            <a:off x="510437" y="155944"/>
            <a:ext cx="486351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План на сегодня</a:t>
            </a:r>
          </a:p>
        </p:txBody>
      </p:sp>
      <p:pic>
        <p:nvPicPr>
          <p:cNvPr id="12" name="0222.png" descr="0222.png">
            <a:extLst>
              <a:ext uri="{FF2B5EF4-FFF2-40B4-BE49-F238E27FC236}">
                <a16:creationId xmlns:a16="http://schemas.microsoft.com/office/drawing/2014/main" id="{9BFBC96B-CBAD-0242-A60E-DB509A110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14712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4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FA0D4B-5D63-9149-AB3C-90788E97E44D}"/>
              </a:ext>
            </a:extLst>
          </p:cNvPr>
          <p:cNvSpPr/>
          <p:nvPr/>
        </p:nvSpPr>
        <p:spPr>
          <a:xfrm>
            <a:off x="510438" y="1542974"/>
            <a:ext cx="1205190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b="0" dirty="0"/>
              <a:t>В задачах типа </a:t>
            </a:r>
            <a:r>
              <a:rPr lang="en-US" b="0" dirty="0"/>
              <a:t>Atari </a:t>
            </a:r>
            <a:r>
              <a:rPr lang="ru-RU" b="0" dirty="0"/>
              <a:t>или </a:t>
            </a:r>
            <a:r>
              <a:rPr lang="en-US" b="0" dirty="0"/>
              <a:t>Go, </a:t>
            </a:r>
            <a:r>
              <a:rPr lang="ru-RU" b="0" dirty="0"/>
              <a:t>награда задается естественным образом и нет ни какой магии в том чтобы использовать ее для обучения </a:t>
            </a:r>
            <a:r>
              <a:rPr lang="ru-RU" b="0" dirty="0" err="1"/>
              <a:t>нейросети</a:t>
            </a:r>
            <a:r>
              <a:rPr lang="ru-RU" b="0" dirty="0"/>
              <a:t>. Но представьте себе что вы хотите научиться управлять автомобилем, невозможно однозначно задать награду основанную на комбинации из безопасности, скорости, комфорта, расхода топлива, нарушения правил и т.д. За что вообще из всего этого давать награду и как балансировать между этими наградами?</a:t>
            </a:r>
          </a:p>
          <a:p>
            <a:pPr algn="l"/>
            <a:endParaRPr lang="ru-RU" b="0" dirty="0"/>
          </a:p>
          <a:p>
            <a:pPr algn="l"/>
            <a:r>
              <a:rPr lang="ru-RU" b="0" dirty="0"/>
              <a:t>Суть обучения с подкреплением заключается в том, что если мы знаем награду, то мы можем выработать стратегию. Обратное обучение с подкреплением состоит в том, чтобы представляя себе оптимальную стратегию поведения определить функцию наград. </a:t>
            </a:r>
          </a:p>
        </p:txBody>
      </p:sp>
      <p:sp>
        <p:nvSpPr>
          <p:cNvPr id="15" name="Заголовок слайда">
            <a:extLst>
              <a:ext uri="{FF2B5EF4-FFF2-40B4-BE49-F238E27FC236}">
                <a16:creationId xmlns:a16="http://schemas.microsoft.com/office/drawing/2014/main" id="{6A8D1A55-0803-2642-9FDF-967CC9146A3C}"/>
              </a:ext>
            </a:extLst>
          </p:cNvPr>
          <p:cNvSpPr txBox="1"/>
          <p:nvPr/>
        </p:nvSpPr>
        <p:spPr>
          <a:xfrm>
            <a:off x="510437" y="155944"/>
            <a:ext cx="342561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Inversed RL</a:t>
            </a:r>
            <a:endParaRPr lang="ru-RU" dirty="0"/>
          </a:p>
        </p:txBody>
      </p:sp>
      <p:pic>
        <p:nvPicPr>
          <p:cNvPr id="16" name="0222.png" descr="0222.png">
            <a:extLst>
              <a:ext uri="{FF2B5EF4-FFF2-40B4-BE49-F238E27FC236}">
                <a16:creationId xmlns:a16="http://schemas.microsoft.com/office/drawing/2014/main" id="{9B9EA2EF-2E4D-4B4E-AA96-0545B3914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30075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Алексей Иванов…"/>
          <p:cNvSpPr txBox="1"/>
          <p:nvPr/>
        </p:nvSpPr>
        <p:spPr>
          <a:xfrm>
            <a:off x="1412138" y="6691373"/>
            <a:ext cx="234359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Артур </a:t>
            </a:r>
            <a:r>
              <a:rPr lang="ru-RU" dirty="0" err="1"/>
              <a:t>Кадурин</a:t>
            </a:r>
            <a:endParaRPr dirty="0"/>
          </a:p>
          <a:p>
            <a:pPr algn="l">
              <a:defRPr b="0">
                <a:solidFill>
                  <a:srgbClr val="35545C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ru-RU" dirty="0"/>
              <a:t>Преподаватель</a:t>
            </a:r>
            <a:endParaRPr dirty="0"/>
          </a:p>
        </p:txBody>
      </p:sp>
      <p:sp>
        <p:nvSpPr>
          <p:cNvPr id="125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6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37252" y="5765007"/>
            <a:ext cx="3167694" cy="301600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Заголовок презентации…">
            <a:extLst>
              <a:ext uri="{FF2B5EF4-FFF2-40B4-BE49-F238E27FC236}">
                <a16:creationId xmlns:a16="http://schemas.microsoft.com/office/drawing/2014/main" id="{FF88890E-DE88-2147-A7FD-BB8762A7B470}"/>
              </a:ext>
            </a:extLst>
          </p:cNvPr>
          <p:cNvSpPr txBox="1"/>
          <p:nvPr/>
        </p:nvSpPr>
        <p:spPr>
          <a:xfrm>
            <a:off x="1272438" y="2410440"/>
            <a:ext cx="10919656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Глубокое обучение с подкреплением.</a:t>
            </a:r>
            <a:endParaRPr dirty="0"/>
          </a:p>
          <a:p>
            <a: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endParaRPr dirty="0"/>
          </a:p>
        </p:txBody>
      </p:sp>
      <p:sp>
        <p:nvSpPr>
          <p:cNvPr id="9" name="Подзаголовок или пояснение">
            <a:extLst>
              <a:ext uri="{FF2B5EF4-FFF2-40B4-BE49-F238E27FC236}">
                <a16:creationId xmlns:a16="http://schemas.microsoft.com/office/drawing/2014/main" id="{EEAC6CC1-46A4-7947-B2F8-3E8476AE3593}"/>
              </a:ext>
            </a:extLst>
          </p:cNvPr>
          <p:cNvSpPr txBox="1"/>
          <p:nvPr/>
        </p:nvSpPr>
        <p:spPr>
          <a:xfrm>
            <a:off x="1285138" y="3562707"/>
            <a:ext cx="5915081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6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– А как же завтрак?</a:t>
            </a:r>
          </a:p>
          <a:p>
            <a:r>
              <a:rPr lang="ru-RU" dirty="0"/>
              <a:t>– Вы уже завтракали.</a:t>
            </a:r>
          </a:p>
          <a:p>
            <a:r>
              <a:rPr lang="ru-RU" dirty="0"/>
              <a:t>– А как же второй завтрак?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4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Заголовок слайда">
            <a:extLst>
              <a:ext uri="{FF2B5EF4-FFF2-40B4-BE49-F238E27FC236}">
                <a16:creationId xmlns:a16="http://schemas.microsoft.com/office/drawing/2014/main" id="{6A8D1A55-0803-2642-9FDF-967CC9146A3C}"/>
              </a:ext>
            </a:extLst>
          </p:cNvPr>
          <p:cNvSpPr txBox="1"/>
          <p:nvPr/>
        </p:nvSpPr>
        <p:spPr>
          <a:xfrm>
            <a:off x="510437" y="155944"/>
            <a:ext cx="342561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Inversed RL</a:t>
            </a:r>
            <a:endParaRPr lang="ru-RU" dirty="0"/>
          </a:p>
        </p:txBody>
      </p:sp>
      <p:pic>
        <p:nvPicPr>
          <p:cNvPr id="16" name="0222.png" descr="0222.png">
            <a:extLst>
              <a:ext uri="{FF2B5EF4-FFF2-40B4-BE49-F238E27FC236}">
                <a16:creationId xmlns:a16="http://schemas.microsoft.com/office/drawing/2014/main" id="{9B9EA2EF-2E4D-4B4E-AA96-0545B3914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DD3CBBD-9C96-E64E-9425-FF47185FF268}"/>
              </a:ext>
            </a:extLst>
          </p:cNvPr>
          <p:cNvSpPr/>
          <p:nvPr/>
        </p:nvSpPr>
        <p:spPr>
          <a:xfrm>
            <a:off x="510438" y="1542974"/>
            <a:ext cx="120519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b="0" dirty="0"/>
              <a:t>В реальных задачах мы, конечно, не знаем даже оптимальной стратегии.</a:t>
            </a:r>
          </a:p>
          <a:p>
            <a:pPr algn="l"/>
            <a:r>
              <a:rPr lang="ru-RU" dirty="0"/>
              <a:t>Но мы можем ее подглядеть!</a:t>
            </a:r>
          </a:p>
        </p:txBody>
      </p:sp>
    </p:spTree>
    <p:extLst>
      <p:ext uri="{BB962C8B-B14F-4D97-AF65-F5344CB8AC3E}">
        <p14:creationId xmlns:p14="http://schemas.microsoft.com/office/powerpoint/2010/main" val="1121487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4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Заголовок слайда">
            <a:extLst>
              <a:ext uri="{FF2B5EF4-FFF2-40B4-BE49-F238E27FC236}">
                <a16:creationId xmlns:a16="http://schemas.microsoft.com/office/drawing/2014/main" id="{6A8D1A55-0803-2642-9FDF-967CC9146A3C}"/>
              </a:ext>
            </a:extLst>
          </p:cNvPr>
          <p:cNvSpPr txBox="1"/>
          <p:nvPr/>
        </p:nvSpPr>
        <p:spPr>
          <a:xfrm>
            <a:off x="510437" y="155944"/>
            <a:ext cx="5002973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Imitation Learning</a:t>
            </a:r>
            <a:endParaRPr lang="ru-RU" dirty="0"/>
          </a:p>
        </p:txBody>
      </p:sp>
      <p:pic>
        <p:nvPicPr>
          <p:cNvPr id="16" name="0222.png" descr="0222.png">
            <a:extLst>
              <a:ext uri="{FF2B5EF4-FFF2-40B4-BE49-F238E27FC236}">
                <a16:creationId xmlns:a16="http://schemas.microsoft.com/office/drawing/2014/main" id="{9B9EA2EF-2E4D-4B4E-AA96-0545B3914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A8FEC9-3680-5749-A06A-2A69F2422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" y="4284877"/>
            <a:ext cx="12992101" cy="438922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DD3CBBD-9C96-E64E-9425-FF47185FF268}"/>
              </a:ext>
            </a:extLst>
          </p:cNvPr>
          <p:cNvSpPr/>
          <p:nvPr/>
        </p:nvSpPr>
        <p:spPr>
          <a:xfrm>
            <a:off x="510438" y="1542974"/>
            <a:ext cx="120519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b="0" dirty="0"/>
              <a:t>В реальных задачах мы, конечно, не знаем даже оптимальной стратегии.</a:t>
            </a:r>
          </a:p>
          <a:p>
            <a:pPr algn="l"/>
            <a:r>
              <a:rPr lang="ru-RU" b="0" dirty="0"/>
              <a:t>Но мы можем ее подглядеть!</a:t>
            </a:r>
          </a:p>
        </p:txBody>
      </p:sp>
    </p:spTree>
    <p:extLst>
      <p:ext uri="{BB962C8B-B14F-4D97-AF65-F5344CB8AC3E}">
        <p14:creationId xmlns:p14="http://schemas.microsoft.com/office/powerpoint/2010/main" val="3648547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4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lang="en-US"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Заголовок слайда">
            <a:extLst>
              <a:ext uri="{FF2B5EF4-FFF2-40B4-BE49-F238E27FC236}">
                <a16:creationId xmlns:a16="http://schemas.microsoft.com/office/drawing/2014/main" id="{80978660-8658-8E42-BB32-C7C253E7977C}"/>
              </a:ext>
            </a:extLst>
          </p:cNvPr>
          <p:cNvSpPr txBox="1"/>
          <p:nvPr/>
        </p:nvSpPr>
        <p:spPr>
          <a:xfrm>
            <a:off x="510437" y="155944"/>
            <a:ext cx="2500685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AlphaGo</a:t>
            </a:r>
            <a:endParaRPr lang="ru-RU" dirty="0"/>
          </a:p>
        </p:txBody>
      </p:sp>
      <p:pic>
        <p:nvPicPr>
          <p:cNvPr id="12" name="0222.png" descr="0222.png">
            <a:extLst>
              <a:ext uri="{FF2B5EF4-FFF2-40B4-BE49-F238E27FC236}">
                <a16:creationId xmlns:a16="http://schemas.microsoft.com/office/drawing/2014/main" id="{9BFBC96B-CBAD-0242-A60E-DB509A110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E5FBE0-B519-F64F-B8E5-418E340E7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0" y="3529090"/>
            <a:ext cx="13004800" cy="514501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1BF655F-79E0-6B47-91A7-DEAEA85A6334}"/>
              </a:ext>
            </a:extLst>
          </p:cNvPr>
          <p:cNvSpPr/>
          <p:nvPr/>
        </p:nvSpPr>
        <p:spPr>
          <a:xfrm>
            <a:off x="476447" y="1359073"/>
            <a:ext cx="12051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b="0" dirty="0"/>
              <a:t>В </a:t>
            </a:r>
            <a:r>
              <a:rPr lang="en-US" b="0" dirty="0"/>
              <a:t>AlphaGo </a:t>
            </a:r>
            <a:r>
              <a:rPr lang="ru-RU" b="0" dirty="0"/>
              <a:t>объединились оба подхода. Одна сеть пытается имитировать поведение игроков-людей, а другая, основываясь на своей собственной игре учится оценивать позицию.</a:t>
            </a:r>
          </a:p>
        </p:txBody>
      </p:sp>
    </p:spTree>
    <p:extLst>
      <p:ext uri="{BB962C8B-B14F-4D97-AF65-F5344CB8AC3E}">
        <p14:creationId xmlns:p14="http://schemas.microsoft.com/office/powerpoint/2010/main" val="2639805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4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lang="en-US"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Пункт списка…">
            <a:extLst>
              <a:ext uri="{FF2B5EF4-FFF2-40B4-BE49-F238E27FC236}">
                <a16:creationId xmlns:a16="http://schemas.microsoft.com/office/drawing/2014/main" id="{AFD43F48-9EEF-1B4D-A7CB-C291B238C784}"/>
              </a:ext>
            </a:extLst>
          </p:cNvPr>
          <p:cNvSpPr txBox="1"/>
          <p:nvPr/>
        </p:nvSpPr>
        <p:spPr>
          <a:xfrm>
            <a:off x="510437" y="1503938"/>
            <a:ext cx="12051907" cy="4544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Глубокое обучение с подкреплением основано на замене табличных функций их аппроксимациями с помощью </a:t>
            </a:r>
            <a:r>
              <a:rPr lang="ru-RU" b="0" dirty="0" err="1"/>
              <a:t>нейросетей</a:t>
            </a:r>
            <a:r>
              <a:rPr lang="ru-RU" b="0" dirty="0"/>
              <a:t>.</a:t>
            </a:r>
            <a:endParaRPr b="0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При обучении глубокой сети нужно пользоваться такими трюками как память и разделение во времени.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Иногда надо учиться не оценивать действие с точки зрения награды, а оценивать насколько вероятно такое действие совершит «мастер»</a:t>
            </a:r>
          </a:p>
        </p:txBody>
      </p:sp>
      <p:sp>
        <p:nvSpPr>
          <p:cNvPr id="11" name="Заголовок слайда">
            <a:extLst>
              <a:ext uri="{FF2B5EF4-FFF2-40B4-BE49-F238E27FC236}">
                <a16:creationId xmlns:a16="http://schemas.microsoft.com/office/drawing/2014/main" id="{60B510C1-51C9-5244-9102-C26FFE5F3E50}"/>
              </a:ext>
            </a:extLst>
          </p:cNvPr>
          <p:cNvSpPr txBox="1"/>
          <p:nvPr/>
        </p:nvSpPr>
        <p:spPr>
          <a:xfrm>
            <a:off x="510437" y="155944"/>
            <a:ext cx="3598742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Заключение</a:t>
            </a:r>
          </a:p>
        </p:txBody>
      </p:sp>
      <p:pic>
        <p:nvPicPr>
          <p:cNvPr id="12" name="0222.png" descr="0222.png">
            <a:extLst>
              <a:ext uri="{FF2B5EF4-FFF2-40B4-BE49-F238E27FC236}">
                <a16:creationId xmlns:a16="http://schemas.microsoft.com/office/drawing/2014/main" id="{AF92C2F0-1CF7-9B4F-AC07-D90E6BFBA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28105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6" name="Спасибо…"/>
          <p:cNvSpPr txBox="1"/>
          <p:nvPr/>
        </p:nvSpPr>
        <p:spPr>
          <a:xfrm>
            <a:off x="6657238" y="2645419"/>
            <a:ext cx="3919539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Спасибо</a:t>
            </a:r>
          </a:p>
          <a:p>
            <a: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за внимание!</a:t>
            </a:r>
          </a:p>
        </p:txBody>
      </p:sp>
      <p:pic>
        <p:nvPicPr>
          <p:cNvPr id="177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1552" y="3128058"/>
            <a:ext cx="4180853" cy="39806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77481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9004299"/>
            <a:ext cx="36507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1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lang="en-US"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Пункт списка…">
            <a:extLst>
              <a:ext uri="{FF2B5EF4-FFF2-40B4-BE49-F238E27FC236}">
                <a16:creationId xmlns:a16="http://schemas.microsoft.com/office/drawing/2014/main" id="{AFD43F48-9EEF-1B4D-A7CB-C291B238C784}"/>
              </a:ext>
            </a:extLst>
          </p:cNvPr>
          <p:cNvSpPr txBox="1"/>
          <p:nvPr/>
        </p:nvSpPr>
        <p:spPr>
          <a:xfrm>
            <a:off x="549786" y="3413549"/>
            <a:ext cx="10755523" cy="2605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Q-learning</a:t>
            </a:r>
            <a:endParaRPr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b="0" dirty="0"/>
              <a:t>Deep Q-networks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b="0" dirty="0"/>
              <a:t>AlphaGo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b="0" dirty="0"/>
              <a:t>IRL</a:t>
            </a:r>
            <a:endParaRPr lang="ru-RU" b="0" dirty="0"/>
          </a:p>
        </p:txBody>
      </p:sp>
      <p:sp>
        <p:nvSpPr>
          <p:cNvPr id="11" name="Заголовок слайда">
            <a:extLst>
              <a:ext uri="{FF2B5EF4-FFF2-40B4-BE49-F238E27FC236}">
                <a16:creationId xmlns:a16="http://schemas.microsoft.com/office/drawing/2014/main" id="{80978660-8658-8E42-BB32-C7C253E7977C}"/>
              </a:ext>
            </a:extLst>
          </p:cNvPr>
          <p:cNvSpPr txBox="1"/>
          <p:nvPr/>
        </p:nvSpPr>
        <p:spPr>
          <a:xfrm>
            <a:off x="510437" y="155944"/>
            <a:ext cx="486351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План на сегодня</a:t>
            </a:r>
          </a:p>
        </p:txBody>
      </p:sp>
      <p:pic>
        <p:nvPicPr>
          <p:cNvPr id="12" name="0222.png" descr="0222.png">
            <a:extLst>
              <a:ext uri="{FF2B5EF4-FFF2-40B4-BE49-F238E27FC236}">
                <a16:creationId xmlns:a16="http://schemas.microsoft.com/office/drawing/2014/main" id="{9BFBC96B-CBAD-0242-A60E-DB509A110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69220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1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Заголовок слайда">
            <a:extLst>
              <a:ext uri="{FF2B5EF4-FFF2-40B4-BE49-F238E27FC236}">
                <a16:creationId xmlns:a16="http://schemas.microsoft.com/office/drawing/2014/main" id="{951E50CE-88A7-8D4C-AEE7-8FE2F6914BA7}"/>
              </a:ext>
            </a:extLst>
          </p:cNvPr>
          <p:cNvSpPr txBox="1"/>
          <p:nvPr/>
        </p:nvSpPr>
        <p:spPr>
          <a:xfrm>
            <a:off x="510437" y="155944"/>
            <a:ext cx="3321422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TD-learning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51CF08F-52D7-9747-9313-7338119D943C}"/>
                  </a:ext>
                </a:extLst>
              </p:cNvPr>
              <p:cNvSpPr/>
              <p:nvPr/>
            </p:nvSpPr>
            <p:spPr>
              <a:xfrm>
                <a:off x="510437" y="1562805"/>
                <a:ext cx="12229169" cy="36570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ru-RU" b="0" dirty="0"/>
                  <a:t>Простейший алгоритм </a:t>
                </a:r>
                <a:r>
                  <a:rPr lang="en-US" b="0" dirty="0"/>
                  <a:t>TD-</a:t>
                </a:r>
                <a:r>
                  <a:rPr lang="ru-RU" b="0" dirty="0"/>
                  <a:t>обучения можно записать так: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ru-RU" b="0" dirty="0">
                    <a:ea typeface="Cambria Math" panose="02040503050406030204" pitchFamily="18" charset="0"/>
                  </a:rPr>
                  <a:t>Инициализировать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;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ru-RU" b="0" dirty="0">
                    <a:ea typeface="Cambria Math" panose="02040503050406030204" pitchFamily="18" charset="0"/>
                  </a:rPr>
                  <a:t>Для каждого шага в эпизоде:</a:t>
                </a:r>
                <a:br>
                  <a:rPr lang="ru-RU" b="0" dirty="0">
                    <a:ea typeface="Cambria Math" panose="02040503050406030204" pitchFamily="18" charset="0"/>
                  </a:rPr>
                </a:br>
                <a:r>
                  <a:rPr lang="en-US" b="0" dirty="0">
                    <a:ea typeface="Cambria Math" panose="02040503050406030204" pitchFamily="18" charset="0"/>
                  </a:rPr>
                  <a:t>— </a:t>
                </a:r>
                <a:r>
                  <a:rPr lang="ru-RU" b="0" dirty="0">
                    <a:ea typeface="Cambria Math" panose="02040503050406030204" pitchFamily="18" charset="0"/>
                  </a:rPr>
                  <a:t>выбрать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</a:t>
                </a:r>
                <a:r>
                  <a:rPr lang="ru-RU" b="0" dirty="0">
                    <a:ea typeface="Cambria Math" panose="02040503050406030204" pitchFamily="18" charset="0"/>
                  </a:rPr>
                  <a:t>по стратегии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</a:t>
                </a:r>
                <a:r>
                  <a:rPr lang="ru-RU" b="0" dirty="0">
                    <a:ea typeface="Cambria Math" panose="02040503050406030204" pitchFamily="18" charset="0"/>
                  </a:rPr>
                  <a:t>или по формуле для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ru-RU" b="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br>
                  <a:rPr lang="ru-RU" b="0" dirty="0">
                    <a:ea typeface="Cambria Math" panose="02040503050406030204" pitchFamily="18" charset="0"/>
                  </a:rPr>
                </a:br>
                <a:r>
                  <a:rPr lang="en-US" b="0" dirty="0">
                    <a:ea typeface="Cambria Math" panose="02040503050406030204" pitchFamily="18" charset="0"/>
                  </a:rPr>
                  <a:t>— </a:t>
                </a:r>
                <a:r>
                  <a:rPr lang="ru-RU" b="0" dirty="0">
                    <a:ea typeface="Cambria Math" panose="02040503050406030204" pitchFamily="18" charset="0"/>
                  </a:rPr>
                  <a:t>сделать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ru-RU" b="0" dirty="0">
                    <a:ea typeface="Cambria Math" panose="02040503050406030204" pitchFamily="18" charset="0"/>
                  </a:rPr>
                  <a:t> и получить награду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</a:t>
                </a:r>
                <a:r>
                  <a:rPr lang="ru-RU" b="0" dirty="0">
                    <a:ea typeface="Cambria Math" panose="02040503050406030204" pitchFamily="18" charset="0"/>
                  </a:rPr>
                  <a:t>и новое состояние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br>
                  <a:rPr lang="en-US" b="0" dirty="0">
                    <a:ea typeface="Cambria Math" panose="02040503050406030204" pitchFamily="18" charset="0"/>
                  </a:rPr>
                </a:br>
                <a:r>
                  <a:rPr lang="en-US" b="0" dirty="0">
                    <a:ea typeface="Cambria Math" panose="02040503050406030204" pitchFamily="18" charset="0"/>
                  </a:rPr>
                  <a:t>— </a:t>
                </a:r>
                <a:r>
                  <a:rPr lang="ru-RU" b="0" dirty="0">
                    <a:ea typeface="Cambria Math" panose="02040503050406030204" pitchFamily="18" charset="0"/>
                  </a:rPr>
                  <a:t>обновить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𝑚𝑎𝑥</m:t>
                                </m:r>
                              </m:e>
                              <m:lim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lim>
                            </m:limLow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  <m:d>
                              <m:dPr>
                                <m:ctrlPr>
                                  <a:rPr lang="en-US" b="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ru-RU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  <m:d>
                              <m:dPr>
                                <m:ctrlPr>
                                  <a:rPr lang="en-US" b="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br>
                  <a:rPr lang="en-US" b="0" dirty="0">
                    <a:ea typeface="Cambria Math" panose="02040503050406030204" pitchFamily="18" charset="0"/>
                  </a:rPr>
                </a:br>
                <a:r>
                  <a:rPr lang="en-US" b="0" dirty="0">
                    <a:ea typeface="Cambria Math" panose="02040503050406030204" pitchFamily="18" charset="0"/>
                  </a:rPr>
                  <a:t>— </a:t>
                </a:r>
                <a:r>
                  <a:rPr lang="ru-RU" b="0" dirty="0">
                    <a:ea typeface="Cambria Math" panose="02040503050406030204" pitchFamily="18" charset="0"/>
                  </a:rPr>
                  <a:t>перейти к новому состоянию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ru-RU" b="0" dirty="0">
                  <a:ea typeface="Cambria Math" panose="02040503050406030204" pitchFamily="18" charset="0"/>
                </a:endParaRPr>
              </a:p>
              <a:p>
                <a:pPr algn="l"/>
                <a:endParaRPr lang="ru-RU" b="0" dirty="0">
                  <a:ea typeface="Cambria Math" panose="02040503050406030204" pitchFamily="18" charset="0"/>
                </a:endParaRPr>
              </a:p>
              <a:p>
                <a:pPr algn="l"/>
                <a:r>
                  <a:rPr lang="ru-RU" dirty="0">
                    <a:ea typeface="Cambria Math" panose="02040503050406030204" pitchFamily="18" charset="0"/>
                  </a:rPr>
                  <a:t>Что из себя представляет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𝑸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d>
                  </m:oMath>
                </a14:m>
                <a:r>
                  <a:rPr lang="ru-RU" dirty="0">
                    <a:ea typeface="Cambria Math" panose="02040503050406030204" pitchFamily="18" charset="0"/>
                  </a:rPr>
                  <a:t>?</a:t>
                </a:r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51CF08F-52D7-9747-9313-7338119D94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37" y="1562805"/>
                <a:ext cx="12229169" cy="3657027"/>
              </a:xfrm>
              <a:prstGeom prst="rect">
                <a:avLst/>
              </a:prstGeom>
              <a:blipFill>
                <a:blip r:embed="rId3"/>
                <a:stretch>
                  <a:fillRect l="-726" t="-1038" b="-207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0222.png" descr="0222.png">
            <a:extLst>
              <a:ext uri="{FF2B5EF4-FFF2-40B4-BE49-F238E27FC236}">
                <a16:creationId xmlns:a16="http://schemas.microsoft.com/office/drawing/2014/main" id="{E2C67703-8CA0-C24C-B538-22EAE5A69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35426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1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Заголовок слайда">
            <a:extLst>
              <a:ext uri="{FF2B5EF4-FFF2-40B4-BE49-F238E27FC236}">
                <a16:creationId xmlns:a16="http://schemas.microsoft.com/office/drawing/2014/main" id="{951E50CE-88A7-8D4C-AEE7-8FE2F6914BA7}"/>
              </a:ext>
            </a:extLst>
          </p:cNvPr>
          <p:cNvSpPr txBox="1"/>
          <p:nvPr/>
        </p:nvSpPr>
        <p:spPr>
          <a:xfrm>
            <a:off x="510437" y="155944"/>
            <a:ext cx="3321422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TD-learning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51CF08F-52D7-9747-9313-7338119D943C}"/>
                  </a:ext>
                </a:extLst>
              </p:cNvPr>
              <p:cNvSpPr/>
              <p:nvPr/>
            </p:nvSpPr>
            <p:spPr>
              <a:xfrm>
                <a:off x="510437" y="1562805"/>
                <a:ext cx="12229169" cy="55036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ru-RU" b="0" dirty="0"/>
                  <a:t>Простейший алгоритм </a:t>
                </a:r>
                <a:r>
                  <a:rPr lang="en-US" b="0" dirty="0"/>
                  <a:t>TD-</a:t>
                </a:r>
                <a:r>
                  <a:rPr lang="ru-RU" b="0" dirty="0"/>
                  <a:t>обучения можно записать так: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ru-RU" b="0" dirty="0">
                    <a:ea typeface="Cambria Math" panose="02040503050406030204" pitchFamily="18" charset="0"/>
                  </a:rPr>
                  <a:t>Инициализировать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;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ru-RU" b="0" dirty="0">
                    <a:ea typeface="Cambria Math" panose="02040503050406030204" pitchFamily="18" charset="0"/>
                  </a:rPr>
                  <a:t>Для каждого шага в эпизоде:</a:t>
                </a:r>
                <a:br>
                  <a:rPr lang="ru-RU" b="0" dirty="0">
                    <a:ea typeface="Cambria Math" panose="02040503050406030204" pitchFamily="18" charset="0"/>
                  </a:rPr>
                </a:br>
                <a:r>
                  <a:rPr lang="en-US" b="0" dirty="0">
                    <a:ea typeface="Cambria Math" panose="02040503050406030204" pitchFamily="18" charset="0"/>
                  </a:rPr>
                  <a:t>— </a:t>
                </a:r>
                <a:r>
                  <a:rPr lang="ru-RU" b="0" dirty="0">
                    <a:ea typeface="Cambria Math" panose="02040503050406030204" pitchFamily="18" charset="0"/>
                  </a:rPr>
                  <a:t>выбрать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</a:t>
                </a:r>
                <a:r>
                  <a:rPr lang="ru-RU" b="0" dirty="0">
                    <a:ea typeface="Cambria Math" panose="02040503050406030204" pitchFamily="18" charset="0"/>
                  </a:rPr>
                  <a:t>по стратегии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</a:t>
                </a:r>
                <a:r>
                  <a:rPr lang="ru-RU" b="0" dirty="0">
                    <a:ea typeface="Cambria Math" panose="02040503050406030204" pitchFamily="18" charset="0"/>
                  </a:rPr>
                  <a:t>или по формуле для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ru-RU" b="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br>
                  <a:rPr lang="ru-RU" b="0" dirty="0">
                    <a:ea typeface="Cambria Math" panose="02040503050406030204" pitchFamily="18" charset="0"/>
                  </a:rPr>
                </a:br>
                <a:r>
                  <a:rPr lang="en-US" b="0" dirty="0">
                    <a:ea typeface="Cambria Math" panose="02040503050406030204" pitchFamily="18" charset="0"/>
                  </a:rPr>
                  <a:t>— </a:t>
                </a:r>
                <a:r>
                  <a:rPr lang="ru-RU" b="0" dirty="0">
                    <a:ea typeface="Cambria Math" panose="02040503050406030204" pitchFamily="18" charset="0"/>
                  </a:rPr>
                  <a:t>сделать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ru-RU" b="0" dirty="0">
                    <a:ea typeface="Cambria Math" panose="02040503050406030204" pitchFamily="18" charset="0"/>
                  </a:rPr>
                  <a:t> и получить награду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</a:t>
                </a:r>
                <a:r>
                  <a:rPr lang="ru-RU" b="0" dirty="0">
                    <a:ea typeface="Cambria Math" panose="02040503050406030204" pitchFamily="18" charset="0"/>
                  </a:rPr>
                  <a:t>и новое состояние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br>
                  <a:rPr lang="en-US" b="0" dirty="0">
                    <a:ea typeface="Cambria Math" panose="02040503050406030204" pitchFamily="18" charset="0"/>
                  </a:rPr>
                </a:br>
                <a:r>
                  <a:rPr lang="en-US" b="0" dirty="0">
                    <a:ea typeface="Cambria Math" panose="02040503050406030204" pitchFamily="18" charset="0"/>
                  </a:rPr>
                  <a:t>— </a:t>
                </a:r>
                <a:r>
                  <a:rPr lang="ru-RU" b="0" dirty="0">
                    <a:ea typeface="Cambria Math" panose="02040503050406030204" pitchFamily="18" charset="0"/>
                  </a:rPr>
                  <a:t>обновить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𝑚𝑎𝑥</m:t>
                                </m:r>
                              </m:e>
                              <m:lim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lim>
                            </m:limLow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  <m:d>
                              <m:dPr>
                                <m:ctrlPr>
                                  <a:rPr lang="en-US" b="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ru-RU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  <m:d>
                              <m:dPr>
                                <m:ctrlPr>
                                  <a:rPr lang="en-US" b="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br>
                  <a:rPr lang="en-US" b="0" dirty="0">
                    <a:ea typeface="Cambria Math" panose="02040503050406030204" pitchFamily="18" charset="0"/>
                  </a:rPr>
                </a:br>
                <a:r>
                  <a:rPr lang="en-US" b="0" dirty="0">
                    <a:ea typeface="Cambria Math" panose="02040503050406030204" pitchFamily="18" charset="0"/>
                  </a:rPr>
                  <a:t>— </a:t>
                </a:r>
                <a:r>
                  <a:rPr lang="ru-RU" b="0" dirty="0">
                    <a:ea typeface="Cambria Math" panose="02040503050406030204" pitchFamily="18" charset="0"/>
                  </a:rPr>
                  <a:t>перейти к новому состоянию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algn="l"/>
                <a:endParaRPr lang="en-US" b="0" dirty="0">
                  <a:ea typeface="Cambria Math" panose="02040503050406030204" pitchFamily="18" charset="0"/>
                </a:endParaRPr>
              </a:p>
              <a:p>
                <a:pPr algn="l"/>
                <a:r>
                  <a:rPr lang="ru-RU" b="0" dirty="0">
                    <a:ea typeface="Cambria Math" panose="02040503050406030204" pitchFamily="18" charset="0"/>
                  </a:rPr>
                  <a:t>Для задач типа игры в Крестики-нолики все возможные комбинации состояний и действий представляют из себя очень небольшую табличку, значения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ru-RU" b="0" dirty="0">
                    <a:ea typeface="Cambria Math" panose="02040503050406030204" pitchFamily="18" charset="0"/>
                  </a:rPr>
                  <a:t> в которой мы можем итеративно обновлять. Но что делать если мы хотим решить более сложную задачу?</a:t>
                </a:r>
              </a:p>
              <a:p>
                <a:pPr algn="l"/>
                <a:endParaRPr lang="ru-RU" b="0" dirty="0">
                  <a:ea typeface="Cambria Math" panose="02040503050406030204" pitchFamily="18" charset="0"/>
                </a:endParaRPr>
              </a:p>
              <a:p>
                <a:pPr algn="l"/>
                <a:r>
                  <a:rPr lang="ru-RU" dirty="0">
                    <a:ea typeface="Cambria Math" panose="02040503050406030204" pitchFamily="18" charset="0"/>
                  </a:rPr>
                  <a:t>Как задавать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𝑸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d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?</a:t>
                </a:r>
                <a:endParaRPr lang="ru-RU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51CF08F-52D7-9747-9313-7338119D94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37" y="1562805"/>
                <a:ext cx="12229169" cy="5503686"/>
              </a:xfrm>
              <a:prstGeom prst="rect">
                <a:avLst/>
              </a:prstGeom>
              <a:blipFill>
                <a:blip r:embed="rId3"/>
                <a:stretch>
                  <a:fillRect l="-726" t="-691" r="-519" b="-11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0222.png" descr="0222.png">
            <a:extLst>
              <a:ext uri="{FF2B5EF4-FFF2-40B4-BE49-F238E27FC236}">
                <a16:creationId xmlns:a16="http://schemas.microsoft.com/office/drawing/2014/main" id="{E2C67703-8CA0-C24C-B538-22EAE5A69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59643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1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Заголовок слайда">
            <a:extLst>
              <a:ext uri="{FF2B5EF4-FFF2-40B4-BE49-F238E27FC236}">
                <a16:creationId xmlns:a16="http://schemas.microsoft.com/office/drawing/2014/main" id="{951E50CE-88A7-8D4C-AEE7-8FE2F6914BA7}"/>
              </a:ext>
            </a:extLst>
          </p:cNvPr>
          <p:cNvSpPr txBox="1"/>
          <p:nvPr/>
        </p:nvSpPr>
        <p:spPr>
          <a:xfrm>
            <a:off x="510437" y="155944"/>
            <a:ext cx="2979983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Q-learning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51CF08F-52D7-9747-9313-7338119D943C}"/>
                  </a:ext>
                </a:extLst>
              </p:cNvPr>
              <p:cNvSpPr/>
              <p:nvPr/>
            </p:nvSpPr>
            <p:spPr>
              <a:xfrm>
                <a:off x="510437" y="1562805"/>
                <a:ext cx="12316563" cy="21231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ru-RU" b="0" dirty="0"/>
                  <a:t>Пусть теперь состояния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ru-RU" b="0" dirty="0"/>
                  <a:t> и действия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b="0" dirty="0"/>
                  <a:t> </a:t>
                </a:r>
                <a:r>
                  <a:rPr lang="ru-RU" b="0" dirty="0"/>
                  <a:t>описываются набором признаков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ru-RU" b="0" dirty="0"/>
                  <a:t>А функция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ru-RU" b="0" dirty="0"/>
                  <a:t> является параметрической моделью машинного обучения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en-US" b="0" i="1" dirty="0"/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ru-RU" b="0" dirty="0"/>
                  <a:t>Примерами на которых мы будем обучать модель будут четверки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</m:oMath>
                </a14:m>
                <a:endParaRPr lang="en-US" b="0" dirty="0"/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ru-RU" b="0" dirty="0"/>
                  <a:t>И тогда, каждый шаг обучения мы можем в качестве предсказаний модели использовать значение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ru-RU" b="0" dirty="0"/>
                  <a:t>, а в качестве «верного» ответа</a:t>
                </a:r>
                <a:r>
                  <a:rPr lang="en-US" b="0" dirty="0"/>
                  <a:t>:</a:t>
                </a:r>
                <a:r>
                  <a:rPr lang="ru-RU" b="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limLow>
                          <m:limLowPr>
                            <m:ctrlPr>
                              <a:rPr lang="en-US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𝑚𝑎𝑥</m:t>
                            </m:r>
                          </m:e>
                          <m:lim>
                            <m:sSup>
                              <m:sSupPr>
                                <m:ctrlP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  <m:d>
                          <m:d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ru-RU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endParaRPr lang="en-US" b="0" i="1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51CF08F-52D7-9747-9313-7338119D94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37" y="1562805"/>
                <a:ext cx="12316563" cy="2123145"/>
              </a:xfrm>
              <a:prstGeom prst="rect">
                <a:avLst/>
              </a:prstGeom>
              <a:blipFill>
                <a:blip r:embed="rId3"/>
                <a:stretch>
                  <a:fillRect l="-618" t="-23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0222.png" descr="0222.png">
            <a:extLst>
              <a:ext uri="{FF2B5EF4-FFF2-40B4-BE49-F238E27FC236}">
                <a16:creationId xmlns:a16="http://schemas.microsoft.com/office/drawing/2014/main" id="{E2C67703-8CA0-C24C-B538-22EAE5A69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33294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1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Заголовок слайда">
            <a:extLst>
              <a:ext uri="{FF2B5EF4-FFF2-40B4-BE49-F238E27FC236}">
                <a16:creationId xmlns:a16="http://schemas.microsoft.com/office/drawing/2014/main" id="{951E50CE-88A7-8D4C-AEE7-8FE2F6914BA7}"/>
              </a:ext>
            </a:extLst>
          </p:cNvPr>
          <p:cNvSpPr txBox="1"/>
          <p:nvPr/>
        </p:nvSpPr>
        <p:spPr>
          <a:xfrm>
            <a:off x="510437" y="155944"/>
            <a:ext cx="2979983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Q-learning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51CF08F-52D7-9747-9313-7338119D943C}"/>
                  </a:ext>
                </a:extLst>
              </p:cNvPr>
              <p:cNvSpPr/>
              <p:nvPr/>
            </p:nvSpPr>
            <p:spPr>
              <a:xfrm>
                <a:off x="510437" y="1562805"/>
                <a:ext cx="12316563" cy="57586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ru-RU" b="0" dirty="0"/>
                  <a:t>Пусть теперь состояния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ru-RU" b="0" dirty="0"/>
                  <a:t> и действия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b="0" dirty="0"/>
                  <a:t> </a:t>
                </a:r>
                <a:r>
                  <a:rPr lang="ru-RU" b="0" dirty="0"/>
                  <a:t>описываются набором признаков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ru-RU" b="0" dirty="0"/>
                  <a:t>А функция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ru-RU" b="0" dirty="0"/>
                  <a:t> является параметрической моделью машинного обучения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en-US" b="0" i="1" dirty="0"/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ru-RU" b="0" dirty="0"/>
                  <a:t>Примерами на которых мы будем обучать модель будут четверки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</m:oMath>
                </a14:m>
                <a:endParaRPr lang="en-US" b="0" dirty="0"/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ru-RU" b="0" dirty="0"/>
                  <a:t>И тогда, каждый шаг обучения мы можем в качестве предсказаний модели использовать значение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ru-RU" b="0" dirty="0"/>
                  <a:t>, а в качестве «верного» ответа</a:t>
                </a:r>
                <a:r>
                  <a:rPr lang="en-US" b="0" dirty="0"/>
                  <a:t>:</a:t>
                </a:r>
                <a:r>
                  <a:rPr lang="ru-RU" b="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limLow>
                          <m:limLowPr>
                            <m:ctrlPr>
                              <a:rPr lang="en-US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𝑚𝑎𝑥</m:t>
                            </m:r>
                          </m:e>
                          <m:lim>
                            <m:sSup>
                              <m:sSupPr>
                                <m:ctrlP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  <m:d>
                          <m:d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ru-RU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endParaRPr lang="en-US" b="0" i="1" dirty="0"/>
              </a:p>
              <a:p>
                <a:pPr algn="l"/>
                <a:endParaRPr lang="en-US" b="0" dirty="0"/>
              </a:p>
              <a:p>
                <a:pPr algn="l"/>
                <a:r>
                  <a:rPr lang="ru-RU" b="0" dirty="0"/>
                  <a:t>Такой подход с использованием нейронной сети в качестве </a:t>
                </a:r>
                <a:r>
                  <a:rPr lang="en-US" b="0" dirty="0"/>
                  <a:t>Q-</a:t>
                </a:r>
                <a:r>
                  <a:rPr lang="ru-RU" b="0" dirty="0"/>
                  <a:t>функции применяется уже более 25 лет. В 1992 году программа </a:t>
                </a:r>
                <a:r>
                  <a:rPr lang="en-US" b="0" dirty="0"/>
                  <a:t>TD-Gammon </a:t>
                </a:r>
                <a:r>
                  <a:rPr lang="ru-RU" b="0" dirty="0"/>
                  <a:t>играла в нарды на уровне людей-чемпионов. </a:t>
                </a:r>
              </a:p>
              <a:p>
                <a:pPr algn="l"/>
                <a:r>
                  <a:rPr lang="ru-RU" b="0" dirty="0"/>
                  <a:t>Успех </a:t>
                </a:r>
                <a:r>
                  <a:rPr lang="en-US" b="0" dirty="0"/>
                  <a:t>TD-Gammon </a:t>
                </a:r>
                <a:r>
                  <a:rPr lang="ru-RU" b="0" dirty="0"/>
                  <a:t>обусловлен в том числе природой игры, действия в которой совершаются с помощью случайных бросков кубиков, что позволяет </a:t>
                </a:r>
                <a:r>
                  <a:rPr lang="ru-RU" b="0" dirty="0" err="1"/>
                  <a:t>нейросети</a:t>
                </a:r>
                <a:r>
                  <a:rPr lang="ru-RU" b="0" dirty="0"/>
                  <a:t> исследовать пространство возможных состояний естественным образом.</a:t>
                </a:r>
              </a:p>
              <a:p>
                <a:pPr algn="l"/>
                <a:endParaRPr lang="ru-RU" b="0" dirty="0"/>
              </a:p>
              <a:p>
                <a:pPr algn="l"/>
                <a:r>
                  <a:rPr lang="ru-RU" b="0" dirty="0"/>
                  <a:t>Однако, в следующие 20 лет ни каких больших прорывов в области обучения с подкреплением не произошло.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51CF08F-52D7-9747-9313-7338119D94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37" y="1562805"/>
                <a:ext cx="12316563" cy="5758628"/>
              </a:xfrm>
              <a:prstGeom prst="rect">
                <a:avLst/>
              </a:prstGeom>
              <a:blipFill>
                <a:blip r:embed="rId3"/>
                <a:stretch>
                  <a:fillRect l="-721" t="-881" r="-1133" b="-154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0222.png" descr="0222.png">
            <a:extLst>
              <a:ext uri="{FF2B5EF4-FFF2-40B4-BE49-F238E27FC236}">
                <a16:creationId xmlns:a16="http://schemas.microsoft.com/office/drawing/2014/main" id="{E2C67703-8CA0-C24C-B538-22EAE5A69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61559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2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lang="en-US"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Пункт списка…">
            <a:extLst>
              <a:ext uri="{FF2B5EF4-FFF2-40B4-BE49-F238E27FC236}">
                <a16:creationId xmlns:a16="http://schemas.microsoft.com/office/drawing/2014/main" id="{AFD43F48-9EEF-1B4D-A7CB-C291B238C784}"/>
              </a:ext>
            </a:extLst>
          </p:cNvPr>
          <p:cNvSpPr txBox="1"/>
          <p:nvPr/>
        </p:nvSpPr>
        <p:spPr>
          <a:xfrm>
            <a:off x="549786" y="3413549"/>
            <a:ext cx="10755523" cy="2605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b="0" dirty="0"/>
              <a:t>Q-learning</a:t>
            </a:r>
            <a:endParaRPr b="0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Deep Q-networks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FontTx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b="0" dirty="0"/>
              <a:t>AlphaGo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FontTx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b="0" dirty="0"/>
              <a:t>IRL</a:t>
            </a:r>
            <a:endParaRPr lang="ru-RU" b="0" dirty="0"/>
          </a:p>
        </p:txBody>
      </p:sp>
      <p:sp>
        <p:nvSpPr>
          <p:cNvPr id="11" name="Заголовок слайда">
            <a:extLst>
              <a:ext uri="{FF2B5EF4-FFF2-40B4-BE49-F238E27FC236}">
                <a16:creationId xmlns:a16="http://schemas.microsoft.com/office/drawing/2014/main" id="{80978660-8658-8E42-BB32-C7C253E7977C}"/>
              </a:ext>
            </a:extLst>
          </p:cNvPr>
          <p:cNvSpPr txBox="1"/>
          <p:nvPr/>
        </p:nvSpPr>
        <p:spPr>
          <a:xfrm>
            <a:off x="510437" y="155944"/>
            <a:ext cx="486351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План на сегодня</a:t>
            </a:r>
          </a:p>
        </p:txBody>
      </p:sp>
      <p:pic>
        <p:nvPicPr>
          <p:cNvPr id="12" name="0222.png" descr="0222.png">
            <a:extLst>
              <a:ext uri="{FF2B5EF4-FFF2-40B4-BE49-F238E27FC236}">
                <a16:creationId xmlns:a16="http://schemas.microsoft.com/office/drawing/2014/main" id="{9BFBC96B-CBAD-0242-A60E-DB509A110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2568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2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FA0D4B-5D63-9149-AB3C-90788E97E44D}"/>
              </a:ext>
            </a:extLst>
          </p:cNvPr>
          <p:cNvSpPr/>
          <p:nvPr/>
        </p:nvSpPr>
        <p:spPr>
          <a:xfrm>
            <a:off x="510438" y="2384061"/>
            <a:ext cx="1118504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b="0" dirty="0"/>
              <a:t>В 2013 году Мних с соавторами из </a:t>
            </a:r>
            <a:r>
              <a:rPr lang="en-US" b="0" dirty="0"/>
              <a:t>DeepMind </a:t>
            </a:r>
            <a:r>
              <a:rPr lang="ru-RU" b="0" dirty="0"/>
              <a:t>выложили на </a:t>
            </a:r>
            <a:r>
              <a:rPr lang="en-US" b="0" dirty="0" err="1"/>
              <a:t>Arxiv</a:t>
            </a:r>
            <a:r>
              <a:rPr lang="en-US" b="0" dirty="0"/>
              <a:t> </a:t>
            </a:r>
            <a:r>
              <a:rPr lang="ru-RU" b="0" dirty="0"/>
              <a:t>препринт статьи «</a:t>
            </a:r>
            <a:r>
              <a:rPr lang="en" b="0" dirty="0"/>
              <a:t>Playing Atari with Deep Reinforcement Learning</a:t>
            </a:r>
            <a:r>
              <a:rPr lang="ru-RU" b="0" dirty="0"/>
              <a:t>» в которой показали как нейронная сеть способна научиться играть в компьютерные игры человеческим способом. В качестве описания состояния нейронная сеть получала текущее изображение, то же самое которое видел бы человек, а на выходе от нее ждали направление движения джойстика и нажатия кнопки.</a:t>
            </a:r>
          </a:p>
        </p:txBody>
      </p:sp>
      <p:sp>
        <p:nvSpPr>
          <p:cNvPr id="15" name="Заголовок слайда">
            <a:extLst>
              <a:ext uri="{FF2B5EF4-FFF2-40B4-BE49-F238E27FC236}">
                <a16:creationId xmlns:a16="http://schemas.microsoft.com/office/drawing/2014/main" id="{6A8D1A55-0803-2642-9FDF-967CC9146A3C}"/>
              </a:ext>
            </a:extLst>
          </p:cNvPr>
          <p:cNvSpPr txBox="1"/>
          <p:nvPr/>
        </p:nvSpPr>
        <p:spPr>
          <a:xfrm>
            <a:off x="510437" y="155944"/>
            <a:ext cx="4998163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Deep Q-Networks</a:t>
            </a:r>
            <a:endParaRPr lang="ru-RU" dirty="0"/>
          </a:p>
        </p:txBody>
      </p:sp>
      <p:pic>
        <p:nvPicPr>
          <p:cNvPr id="16" name="0222.png" descr="0222.png">
            <a:extLst>
              <a:ext uri="{FF2B5EF4-FFF2-40B4-BE49-F238E27FC236}">
                <a16:creationId xmlns:a16="http://schemas.microsoft.com/office/drawing/2014/main" id="{9B9EA2EF-2E4D-4B4E-AA96-0545B3914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45214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3018</TotalTime>
  <Words>1045</Words>
  <Application>Microsoft Macintosh PowerPoint</Application>
  <PresentationFormat>Custom</PresentationFormat>
  <Paragraphs>140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Roboto Bold</vt:lpstr>
      <vt:lpstr>Roboto Regular</vt:lpstr>
      <vt:lpstr>Arial</vt:lpstr>
      <vt:lpstr>Calibri</vt:lpstr>
      <vt:lpstr>Calibri Light</vt:lpstr>
      <vt:lpstr>Cambria Math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Artur Kadurin</cp:lastModifiedBy>
  <cp:revision>141</cp:revision>
  <cp:lastPrinted>2019-01-09T16:25:56Z</cp:lastPrinted>
  <dcterms:modified xsi:type="dcterms:W3CDTF">2019-08-03T04:16:53Z</dcterms:modified>
</cp:coreProperties>
</file>