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3" r:id="rId1"/>
  </p:sldMasterIdLst>
  <p:notesMasterIdLst>
    <p:notesMasterId r:id="rId29"/>
  </p:notesMasterIdLst>
  <p:sldIdLst>
    <p:sldId id="256" r:id="rId2"/>
    <p:sldId id="257" r:id="rId3"/>
    <p:sldId id="532" r:id="rId4"/>
    <p:sldId id="533" r:id="rId5"/>
    <p:sldId id="534" r:id="rId6"/>
    <p:sldId id="535" r:id="rId7"/>
    <p:sldId id="537" r:id="rId8"/>
    <p:sldId id="478" r:id="rId9"/>
    <p:sldId id="479" r:id="rId10"/>
    <p:sldId id="480" r:id="rId11"/>
    <p:sldId id="481" r:id="rId12"/>
    <p:sldId id="482" r:id="rId13"/>
    <p:sldId id="483" r:id="rId14"/>
    <p:sldId id="538" r:id="rId15"/>
    <p:sldId id="487" r:id="rId16"/>
    <p:sldId id="485" r:id="rId17"/>
    <p:sldId id="539" r:id="rId18"/>
    <p:sldId id="503" r:id="rId19"/>
    <p:sldId id="522" r:id="rId20"/>
    <p:sldId id="523" r:id="rId21"/>
    <p:sldId id="524" r:id="rId22"/>
    <p:sldId id="527" r:id="rId23"/>
    <p:sldId id="528" r:id="rId24"/>
    <p:sldId id="529" r:id="rId25"/>
    <p:sldId id="531" r:id="rId26"/>
    <p:sldId id="536" r:id="rId27"/>
    <p:sldId id="263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57"/>
    <p:restoredTop sz="96208"/>
  </p:normalViewPr>
  <p:slideViewPr>
    <p:cSldViewPr snapToGrid="0" snapToObjects="1">
      <p:cViewPr varScale="1">
        <p:scale>
          <a:sx n="64" d="100"/>
          <a:sy n="64" d="100"/>
        </p:scale>
        <p:origin x="12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FF68-703C-704A-B92E-52FC5E0B6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C8FF5-0D40-3F49-946A-49F8E39B9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36790-3151-C24B-A205-4B1CE2C9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17.08.2019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6DB90-8D61-7945-BEB2-86936773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EA07-D18D-3741-842E-FBA5B4D1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71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297F2-DB8C-E244-AC3F-8949B439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F5980-2DF6-C74B-93F3-95C2F1B26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DC06A-231E-E44E-96FB-218F3E0D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17.08.2019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9499D-4EED-A944-ABDC-B9BB8AE1D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E5976-967A-5048-AE39-D25A7828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184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90F709-D304-E846-8683-41A8F9C34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B14F3-EEE1-244E-A3A6-94A940F2B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F1751-58EE-264E-A1B4-5EE21930C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17.08.2019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99017-8870-E144-804F-06D96F917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0B298-0CEF-394B-8A64-DB760BA7B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7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152D0-C421-904D-BB12-39D19DD7F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11704-A13E-1B48-974C-C5DFE08B3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2CB23-F3E8-CE41-A2C7-D78095FDE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17.08.2019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9A197-73D9-7E49-96D8-6DDCF1E1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96FA6-BFE2-064F-866C-C3A11FA7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46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00A4C-17C1-5840-A63D-BADF0957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9CD6C-A547-5A4A-8AD2-EB19C812E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DB431-C317-0640-A3F5-1F1624C16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17.08.2019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FAC26-0A0B-7F4E-8F1E-450BED648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04C86-60B5-414F-B8DA-39B5E0C8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80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31BC7-110A-0A4B-B628-3C0120266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63E3D-07C5-CF4F-9230-29482651B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79698-EF1D-DC4D-86C0-40B2EC208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B0674-304B-4443-9BD6-06606029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17.08.2019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D85C7-76F9-2D48-AED4-21ADC2A5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A4DBA-87BB-3348-B1BC-2FBB628B6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A429B-0F08-8047-AC66-A6F82589B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B56AB-0579-944E-B55D-6C960AC0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1C25-F67D-6F4C-AACB-FB5348F8E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44EB6B-258D-EB4C-A9D7-D6D1C4834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326B9B-44F1-9A45-94F7-782BDA37E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2D0549-4F9F-1C42-BAB2-62A76C32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17.08.2019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794381-D0DB-8641-BE31-01BA54B3C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7D4DE3-DEAE-9D48-8797-1C4F09F9C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5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005A4-8B2D-FA45-8520-CB337A739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AE992D-8832-E24E-8E16-16D813929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17.08.2019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833-B339-1243-A180-EACFC5405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30D91B-C59B-0C4F-A969-1B6FE9EC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8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246EBE-D1C7-8E4A-BD83-F04853A39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17.08.2019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EEF6E4-BF1B-994E-9A33-86AB94B6C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EAED1-CFAC-EB48-A0DD-475B57E6C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710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2869F-CC34-5647-9D57-BA54578CE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30E7B-C68C-7549-8802-01B64E8FD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9B26F-9860-C84E-B168-E59C1B90D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5B9E9-3902-D24B-AD50-C0288DF33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17.08.2019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F50BE-1224-C546-A1CC-547CB0A9F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938ED-3B66-9546-9ED9-26034ED1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369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6647-65AF-124A-AB02-908DDC801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18201-98CD-E444-8E87-3189D8A980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03B22-F995-4642-941C-93C04FAF0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04233-D8EF-4248-94EB-E96B0AAF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17.08.2019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523D9-E5A9-FF43-93E5-D85F3A72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485EF-530A-CB4E-A3BB-4F01A1B6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120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E7B91D-F267-1F49-9725-CB867ECCF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8EAE3-0EC6-7E4B-A435-9C09AA263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D8D58-8203-3C49-A7CB-0FADF3DBA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F03B-6403-4141-8D44-327E04D92276}" type="datetimeFigureOut">
              <a:rPr lang="ru-RU" smtClean="0"/>
              <a:t>17.08.2019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8802C-2163-A84B-B955-B919E2B99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22A0-11F0-8C4C-9464-4686DB7B7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89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1611.00179" TargetMode="Externa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1711.00043" TargetMode="Externa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logo.png" descr="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6596" y="3717176"/>
            <a:ext cx="5711608" cy="2319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297517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 err="1"/>
              <a:t>CycleGAN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E99476-0AF3-8547-A1CA-C35DC1642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8" y="2933701"/>
            <a:ext cx="12051906" cy="3594733"/>
          </a:xfrm>
          <a:prstGeom prst="rect">
            <a:avLst/>
          </a:prstGeom>
        </p:spPr>
      </p:pic>
      <p:sp>
        <p:nvSpPr>
          <p:cNvPr id="12" name="Пункт списка…">
            <a:extLst>
              <a:ext uri="{FF2B5EF4-FFF2-40B4-BE49-F238E27FC236}">
                <a16:creationId xmlns:a16="http://schemas.microsoft.com/office/drawing/2014/main" id="{63395CE4-C0C1-0F45-94B3-516E420F6A64}"/>
              </a:ext>
            </a:extLst>
          </p:cNvPr>
          <p:cNvSpPr txBox="1"/>
          <p:nvPr/>
        </p:nvSpPr>
        <p:spPr>
          <a:xfrm>
            <a:off x="510438" y="6711092"/>
            <a:ext cx="12231032" cy="1312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А давайте теперь делать </a:t>
            </a:r>
            <a:r>
              <a:rPr lang="ru-RU" b="0" dirty="0" err="1"/>
              <a:t>автокодирование</a:t>
            </a:r>
            <a:r>
              <a:rPr lang="ru-RU" b="0" dirty="0"/>
              <a:t> в обе стороны</a:t>
            </a:r>
            <a:r>
              <a:rPr lang="en-US" b="0" dirty="0"/>
              <a:t>.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При этом нам не нужно знать заранее пары!</a:t>
            </a:r>
          </a:p>
        </p:txBody>
      </p:sp>
    </p:spTree>
    <p:extLst>
      <p:ext uri="{BB962C8B-B14F-4D97-AF65-F5344CB8AC3E}">
        <p14:creationId xmlns:p14="http://schemas.microsoft.com/office/powerpoint/2010/main" val="976977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297517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 err="1"/>
              <a:t>CycleGAN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A9B537-2D66-C648-A535-0D9FD5B4C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020" y="1181100"/>
            <a:ext cx="6847488" cy="74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78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297517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 err="1"/>
              <a:t>CycleGAN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F356CD-8EA4-D944-BB7F-841258CD3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020" y="1181100"/>
            <a:ext cx="6847488" cy="7493000"/>
          </a:xfrm>
          <a:prstGeom prst="rect">
            <a:avLst/>
          </a:prstGeom>
        </p:spPr>
      </p:pic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BD768776-6AF3-374D-A527-FAE42A5C5ED0}"/>
              </a:ext>
            </a:extLst>
          </p:cNvPr>
          <p:cNvSpPr txBox="1"/>
          <p:nvPr/>
        </p:nvSpPr>
        <p:spPr>
          <a:xfrm>
            <a:off x="510438" y="2478029"/>
            <a:ext cx="5474582" cy="4544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Аналогичным образом можно попробовать делать перевод!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en-US" b="0" dirty="0">
                <a:hlinkClick r:id="rId5"/>
              </a:rPr>
              <a:t>https://arxiv.org/abs/1611.00179</a:t>
            </a:r>
            <a:endParaRPr lang="en-US" b="0" dirty="0"/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В этой статье, правда, пришлось использовать небольшой спаренный </a:t>
            </a:r>
            <a:r>
              <a:rPr lang="ru-RU" b="0" dirty="0" err="1"/>
              <a:t>датасет</a:t>
            </a:r>
            <a:r>
              <a:rPr lang="ru-RU" b="0" dirty="0"/>
              <a:t> для </a:t>
            </a:r>
            <a:r>
              <a:rPr lang="ru-RU" b="0" dirty="0" err="1"/>
              <a:t>претрейна</a:t>
            </a:r>
            <a:r>
              <a:rPr lang="ru-RU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8500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970137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Параллельные </a:t>
            </a:r>
            <a:r>
              <a:rPr lang="ru-RU" dirty="0" err="1"/>
              <a:t>автокодировщики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C84E8-BF28-9948-9E80-F724351E7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2478029"/>
            <a:ext cx="12725400" cy="5410200"/>
          </a:xfrm>
          <a:prstGeom prst="rect">
            <a:avLst/>
          </a:prstGeom>
        </p:spPr>
      </p:pic>
      <p:sp>
        <p:nvSpPr>
          <p:cNvPr id="15" name="Пункт списка…">
            <a:extLst>
              <a:ext uri="{FF2B5EF4-FFF2-40B4-BE49-F238E27FC236}">
                <a16:creationId xmlns:a16="http://schemas.microsoft.com/office/drawing/2014/main" id="{A9FC9EF7-C512-5A4A-AE7A-9AAB3376A37E}"/>
              </a:ext>
            </a:extLst>
          </p:cNvPr>
          <p:cNvSpPr txBox="1"/>
          <p:nvPr/>
        </p:nvSpPr>
        <p:spPr>
          <a:xfrm>
            <a:off x="463747" y="7824452"/>
            <a:ext cx="12051906" cy="666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en-US" b="0" dirty="0">
                <a:hlinkClick r:id="rId5"/>
              </a:rPr>
              <a:t>https://arxiv.org/abs/1711.00043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65870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3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AFD43F48-9EEF-1B4D-A7CB-C291B238C784}"/>
              </a:ext>
            </a:extLst>
          </p:cNvPr>
          <p:cNvSpPr txBox="1"/>
          <p:nvPr/>
        </p:nvSpPr>
        <p:spPr>
          <a:xfrm>
            <a:off x="549786" y="3413549"/>
            <a:ext cx="10755523" cy="2605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Условный </a:t>
            </a:r>
            <a:r>
              <a:rPr lang="en-US" b="0" dirty="0"/>
              <a:t>GANs</a:t>
            </a:r>
            <a:endParaRPr lang="ru-RU"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Нужно больше Дискриминаторов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Сложные условия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Катастрофическое забывание</a:t>
            </a:r>
            <a:r>
              <a:rPr lang="en-US" b="0" dirty="0"/>
              <a:t> </a:t>
            </a:r>
            <a:r>
              <a:rPr lang="ru-RU" b="0" dirty="0"/>
              <a:t>и постепенное обучение</a:t>
            </a:r>
          </a:p>
        </p:txBody>
      </p:sp>
      <p:sp>
        <p:nvSpPr>
          <p:cNvPr id="11" name="Заголовок слайда">
            <a:extLst>
              <a:ext uri="{FF2B5EF4-FFF2-40B4-BE49-F238E27FC236}">
                <a16:creationId xmlns:a16="http://schemas.microsoft.com/office/drawing/2014/main" id="{80978660-8658-8E42-BB32-C7C253E7977C}"/>
              </a:ext>
            </a:extLst>
          </p:cNvPr>
          <p:cNvSpPr txBox="1"/>
          <p:nvPr/>
        </p:nvSpPr>
        <p:spPr>
          <a:xfrm>
            <a:off x="510437" y="155944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9BFBC96B-CBAD-0242-A60E-DB509A110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18460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251831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Условие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3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EDA164-2DC5-AC47-A334-0530C010D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8" y="2494251"/>
            <a:ext cx="6221852" cy="4144010"/>
          </a:xfrm>
          <a:prstGeom prst="rect">
            <a:avLst/>
          </a:prstGeom>
        </p:spPr>
      </p:pic>
      <p:sp>
        <p:nvSpPr>
          <p:cNvPr id="12" name="Пункт списка…">
            <a:extLst>
              <a:ext uri="{FF2B5EF4-FFF2-40B4-BE49-F238E27FC236}">
                <a16:creationId xmlns:a16="http://schemas.microsoft.com/office/drawing/2014/main" id="{E3D83EB6-5DF6-E243-B330-6F4DB7710D43}"/>
              </a:ext>
            </a:extLst>
          </p:cNvPr>
          <p:cNvSpPr txBox="1"/>
          <p:nvPr/>
        </p:nvSpPr>
        <p:spPr>
          <a:xfrm>
            <a:off x="510438" y="6711092"/>
            <a:ext cx="12231032" cy="195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Сложные условия можно </a:t>
            </a:r>
            <a:r>
              <a:rPr lang="ru-RU" b="0" dirty="0" err="1"/>
              <a:t>семплировать</a:t>
            </a:r>
            <a:r>
              <a:rPr lang="ru-RU" b="0" dirty="0"/>
              <a:t> с помощью генерации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В </a:t>
            </a:r>
            <a:r>
              <a:rPr lang="en-US" b="0" dirty="0" err="1"/>
              <a:t>CausalGAN</a:t>
            </a:r>
            <a:r>
              <a:rPr lang="en-US" b="0" dirty="0"/>
              <a:t> </a:t>
            </a:r>
            <a:r>
              <a:rPr lang="ru-RU" b="0" dirty="0" err="1"/>
              <a:t>семплирование</a:t>
            </a:r>
            <a:r>
              <a:rPr lang="ru-RU" b="0" dirty="0"/>
              <a:t> поэтапное: каждый кружок — </a:t>
            </a:r>
            <a:r>
              <a:rPr lang="en-US" b="0" dirty="0"/>
              <a:t>CGAN</a:t>
            </a:r>
            <a:r>
              <a:rPr lang="ru-RU" b="0" dirty="0"/>
              <a:t> при условии предков!</a:t>
            </a:r>
          </a:p>
        </p:txBody>
      </p:sp>
    </p:spTree>
    <p:extLst>
      <p:ext uri="{BB962C8B-B14F-4D97-AF65-F5344CB8AC3E}">
        <p14:creationId xmlns:p14="http://schemas.microsoft.com/office/powerpoint/2010/main" val="2534620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335348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 err="1"/>
              <a:t>CausalGAN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3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FE5010-F052-1843-8C3B-32AD27929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2" y="2478028"/>
            <a:ext cx="11886636" cy="61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70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AFD43F48-9EEF-1B4D-A7CB-C291B238C784}"/>
              </a:ext>
            </a:extLst>
          </p:cNvPr>
          <p:cNvSpPr txBox="1"/>
          <p:nvPr/>
        </p:nvSpPr>
        <p:spPr>
          <a:xfrm>
            <a:off x="549786" y="3413549"/>
            <a:ext cx="10755523" cy="2605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Условный </a:t>
            </a:r>
            <a:r>
              <a:rPr lang="en-US" b="0" dirty="0"/>
              <a:t>GANs</a:t>
            </a:r>
            <a:endParaRPr lang="ru-RU"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Нужно больше Дискриминаторов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Сложные условия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Катастрофическое забывание</a:t>
            </a:r>
            <a:r>
              <a:rPr lang="en-US" dirty="0"/>
              <a:t> </a:t>
            </a:r>
            <a:r>
              <a:rPr lang="ru-RU" dirty="0"/>
              <a:t>и постепенное обучение</a:t>
            </a:r>
          </a:p>
        </p:txBody>
      </p:sp>
      <p:sp>
        <p:nvSpPr>
          <p:cNvPr id="11" name="Заголовок слайда">
            <a:extLst>
              <a:ext uri="{FF2B5EF4-FFF2-40B4-BE49-F238E27FC236}">
                <a16:creationId xmlns:a16="http://schemas.microsoft.com/office/drawing/2014/main" id="{80978660-8658-8E42-BB32-C7C253E7977C}"/>
              </a:ext>
            </a:extLst>
          </p:cNvPr>
          <p:cNvSpPr txBox="1"/>
          <p:nvPr/>
        </p:nvSpPr>
        <p:spPr>
          <a:xfrm>
            <a:off x="510437" y="155944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9BFBC96B-CBAD-0242-A60E-DB509A110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8074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951E50CE-88A7-8D4C-AEE7-8FE2F6914BA7}"/>
              </a:ext>
            </a:extLst>
          </p:cNvPr>
          <p:cNvSpPr txBox="1"/>
          <p:nvPr/>
        </p:nvSpPr>
        <p:spPr>
          <a:xfrm>
            <a:off x="510437" y="155944"/>
            <a:ext cx="856644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Transfer learning or fine-tuning</a:t>
            </a:r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1CF08F-52D7-9747-9313-7338119D943C}"/>
              </a:ext>
            </a:extLst>
          </p:cNvPr>
          <p:cNvSpPr/>
          <p:nvPr/>
        </p:nvSpPr>
        <p:spPr>
          <a:xfrm>
            <a:off x="510437" y="1562805"/>
            <a:ext cx="122291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dirty="0"/>
              <a:t>В реальной жизни очень часто возникают задачи когда на относительно небольшом </a:t>
            </a:r>
            <a:r>
              <a:rPr lang="ru-RU" b="0" dirty="0" err="1"/>
              <a:t>датасете</a:t>
            </a:r>
            <a:r>
              <a:rPr lang="ru-RU" b="0" dirty="0"/>
              <a:t> надо быстро поставить эксперимент по классификации. Если мы попробуем обучить какую-нибудь глубокую модель с нуля, то, скорее всего, она </a:t>
            </a:r>
            <a:r>
              <a:rPr lang="ru-RU" b="0" dirty="0" err="1"/>
              <a:t>недообучится</a:t>
            </a:r>
            <a:r>
              <a:rPr lang="ru-RU" b="0" dirty="0"/>
              <a:t> или переобучится. В этом случае часто применяется подход с </a:t>
            </a:r>
            <a:r>
              <a:rPr lang="ru-RU" b="0" dirty="0" err="1"/>
              <a:t>переиспользованием</a:t>
            </a:r>
            <a:r>
              <a:rPr lang="ru-RU" b="0" dirty="0"/>
              <a:t> уже обученных сеток.</a:t>
            </a:r>
          </a:p>
        </p:txBody>
      </p:sp>
      <p:pic>
        <p:nvPicPr>
          <p:cNvPr id="10" name="0222.png" descr="0222.png">
            <a:extLst>
              <a:ext uri="{FF2B5EF4-FFF2-40B4-BE49-F238E27FC236}">
                <a16:creationId xmlns:a16="http://schemas.microsoft.com/office/drawing/2014/main" id="{E2C67703-8CA0-C24C-B538-22EAE5A69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5426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951E50CE-88A7-8D4C-AEE7-8FE2F6914BA7}"/>
              </a:ext>
            </a:extLst>
          </p:cNvPr>
          <p:cNvSpPr txBox="1"/>
          <p:nvPr/>
        </p:nvSpPr>
        <p:spPr>
          <a:xfrm>
            <a:off x="510437" y="155944"/>
            <a:ext cx="856644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Transfer learning or fine-tuning</a:t>
            </a:r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1CF08F-52D7-9747-9313-7338119D943C}"/>
              </a:ext>
            </a:extLst>
          </p:cNvPr>
          <p:cNvSpPr/>
          <p:nvPr/>
        </p:nvSpPr>
        <p:spPr>
          <a:xfrm>
            <a:off x="510437" y="1562805"/>
            <a:ext cx="122291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dirty="0"/>
              <a:t>В реальной жизни очень часто возникают задачи когда на относительно небольшом </a:t>
            </a:r>
            <a:r>
              <a:rPr lang="ru-RU" b="0" dirty="0" err="1"/>
              <a:t>датасете</a:t>
            </a:r>
            <a:r>
              <a:rPr lang="ru-RU" b="0" dirty="0"/>
              <a:t> надо быстро поставить эксперимент по классификации. Если мы попробуем обучить какую-нибудь глубокую модель с нуля, то, скорее всего, она </a:t>
            </a:r>
            <a:r>
              <a:rPr lang="ru-RU" b="0" dirty="0" err="1"/>
              <a:t>недообучится</a:t>
            </a:r>
            <a:r>
              <a:rPr lang="ru-RU" b="0" dirty="0"/>
              <a:t> или переобучится. В этом случае часто применяется подход с </a:t>
            </a:r>
            <a:r>
              <a:rPr lang="ru-RU" b="0" dirty="0" err="1"/>
              <a:t>переиспользованием</a:t>
            </a:r>
            <a:r>
              <a:rPr lang="ru-RU" b="0" dirty="0"/>
              <a:t> уже обученных сеток.</a:t>
            </a:r>
          </a:p>
        </p:txBody>
      </p:sp>
      <p:pic>
        <p:nvPicPr>
          <p:cNvPr id="10" name="0222.png" descr="0222.png">
            <a:extLst>
              <a:ext uri="{FF2B5EF4-FFF2-40B4-BE49-F238E27FC236}">
                <a16:creationId xmlns:a16="http://schemas.microsoft.com/office/drawing/2014/main" id="{E2C67703-8CA0-C24C-B538-22EAE5A69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BE23E4-2889-9A4E-8601-8CE5E090C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704" y="3628309"/>
            <a:ext cx="6703391" cy="502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03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Алексей Иванов…"/>
          <p:cNvSpPr txBox="1"/>
          <p:nvPr/>
        </p:nvSpPr>
        <p:spPr>
          <a:xfrm>
            <a:off x="1412138" y="6691373"/>
            <a:ext cx="287578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Артур </a:t>
            </a:r>
            <a:r>
              <a:rPr lang="ru-RU" dirty="0" err="1"/>
              <a:t>Кадурин</a:t>
            </a:r>
            <a:endParaRPr dirty="0"/>
          </a:p>
          <a:p>
            <a:pPr algn="l">
              <a:defRPr b="0">
                <a:solidFill>
                  <a:srgbClr val="35545C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en-US" dirty="0"/>
              <a:t>CEO Insilico Taiwan</a:t>
            </a:r>
            <a:endParaRPr dirty="0"/>
          </a:p>
        </p:txBody>
      </p:sp>
      <p:sp>
        <p:nvSpPr>
          <p:cNvPr id="125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6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7252" y="5765007"/>
            <a:ext cx="3167694" cy="30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Заголовок презентации…">
            <a:extLst>
              <a:ext uri="{FF2B5EF4-FFF2-40B4-BE49-F238E27FC236}">
                <a16:creationId xmlns:a16="http://schemas.microsoft.com/office/drawing/2014/main" id="{FF88890E-DE88-2147-A7FD-BB8762A7B470}"/>
              </a:ext>
            </a:extLst>
          </p:cNvPr>
          <p:cNvSpPr txBox="1"/>
          <p:nvPr/>
        </p:nvSpPr>
        <p:spPr>
          <a:xfrm>
            <a:off x="1272438" y="2410440"/>
            <a:ext cx="833240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t">
            <a:spAutoFit/>
          </a:bodyPr>
          <a:lstStyle/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Другие состязательные сети</a:t>
            </a:r>
          </a:p>
        </p:txBody>
      </p:sp>
      <p:sp>
        <p:nvSpPr>
          <p:cNvPr id="9" name="Подзаголовок или пояснение">
            <a:extLst>
              <a:ext uri="{FF2B5EF4-FFF2-40B4-BE49-F238E27FC236}">
                <a16:creationId xmlns:a16="http://schemas.microsoft.com/office/drawing/2014/main" id="{EEAC6CC1-46A4-7947-B2F8-3E8476AE3593}"/>
              </a:ext>
            </a:extLst>
          </p:cNvPr>
          <p:cNvSpPr txBox="1"/>
          <p:nvPr/>
        </p:nvSpPr>
        <p:spPr>
          <a:xfrm>
            <a:off x="1285138" y="3839706"/>
            <a:ext cx="712214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t">
            <a:spAutoFit/>
          </a:bodyPr>
          <a:lstStyle>
            <a:lvl1pPr algn="l">
              <a:defRPr sz="36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Я бы вызвал вас на битву умов, </a:t>
            </a:r>
          </a:p>
          <a:p>
            <a:r>
              <a:rPr lang="ru-RU" dirty="0"/>
              <a:t>но вижу, вы безоружны.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951E50CE-88A7-8D4C-AEE7-8FE2F6914BA7}"/>
              </a:ext>
            </a:extLst>
          </p:cNvPr>
          <p:cNvSpPr txBox="1"/>
          <p:nvPr/>
        </p:nvSpPr>
        <p:spPr>
          <a:xfrm>
            <a:off x="510437" y="155944"/>
            <a:ext cx="63046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Catastrophic forgetting</a:t>
            </a:r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1CF08F-52D7-9747-9313-7338119D943C}"/>
              </a:ext>
            </a:extLst>
          </p:cNvPr>
          <p:cNvSpPr/>
          <p:nvPr/>
        </p:nvSpPr>
        <p:spPr>
          <a:xfrm>
            <a:off x="510437" y="1562805"/>
            <a:ext cx="12229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dirty="0"/>
              <a:t>Одна из больших проблем с таким подходом заключается в том, что нейронная сеть «забывает» как решать исходную задачу.</a:t>
            </a:r>
            <a:endParaRPr lang="en-US" b="0" dirty="0"/>
          </a:p>
          <a:p>
            <a:pPr algn="l"/>
            <a:r>
              <a:rPr lang="ru-RU" dirty="0"/>
              <a:t>Какие могут быть способы решения этой проблемы?</a:t>
            </a:r>
          </a:p>
        </p:txBody>
      </p:sp>
      <p:pic>
        <p:nvPicPr>
          <p:cNvPr id="10" name="0222.png" descr="0222.png">
            <a:extLst>
              <a:ext uri="{FF2B5EF4-FFF2-40B4-BE49-F238E27FC236}">
                <a16:creationId xmlns:a16="http://schemas.microsoft.com/office/drawing/2014/main" id="{E2C67703-8CA0-C24C-B538-22EAE5A69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BE23E4-2889-9A4E-8601-8CE5E090C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704" y="3628309"/>
            <a:ext cx="6703391" cy="502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37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 </a:t>
            </a:r>
            <a:endParaRPr dirty="0"/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951E50CE-88A7-8D4C-AEE7-8FE2F6914BA7}"/>
              </a:ext>
            </a:extLst>
          </p:cNvPr>
          <p:cNvSpPr txBox="1"/>
          <p:nvPr/>
        </p:nvSpPr>
        <p:spPr>
          <a:xfrm>
            <a:off x="510437" y="155944"/>
            <a:ext cx="496770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Generative replay</a:t>
            </a:r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1CF08F-52D7-9747-9313-7338119D943C}"/>
              </a:ext>
            </a:extLst>
          </p:cNvPr>
          <p:cNvSpPr/>
          <p:nvPr/>
        </p:nvSpPr>
        <p:spPr>
          <a:xfrm>
            <a:off x="510437" y="1562805"/>
            <a:ext cx="124816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dirty="0"/>
              <a:t>К счастью (или к сожалению), люди не сохраняют тренировочные примеры из прошлого для того чтобы не разучиться ходить в процессе обучения вождению.</a:t>
            </a:r>
            <a:br>
              <a:rPr lang="ru-RU" b="0" dirty="0"/>
            </a:br>
            <a:r>
              <a:rPr lang="ru-RU" b="0" dirty="0"/>
              <a:t>Современная теория в качестве возможного объяснения этой волшебной способности предлагает такой механизм: </a:t>
            </a:r>
            <a:r>
              <a:rPr lang="ru-RU" b="0" dirty="0" err="1"/>
              <a:t>гиппокамп</a:t>
            </a:r>
            <a:r>
              <a:rPr lang="ru-RU" b="0" dirty="0"/>
              <a:t> сохраняет новый опыт в течение дня, а во время сна, с помощью многократных повторов, эта информация объединяется с той что уже есть в коре. </a:t>
            </a:r>
          </a:p>
          <a:p>
            <a:pPr algn="l"/>
            <a:r>
              <a:rPr lang="ru-RU" b="0" dirty="0"/>
              <a:t>Фактически, у нас есть две памяти и время от времени они синхронизируются. </a:t>
            </a:r>
            <a:endParaRPr lang="ru-RU" dirty="0"/>
          </a:p>
        </p:txBody>
      </p:sp>
      <p:pic>
        <p:nvPicPr>
          <p:cNvPr id="10" name="0222.png" descr="0222.png">
            <a:extLst>
              <a:ext uri="{FF2B5EF4-FFF2-40B4-BE49-F238E27FC236}">
                <a16:creationId xmlns:a16="http://schemas.microsoft.com/office/drawing/2014/main" id="{E2C67703-8CA0-C24C-B538-22EAE5A69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48208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 </a:t>
            </a:r>
            <a:endParaRPr dirty="0"/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951E50CE-88A7-8D4C-AEE7-8FE2F6914BA7}"/>
              </a:ext>
            </a:extLst>
          </p:cNvPr>
          <p:cNvSpPr txBox="1"/>
          <p:nvPr/>
        </p:nvSpPr>
        <p:spPr>
          <a:xfrm>
            <a:off x="510437" y="155944"/>
            <a:ext cx="496770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Generative replay</a:t>
            </a:r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1CF08F-52D7-9747-9313-7338119D943C}"/>
              </a:ext>
            </a:extLst>
          </p:cNvPr>
          <p:cNvSpPr/>
          <p:nvPr/>
        </p:nvSpPr>
        <p:spPr>
          <a:xfrm>
            <a:off x="510437" y="1562805"/>
            <a:ext cx="124816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dirty="0"/>
              <a:t>К счастью (или к сожалению), люди не сохраняют тренировочные примеры из прошлого для того чтобы не разучиться ходить в процессе обучения вождению.</a:t>
            </a:r>
            <a:br>
              <a:rPr lang="ru-RU" b="0" dirty="0"/>
            </a:br>
            <a:r>
              <a:rPr lang="ru-RU" b="0" dirty="0"/>
              <a:t>Современная теория в качестве возможного объяснения этой волшебной способности предлагает такой механизм: </a:t>
            </a:r>
            <a:r>
              <a:rPr lang="ru-RU" b="0" dirty="0" err="1"/>
              <a:t>гиппокамп</a:t>
            </a:r>
            <a:r>
              <a:rPr lang="ru-RU" b="0" dirty="0"/>
              <a:t> сохраняет новый опыт в течение дня, а во время сна, с помощью многократных повторов, эта информация объединяется с той что уже сохранена в коре. </a:t>
            </a:r>
          </a:p>
          <a:p>
            <a:pPr algn="l"/>
            <a:r>
              <a:rPr lang="ru-RU" b="0" dirty="0"/>
              <a:t>Фактически, у нас есть две памяти и время от времени они синхронизируются. </a:t>
            </a:r>
            <a:endParaRPr lang="ru-RU" dirty="0"/>
          </a:p>
        </p:txBody>
      </p:sp>
      <p:pic>
        <p:nvPicPr>
          <p:cNvPr id="10" name="0222.png" descr="0222.png">
            <a:extLst>
              <a:ext uri="{FF2B5EF4-FFF2-40B4-BE49-F238E27FC236}">
                <a16:creationId xmlns:a16="http://schemas.microsoft.com/office/drawing/2014/main" id="{E2C67703-8CA0-C24C-B538-22EAE5A69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21F174-DBEF-014B-8C03-56DC2B5F2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4478898"/>
            <a:ext cx="12992100" cy="34163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535D01-64E8-EA44-A16E-8A4216629E95}"/>
              </a:ext>
            </a:extLst>
          </p:cNvPr>
          <p:cNvSpPr/>
          <p:nvPr/>
        </p:nvSpPr>
        <p:spPr>
          <a:xfrm>
            <a:off x="523136" y="8331823"/>
            <a:ext cx="1197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err="1"/>
              <a:t>Hanul</a:t>
            </a:r>
            <a:r>
              <a:rPr lang="en-US" sz="1400" b="0" dirty="0"/>
              <a:t> Shin et al. </a:t>
            </a:r>
            <a:r>
              <a:rPr lang="en" sz="1400" b="0" dirty="0"/>
              <a:t>Continual Learning with Deep Generative Replay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30501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 </a:t>
            </a:r>
            <a:endParaRPr dirty="0"/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951E50CE-88A7-8D4C-AEE7-8FE2F6914BA7}"/>
              </a:ext>
            </a:extLst>
          </p:cNvPr>
          <p:cNvSpPr txBox="1"/>
          <p:nvPr/>
        </p:nvSpPr>
        <p:spPr>
          <a:xfrm>
            <a:off x="510437" y="155944"/>
            <a:ext cx="496770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Generative replay</a:t>
            </a:r>
            <a:endParaRPr lang="ru-RU" dirty="0"/>
          </a:p>
        </p:txBody>
      </p:sp>
      <p:pic>
        <p:nvPicPr>
          <p:cNvPr id="10" name="0222.png" descr="0222.png">
            <a:extLst>
              <a:ext uri="{FF2B5EF4-FFF2-40B4-BE49-F238E27FC236}">
                <a16:creationId xmlns:a16="http://schemas.microsoft.com/office/drawing/2014/main" id="{E2C67703-8CA0-C24C-B538-22EAE5A69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535D01-64E8-EA44-A16E-8A4216629E95}"/>
              </a:ext>
            </a:extLst>
          </p:cNvPr>
          <p:cNvSpPr/>
          <p:nvPr/>
        </p:nvSpPr>
        <p:spPr>
          <a:xfrm>
            <a:off x="523136" y="8331823"/>
            <a:ext cx="1197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err="1"/>
              <a:t>Hanul</a:t>
            </a:r>
            <a:r>
              <a:rPr lang="en-US" sz="1400" b="0" dirty="0"/>
              <a:t> Shin et al. </a:t>
            </a:r>
            <a:r>
              <a:rPr lang="en" sz="1400" b="0" dirty="0"/>
              <a:t>Continual Learning with Deep Generative Replay</a:t>
            </a:r>
            <a:endParaRPr lang="ru-RU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C7E52-B083-8B42-B579-4C3CA8350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50" y="1562805"/>
            <a:ext cx="98679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97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 </a:t>
            </a:r>
            <a:endParaRPr dirty="0"/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951E50CE-88A7-8D4C-AEE7-8FE2F6914BA7}"/>
              </a:ext>
            </a:extLst>
          </p:cNvPr>
          <p:cNvSpPr txBox="1"/>
          <p:nvPr/>
        </p:nvSpPr>
        <p:spPr>
          <a:xfrm>
            <a:off x="510437" y="155944"/>
            <a:ext cx="496770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Generative replay</a:t>
            </a:r>
            <a:endParaRPr lang="ru-RU" dirty="0"/>
          </a:p>
        </p:txBody>
      </p:sp>
      <p:pic>
        <p:nvPicPr>
          <p:cNvPr id="10" name="0222.png" descr="0222.png">
            <a:extLst>
              <a:ext uri="{FF2B5EF4-FFF2-40B4-BE49-F238E27FC236}">
                <a16:creationId xmlns:a16="http://schemas.microsoft.com/office/drawing/2014/main" id="{E2C67703-8CA0-C24C-B538-22EAE5A69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535D01-64E8-EA44-A16E-8A4216629E95}"/>
              </a:ext>
            </a:extLst>
          </p:cNvPr>
          <p:cNvSpPr/>
          <p:nvPr/>
        </p:nvSpPr>
        <p:spPr>
          <a:xfrm>
            <a:off x="523136" y="8331823"/>
            <a:ext cx="1197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err="1"/>
              <a:t>Hanul</a:t>
            </a:r>
            <a:r>
              <a:rPr lang="en-US" sz="1400" b="0" dirty="0"/>
              <a:t> Shin et al. </a:t>
            </a:r>
            <a:r>
              <a:rPr lang="en" sz="1400" b="0" dirty="0"/>
              <a:t>Continual Learning with Deep Generative Replay</a:t>
            </a:r>
            <a:endParaRPr lang="ru-RU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C7E52-B083-8B42-B579-4C3CA8350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50" y="1562805"/>
            <a:ext cx="9867900" cy="5194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23737F-A7FD-894B-949D-3729F134A897}"/>
              </a:ext>
            </a:extLst>
          </p:cNvPr>
          <p:cNvSpPr/>
          <p:nvPr/>
        </p:nvSpPr>
        <p:spPr>
          <a:xfrm>
            <a:off x="510437" y="7103369"/>
            <a:ext cx="12481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/>
              <a:t>Идеи для проекта?</a:t>
            </a:r>
          </a:p>
        </p:txBody>
      </p:sp>
    </p:spTree>
    <p:extLst>
      <p:ext uri="{BB962C8B-B14F-4D97-AF65-F5344CB8AC3E}">
        <p14:creationId xmlns:p14="http://schemas.microsoft.com/office/powerpoint/2010/main" val="1398563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4</a:t>
            </a:r>
            <a:r>
              <a:rPr lang="ru-RU" dirty="0"/>
              <a:t> </a:t>
            </a:r>
            <a:endParaRPr dirty="0"/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951E50CE-88A7-8D4C-AEE7-8FE2F6914BA7}"/>
              </a:ext>
            </a:extLst>
          </p:cNvPr>
          <p:cNvSpPr txBox="1"/>
          <p:nvPr/>
        </p:nvSpPr>
        <p:spPr>
          <a:xfrm>
            <a:off x="510437" y="155944"/>
            <a:ext cx="622926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Memory Replay GANs</a:t>
            </a:r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1CF08F-52D7-9747-9313-7338119D943C}"/>
              </a:ext>
            </a:extLst>
          </p:cNvPr>
          <p:cNvSpPr/>
          <p:nvPr/>
        </p:nvSpPr>
        <p:spPr>
          <a:xfrm>
            <a:off x="510437" y="1562805"/>
            <a:ext cx="12231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dirty="0"/>
              <a:t>Аналогичная проблема возникает когда мы хотим научить генератор генерировать что-нибудь новое, но при этом не забыв и о старом.</a:t>
            </a:r>
            <a:endParaRPr lang="ru-RU" dirty="0"/>
          </a:p>
        </p:txBody>
      </p:sp>
      <p:pic>
        <p:nvPicPr>
          <p:cNvPr id="10" name="0222.png" descr="0222.png">
            <a:extLst>
              <a:ext uri="{FF2B5EF4-FFF2-40B4-BE49-F238E27FC236}">
                <a16:creationId xmlns:a16="http://schemas.microsoft.com/office/drawing/2014/main" id="{E2C67703-8CA0-C24C-B538-22EAE5A69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535D01-64E8-EA44-A16E-8A4216629E95}"/>
              </a:ext>
            </a:extLst>
          </p:cNvPr>
          <p:cNvSpPr/>
          <p:nvPr/>
        </p:nvSpPr>
        <p:spPr>
          <a:xfrm>
            <a:off x="504480" y="8111747"/>
            <a:ext cx="1197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400" b="0" dirty="0" err="1"/>
              <a:t>Chenshen</a:t>
            </a:r>
            <a:r>
              <a:rPr lang="en" sz="1400" b="0" dirty="0"/>
              <a:t> Wu et al. Memory Replay GANs: learning to generate images</a:t>
            </a:r>
          </a:p>
          <a:p>
            <a:r>
              <a:rPr lang="en" sz="1400" b="0" dirty="0"/>
              <a:t>from new categories without forgetting</a:t>
            </a:r>
            <a:endParaRPr lang="ru-RU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D4373-953C-F845-BC3C-EA6B01492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01195"/>
            <a:ext cx="117856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45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4</a:t>
            </a:r>
            <a:r>
              <a:rPr lang="ru-RU" dirty="0"/>
              <a:t> </a:t>
            </a:r>
            <a:endParaRPr dirty="0"/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951E50CE-88A7-8D4C-AEE7-8FE2F6914BA7}"/>
              </a:ext>
            </a:extLst>
          </p:cNvPr>
          <p:cNvSpPr txBox="1"/>
          <p:nvPr/>
        </p:nvSpPr>
        <p:spPr>
          <a:xfrm>
            <a:off x="510437" y="155944"/>
            <a:ext cx="622926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Memory Replay GANs</a:t>
            </a:r>
            <a:endParaRPr lang="ru-RU" dirty="0"/>
          </a:p>
        </p:txBody>
      </p:sp>
      <p:pic>
        <p:nvPicPr>
          <p:cNvPr id="10" name="0222.png" descr="0222.png">
            <a:extLst>
              <a:ext uri="{FF2B5EF4-FFF2-40B4-BE49-F238E27FC236}">
                <a16:creationId xmlns:a16="http://schemas.microsoft.com/office/drawing/2014/main" id="{E2C67703-8CA0-C24C-B538-22EAE5A69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535D01-64E8-EA44-A16E-8A4216629E95}"/>
              </a:ext>
            </a:extLst>
          </p:cNvPr>
          <p:cNvSpPr/>
          <p:nvPr/>
        </p:nvSpPr>
        <p:spPr>
          <a:xfrm>
            <a:off x="504480" y="8111747"/>
            <a:ext cx="1197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400" b="0" dirty="0" err="1"/>
              <a:t>Chenshen</a:t>
            </a:r>
            <a:r>
              <a:rPr lang="en" sz="1400" b="0" dirty="0"/>
              <a:t> Wu et al. Memory Replay GANs: learning to generate images</a:t>
            </a:r>
          </a:p>
          <a:p>
            <a:r>
              <a:rPr lang="en" sz="1400" b="0" dirty="0"/>
              <a:t>from new categories without forgetting</a:t>
            </a:r>
            <a:endParaRPr lang="ru-RU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61D875-04A1-1349-B8A0-CA273369F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735"/>
            <a:ext cx="13004800" cy="67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12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6" name="Спасибо…"/>
          <p:cNvSpPr txBox="1"/>
          <p:nvPr/>
        </p:nvSpPr>
        <p:spPr>
          <a:xfrm>
            <a:off x="6657238" y="2645419"/>
            <a:ext cx="3919539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Спасибо</a:t>
            </a:r>
          </a:p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за внимание!</a:t>
            </a:r>
          </a:p>
        </p:txBody>
      </p:sp>
      <p:pic>
        <p:nvPicPr>
          <p:cNvPr id="177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1552" y="3128058"/>
            <a:ext cx="4180853" cy="39806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7481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9004299"/>
            <a:ext cx="36507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1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AFD43F48-9EEF-1B4D-A7CB-C291B238C784}"/>
              </a:ext>
            </a:extLst>
          </p:cNvPr>
          <p:cNvSpPr txBox="1"/>
          <p:nvPr/>
        </p:nvSpPr>
        <p:spPr>
          <a:xfrm>
            <a:off x="549786" y="3413549"/>
            <a:ext cx="10755523" cy="2605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Условный </a:t>
            </a:r>
            <a:r>
              <a:rPr lang="en-US" dirty="0"/>
              <a:t>GANs</a:t>
            </a:r>
            <a:endParaRPr lang="ru-RU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Нужно больше Дискриминаторов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Сложные условия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Катастрофическое забывание</a:t>
            </a:r>
            <a:r>
              <a:rPr lang="en-US" b="0" dirty="0"/>
              <a:t> </a:t>
            </a:r>
            <a:r>
              <a:rPr lang="ru-RU" b="0" dirty="0"/>
              <a:t>и постепенное обучение</a:t>
            </a:r>
          </a:p>
        </p:txBody>
      </p:sp>
      <p:sp>
        <p:nvSpPr>
          <p:cNvPr id="11" name="Заголовок слайда">
            <a:extLst>
              <a:ext uri="{FF2B5EF4-FFF2-40B4-BE49-F238E27FC236}">
                <a16:creationId xmlns:a16="http://schemas.microsoft.com/office/drawing/2014/main" id="{80978660-8658-8E42-BB32-C7C253E7977C}"/>
              </a:ext>
            </a:extLst>
          </p:cNvPr>
          <p:cNvSpPr txBox="1"/>
          <p:nvPr/>
        </p:nvSpPr>
        <p:spPr>
          <a:xfrm>
            <a:off x="510437" y="155944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9BFBC96B-CBAD-0242-A60E-DB509A110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227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951E50CE-88A7-8D4C-AEE7-8FE2F6914BA7}"/>
              </a:ext>
            </a:extLst>
          </p:cNvPr>
          <p:cNvSpPr txBox="1"/>
          <p:nvPr/>
        </p:nvSpPr>
        <p:spPr>
          <a:xfrm>
            <a:off x="510437" y="155944"/>
            <a:ext cx="974946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Вспомогательная классификация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1CF08F-52D7-9747-9313-7338119D943C}"/>
              </a:ext>
            </a:extLst>
          </p:cNvPr>
          <p:cNvSpPr/>
          <p:nvPr/>
        </p:nvSpPr>
        <p:spPr>
          <a:xfrm>
            <a:off x="510437" y="1562805"/>
            <a:ext cx="122291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/>
              <a:t>Почему нужно подавать метку на дискриминатор?</a:t>
            </a:r>
          </a:p>
        </p:txBody>
      </p:sp>
      <p:pic>
        <p:nvPicPr>
          <p:cNvPr id="10" name="0222.png" descr="0222.png">
            <a:extLst>
              <a:ext uri="{FF2B5EF4-FFF2-40B4-BE49-F238E27FC236}">
                <a16:creationId xmlns:a16="http://schemas.microsoft.com/office/drawing/2014/main" id="{E2C67703-8CA0-C24C-B538-22EAE5A69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8505EB-46ED-8B4F-9561-1B874D3CD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82" y="4202874"/>
            <a:ext cx="12113471" cy="423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99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951E50CE-88A7-8D4C-AEE7-8FE2F6914BA7}"/>
              </a:ext>
            </a:extLst>
          </p:cNvPr>
          <p:cNvSpPr txBox="1"/>
          <p:nvPr/>
        </p:nvSpPr>
        <p:spPr>
          <a:xfrm>
            <a:off x="510437" y="155944"/>
            <a:ext cx="974946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Вспомогательная классификация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1CF08F-52D7-9747-9313-7338119D943C}"/>
              </a:ext>
            </a:extLst>
          </p:cNvPr>
          <p:cNvSpPr/>
          <p:nvPr/>
        </p:nvSpPr>
        <p:spPr>
          <a:xfrm>
            <a:off x="510437" y="1562805"/>
            <a:ext cx="12229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dirty="0"/>
              <a:t>Почему нужно подавать метку на дискриминатор?</a:t>
            </a:r>
          </a:p>
          <a:p>
            <a:pPr algn="l"/>
            <a:r>
              <a:rPr lang="ru-RU" dirty="0"/>
              <a:t>Как еще можно сделать?</a:t>
            </a:r>
          </a:p>
        </p:txBody>
      </p:sp>
      <p:pic>
        <p:nvPicPr>
          <p:cNvPr id="10" name="0222.png" descr="0222.png">
            <a:extLst>
              <a:ext uri="{FF2B5EF4-FFF2-40B4-BE49-F238E27FC236}">
                <a16:creationId xmlns:a16="http://schemas.microsoft.com/office/drawing/2014/main" id="{E2C67703-8CA0-C24C-B538-22EAE5A69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8505EB-46ED-8B4F-9561-1B874D3CD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82" y="4202874"/>
            <a:ext cx="12113471" cy="423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31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951E50CE-88A7-8D4C-AEE7-8FE2F6914BA7}"/>
              </a:ext>
            </a:extLst>
          </p:cNvPr>
          <p:cNvSpPr txBox="1"/>
          <p:nvPr/>
        </p:nvSpPr>
        <p:spPr>
          <a:xfrm>
            <a:off x="510437" y="155944"/>
            <a:ext cx="974946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Вспомогательная классификация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1CF08F-52D7-9747-9313-7338119D943C}"/>
              </a:ext>
            </a:extLst>
          </p:cNvPr>
          <p:cNvSpPr/>
          <p:nvPr/>
        </p:nvSpPr>
        <p:spPr>
          <a:xfrm>
            <a:off x="510437" y="1562805"/>
            <a:ext cx="12229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dirty="0"/>
              <a:t>Оказывается, можно не только добавить классификатор в качестве дополнительного </a:t>
            </a:r>
            <a:r>
              <a:rPr lang="ru-RU" b="0" dirty="0" err="1"/>
              <a:t>лосса</a:t>
            </a:r>
            <a:r>
              <a:rPr lang="ru-RU" b="0" dirty="0"/>
              <a:t> для генератора, но и попросить этот классификатор тоже быть дискриминатором (я не думаю что это важно, но в статье так написано)</a:t>
            </a:r>
          </a:p>
        </p:txBody>
      </p:sp>
      <p:pic>
        <p:nvPicPr>
          <p:cNvPr id="10" name="0222.png" descr="0222.png">
            <a:extLst>
              <a:ext uri="{FF2B5EF4-FFF2-40B4-BE49-F238E27FC236}">
                <a16:creationId xmlns:a16="http://schemas.microsoft.com/office/drawing/2014/main" id="{E2C67703-8CA0-C24C-B538-22EAE5A69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CC73B9-937D-DF4E-883C-4345FC024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" y="3530519"/>
            <a:ext cx="10960100" cy="441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93CEBB2-7902-4449-B834-38A98B941DA1}"/>
              </a:ext>
            </a:extLst>
          </p:cNvPr>
          <p:cNvSpPr/>
          <p:nvPr/>
        </p:nvSpPr>
        <p:spPr>
          <a:xfrm>
            <a:off x="523136" y="8331823"/>
            <a:ext cx="1197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err="1"/>
              <a:t>Chengcheng</a:t>
            </a:r>
            <a:r>
              <a:rPr lang="en-US" sz="1400" b="0" dirty="0"/>
              <a:t> Li et al. FAST-CONVERGING CONDITIONAL GENERATIVE ADVERSARIAL NETWORKS FOR IMAGE SYNTHESIS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8687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AFD43F48-9EEF-1B4D-A7CB-C291B238C784}"/>
              </a:ext>
            </a:extLst>
          </p:cNvPr>
          <p:cNvSpPr txBox="1"/>
          <p:nvPr/>
        </p:nvSpPr>
        <p:spPr>
          <a:xfrm>
            <a:off x="549786" y="3413549"/>
            <a:ext cx="10755523" cy="2605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Условный </a:t>
            </a:r>
            <a:r>
              <a:rPr lang="en-US" b="0" dirty="0"/>
              <a:t>GANs</a:t>
            </a:r>
            <a:endParaRPr lang="ru-RU"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Нужно больше Дискриминаторов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Сложные условия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Катастрофическое забывание</a:t>
            </a:r>
            <a:r>
              <a:rPr lang="en-US" b="0" dirty="0"/>
              <a:t> </a:t>
            </a:r>
            <a:r>
              <a:rPr lang="ru-RU" b="0" dirty="0"/>
              <a:t>и постепенное обучение</a:t>
            </a:r>
          </a:p>
        </p:txBody>
      </p:sp>
      <p:sp>
        <p:nvSpPr>
          <p:cNvPr id="11" name="Заголовок слайда">
            <a:extLst>
              <a:ext uri="{FF2B5EF4-FFF2-40B4-BE49-F238E27FC236}">
                <a16:creationId xmlns:a16="http://schemas.microsoft.com/office/drawing/2014/main" id="{80978660-8658-8E42-BB32-C7C253E7977C}"/>
              </a:ext>
            </a:extLst>
          </p:cNvPr>
          <p:cNvSpPr txBox="1"/>
          <p:nvPr/>
        </p:nvSpPr>
        <p:spPr>
          <a:xfrm>
            <a:off x="510437" y="155944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9BFBC96B-CBAD-0242-A60E-DB509A110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8697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763991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Age progression/regression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E0F47-6FF1-044C-80D2-B5A204AC2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2800866"/>
            <a:ext cx="13004800" cy="512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83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763991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Age progression/regression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Кадурин, </a:t>
            </a:r>
            <a:r>
              <a:rPr lang="en-US" dirty="0"/>
              <a:t>CEO Insilico Taiwan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52F983-C25F-8842-A116-4CE991B51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710" y="2478029"/>
            <a:ext cx="5970760" cy="619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68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3237</TotalTime>
  <Words>707</Words>
  <Application>Microsoft Macintosh PowerPoint</Application>
  <PresentationFormat>Custom</PresentationFormat>
  <Paragraphs>125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Roboto Bold</vt:lpstr>
      <vt:lpstr>Roboto Regular</vt:lpstr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Artur Kadurin</cp:lastModifiedBy>
  <cp:revision>153</cp:revision>
  <cp:lastPrinted>2019-08-17T06:44:20Z</cp:lastPrinted>
  <dcterms:modified xsi:type="dcterms:W3CDTF">2019-08-17T06:45:46Z</dcterms:modified>
</cp:coreProperties>
</file>