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</p:sldMasterIdLst>
  <p:notesMasterIdLst>
    <p:notesMasterId r:id="rId25"/>
  </p:notesMasterIdLst>
  <p:sldIdLst>
    <p:sldId id="256" r:id="rId2"/>
    <p:sldId id="257" r:id="rId3"/>
    <p:sldId id="532" r:id="rId4"/>
    <p:sldId id="544" r:id="rId5"/>
    <p:sldId id="546" r:id="rId6"/>
    <p:sldId id="547" r:id="rId7"/>
    <p:sldId id="548" r:id="rId8"/>
    <p:sldId id="545" r:id="rId9"/>
    <p:sldId id="534" r:id="rId10"/>
    <p:sldId id="549" r:id="rId11"/>
    <p:sldId id="550" r:id="rId12"/>
    <p:sldId id="551" r:id="rId13"/>
    <p:sldId id="552" r:id="rId14"/>
    <p:sldId id="553" r:id="rId15"/>
    <p:sldId id="554" r:id="rId16"/>
    <p:sldId id="555" r:id="rId17"/>
    <p:sldId id="556" r:id="rId18"/>
    <p:sldId id="557" r:id="rId19"/>
    <p:sldId id="558" r:id="rId20"/>
    <p:sldId id="559" r:id="rId21"/>
    <p:sldId id="560" r:id="rId22"/>
    <p:sldId id="561" r:id="rId23"/>
    <p:sldId id="263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4"/>
    <p:restoredTop sz="96208"/>
  </p:normalViewPr>
  <p:slideViewPr>
    <p:cSldViewPr snapToGrid="0" snapToObjects="1">
      <p:cViewPr varScale="1">
        <p:scale>
          <a:sx n="64" d="100"/>
          <a:sy n="64" d="100"/>
        </p:scale>
        <p:origin x="1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FF68-703C-704A-B92E-52FC5E0B6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8FF5-0D40-3F49-946A-49F8E39B9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36790-3151-C24B-A205-4B1CE2C9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6DB90-8D61-7945-BEB2-86936773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EA07-D18D-3741-842E-FBA5B4D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1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97F2-DB8C-E244-AC3F-8949B439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F5980-2DF6-C74B-93F3-95C2F1B26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DC06A-231E-E44E-96FB-218F3E0D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9499D-4EED-A944-ABDC-B9BB8AE1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5976-967A-5048-AE39-D25A7828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8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0F709-D304-E846-8683-41A8F9C34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B14F3-EEE1-244E-A3A6-94A940F2B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1751-58EE-264E-A1B4-5EE21930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9017-8870-E144-804F-06D96F91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B298-0CEF-394B-8A64-DB760BA7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52D0-C421-904D-BB12-39D19DD7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1704-A13E-1B48-974C-C5DFE08B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2CB23-F3E8-CE41-A2C7-D78095F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A197-73D9-7E49-96D8-6DDCF1E1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6FA6-BFE2-064F-866C-C3A11FA7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6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0A4C-17C1-5840-A63D-BADF0957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9CD6C-A547-5A4A-8AD2-EB19C812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B431-C317-0640-A3F5-1F1624C1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AC26-0A0B-7F4E-8F1E-450BED64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4C86-60B5-414F-B8DA-39B5E0C8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0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1BC7-110A-0A4B-B628-3C012026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3E3D-07C5-CF4F-9230-29482651B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79698-EF1D-DC4D-86C0-40B2EC20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0674-304B-4443-9BD6-0660602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85C7-76F9-2D48-AED4-21ADC2A5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A4DBA-87BB-3348-B1BC-2FBB628B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429B-0F08-8047-AC66-A6F82589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56AB-0579-944E-B55D-6C960AC0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1C25-F67D-6F4C-AACB-FB5348F8E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4EB6B-258D-EB4C-A9D7-D6D1C483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6B9B-44F1-9A45-94F7-782BDA37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D0549-4F9F-1C42-BAB2-62A76C32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94381-D0DB-8641-BE31-01BA54B3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D4DE3-DEAE-9D48-8797-1C4F09F9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05A4-8B2D-FA45-8520-CB337A73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E992D-8832-E24E-8E16-16D81392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5E833-B339-1243-A180-EACFC540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0D91B-C59B-0C4F-A969-1B6FE9E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46EBE-D1C7-8E4A-BD83-F04853A3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EF6E4-BF1B-994E-9A33-86AB94B6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EAED1-CFAC-EB48-A0DD-475B57E6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869F-CC34-5647-9D57-BA54578C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30E7B-C68C-7549-8802-01B64E8F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9B26F-9860-C84E-B168-E59C1B90D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5B9E9-3902-D24B-AD50-C0288DF3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50BE-1224-C546-A1CC-547CB0A9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938ED-3B66-9546-9ED9-26034ED1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6647-65AF-124A-AB02-908DDC80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18201-98CD-E444-8E87-3189D8A98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3B22-F995-4642-941C-93C04FAF0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4233-D8EF-4248-94EB-E96B0AAF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23D9-E5A9-FF43-93E5-D85F3A72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85EF-530A-CB4E-A3BB-4F01A1B6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7B91D-F267-1F49-9725-CB867ECC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EAE3-0EC6-7E4B-A435-9C09AA26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8D58-8203-3C49-A7CB-0FADF3DBA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F03B-6403-4141-8D44-327E04D92276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802C-2163-A84B-B955-B919E2B99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22A0-11F0-8C4C-9464-4686DB7B7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6"/>
            <a:ext cx="5711608" cy="2319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92845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Imitation Learning</a:t>
            </a:r>
            <a:r>
              <a:rPr lang="ru-RU" dirty="0"/>
              <a:t> </a:t>
            </a:r>
            <a:r>
              <a:rPr lang="en-US" dirty="0"/>
              <a:t>vs Inversed RL</a:t>
            </a:r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7" y="1562805"/>
            <a:ext cx="12229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Мы уже обсуждали, что учиться можно даже не зная наград, глядя на то, как себя ведет «эксперт». </a:t>
            </a:r>
            <a:endParaRPr lang="en-US" b="0" dirty="0"/>
          </a:p>
          <a:p>
            <a:pPr algn="l"/>
            <a:r>
              <a:rPr lang="en-US" dirty="0"/>
              <a:t>Imitation Learning </a:t>
            </a:r>
            <a:r>
              <a:rPr lang="ru-RU" b="0" dirty="0"/>
              <a:t>подход подразумевает что мы пытаемся научиться предсказывать поведение «эксперта» в каждом заданном состоянии.</a:t>
            </a:r>
            <a:endParaRPr lang="en-US" b="0" dirty="0"/>
          </a:p>
          <a:p>
            <a:pPr algn="l"/>
            <a:r>
              <a:rPr lang="en-US" dirty="0"/>
              <a:t>Inversed RL </a:t>
            </a:r>
            <a:r>
              <a:rPr lang="ru-RU" b="0" dirty="0"/>
              <a:t>заключается в том, чтобы придумать такую функцию наград, которая объясняла бы поведение «эксперта» наилучшим образом.</a:t>
            </a:r>
            <a:endParaRPr lang="en-US" b="0" dirty="0"/>
          </a:p>
          <a:p>
            <a:pPr algn="l"/>
            <a:r>
              <a:rPr lang="ru-RU" dirty="0"/>
              <a:t>В чем проблемы с этими подходами?</a:t>
            </a:r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D8D7D7-D503-5246-BE3A-0AB37F2E5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4284877"/>
            <a:ext cx="8229600" cy="43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0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92845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Imitation Learning</a:t>
            </a:r>
            <a:r>
              <a:rPr lang="ru-RU" dirty="0"/>
              <a:t> </a:t>
            </a:r>
            <a:r>
              <a:rPr lang="en-US" dirty="0"/>
              <a:t>vs Inversed RL</a:t>
            </a:r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7" y="1562805"/>
            <a:ext cx="122291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Мы уже обсуждали, что учиться можно даже не зная наград, глядя на то, как себя ведет «эксперт». </a:t>
            </a:r>
            <a:endParaRPr lang="en-US" b="0" dirty="0"/>
          </a:p>
          <a:p>
            <a:pPr algn="l"/>
            <a:r>
              <a:rPr lang="en-US" dirty="0"/>
              <a:t>Imitation Learning </a:t>
            </a:r>
            <a:r>
              <a:rPr lang="ru-RU" b="0" dirty="0"/>
              <a:t>подход подразумевает что мы пытаемся научиться предсказывать поведение «эксперта» в каждом заданном состоянии.</a:t>
            </a:r>
          </a:p>
          <a:p>
            <a:pPr algn="l"/>
            <a:r>
              <a:rPr lang="ru-RU" b="0" dirty="0"/>
              <a:t>Если задача большая а данных мало, то мы ничему не научимся.</a:t>
            </a:r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871B10-89E9-0A42-A159-51FE45AED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4284877"/>
            <a:ext cx="12992101" cy="43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5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92845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Imitation Learning</a:t>
            </a:r>
            <a:r>
              <a:rPr lang="ru-RU" dirty="0"/>
              <a:t> </a:t>
            </a:r>
            <a:r>
              <a:rPr lang="en-US" dirty="0"/>
              <a:t>vs Inversed RL</a:t>
            </a:r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7" y="1562805"/>
            <a:ext cx="12229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Мы уже обсуждали, что учиться можно даже не зная наград, глядя на то, как себя ведет «эксперт». </a:t>
            </a:r>
            <a:endParaRPr lang="en-US" b="0" dirty="0"/>
          </a:p>
          <a:p>
            <a:pPr algn="l"/>
            <a:r>
              <a:rPr lang="en-US" dirty="0"/>
              <a:t>Inversed RL </a:t>
            </a:r>
            <a:r>
              <a:rPr lang="ru-RU" b="0" dirty="0"/>
              <a:t>заключается в том, чтобы придумать такую функцию наград, которая объясняла бы поведение «эксперта» наилучшим образом.</a:t>
            </a:r>
          </a:p>
          <a:p>
            <a:pPr algn="l"/>
            <a:r>
              <a:rPr lang="ru-RU" b="0" dirty="0"/>
              <a:t>Обновив функцию вознаграждения мы должны обновить и оптимальную стратегию, то есть, по сути, сделать еще один цикл обучения обычного </a:t>
            </a:r>
            <a:r>
              <a:rPr lang="en-US" b="0" dirty="0"/>
              <a:t>RL. </a:t>
            </a:r>
            <a:endParaRPr lang="ru-RU" b="0" dirty="0"/>
          </a:p>
          <a:p>
            <a:pPr algn="l"/>
            <a:r>
              <a:rPr lang="ru-RU" b="0" dirty="0"/>
              <a:t>Это очень долго.</a:t>
            </a:r>
            <a:endParaRPr lang="en-US" b="0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D8D7D7-D503-5246-BE3A-0AB37F2E5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4284877"/>
            <a:ext cx="8229600" cy="43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7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825546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Adversarial Imitation Learning</a:t>
            </a:r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7" y="1562805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Оказывается, так же как с </a:t>
            </a:r>
            <a:r>
              <a:rPr lang="en-US" b="0" dirty="0"/>
              <a:t>GANs</a:t>
            </a:r>
            <a:r>
              <a:rPr lang="ru-RU" b="0" dirty="0"/>
              <a:t>, мы можем учить функцию вознаграждения и оптимальную стратегии в состязательном режиме.</a:t>
            </a:r>
            <a:endParaRPr lang="en-US" b="0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1D62E1-4875-4E4A-87BF-54BFF68FE983}"/>
                  </a:ext>
                </a:extLst>
              </p:cNvPr>
              <p:cNvSpPr txBox="1"/>
              <p:nvPr/>
            </p:nvSpPr>
            <p:spPr>
              <a:xfrm>
                <a:off x="3104638" y="2775506"/>
                <a:ext cx="6770123" cy="427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b="0" i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1D62E1-4875-4E4A-87BF-54BFF68F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638" y="2775506"/>
                <a:ext cx="6770123" cy="427489"/>
              </a:xfrm>
              <a:prstGeom prst="rect">
                <a:avLst/>
              </a:prstGeom>
              <a:blipFill>
                <a:blip r:embed="rId4"/>
                <a:stretch>
                  <a:fillRect l="-187" b="-2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FDE48E6-A402-FA43-AB6A-51838CEE050E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/>
              <a:t>Ho et al. Generative Adversarial Imitation Learning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9745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825546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Adversarial Imitation Learning</a:t>
            </a:r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7" y="1562805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Оказывается, так же как с </a:t>
            </a:r>
            <a:r>
              <a:rPr lang="en-US" b="0" dirty="0"/>
              <a:t>GANs</a:t>
            </a:r>
            <a:r>
              <a:rPr lang="ru-RU" b="0" dirty="0"/>
              <a:t>, мы можем учить функцию вознаграждения и оптимальную стратегии в состязательном режиме.</a:t>
            </a:r>
            <a:endParaRPr lang="en-US" b="0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1D62E1-4875-4E4A-87BF-54BFF68FE983}"/>
                  </a:ext>
                </a:extLst>
              </p:cNvPr>
              <p:cNvSpPr txBox="1"/>
              <p:nvPr/>
            </p:nvSpPr>
            <p:spPr>
              <a:xfrm>
                <a:off x="3104638" y="2775506"/>
                <a:ext cx="6770123" cy="427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b="0" i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1D62E1-4875-4E4A-87BF-54BFF68F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638" y="2775506"/>
                <a:ext cx="6770123" cy="427489"/>
              </a:xfrm>
              <a:prstGeom prst="rect">
                <a:avLst/>
              </a:prstGeom>
              <a:blipFill>
                <a:blip r:embed="rId4"/>
                <a:stretch>
                  <a:fillRect l="-187" b="-2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FDE48E6-A402-FA43-AB6A-51838CEE050E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/>
              <a:t>Ho et al. Generative Adversarial Imitation Learning</a:t>
            </a:r>
            <a:endParaRPr lang="ru-RU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AF0290-508D-0843-A9BF-BE3FE289567C}"/>
              </a:ext>
            </a:extLst>
          </p:cNvPr>
          <p:cNvSpPr/>
          <p:nvPr/>
        </p:nvSpPr>
        <p:spPr>
          <a:xfrm>
            <a:off x="510436" y="3441432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На самом деле, в этом подходе есть один небольшой обман.</a:t>
            </a:r>
          </a:p>
          <a:p>
            <a:pPr algn="l"/>
            <a:r>
              <a:rPr lang="ru-RU" dirty="0"/>
              <a:t>Кто найдет в чем он заключается?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1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825546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Adversarial Imitation Learning</a:t>
            </a:r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7" y="1562805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Оказывается, так же как с </a:t>
            </a:r>
            <a:r>
              <a:rPr lang="en-US" b="0" dirty="0"/>
              <a:t>GANs</a:t>
            </a:r>
            <a:r>
              <a:rPr lang="ru-RU" b="0" dirty="0"/>
              <a:t>, мы можем учить функцию вознаграждения и оптимальную стратегии в состязательном режиме.</a:t>
            </a:r>
            <a:endParaRPr lang="en-US" b="0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1D62E1-4875-4E4A-87BF-54BFF68FE983}"/>
                  </a:ext>
                </a:extLst>
              </p:cNvPr>
              <p:cNvSpPr txBox="1"/>
              <p:nvPr/>
            </p:nvSpPr>
            <p:spPr>
              <a:xfrm>
                <a:off x="3104638" y="2775506"/>
                <a:ext cx="6770123" cy="427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ru-RU" b="0" i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1D62E1-4875-4E4A-87BF-54BFF68FE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638" y="2775506"/>
                <a:ext cx="6770123" cy="427489"/>
              </a:xfrm>
              <a:prstGeom prst="rect">
                <a:avLst/>
              </a:prstGeom>
              <a:blipFill>
                <a:blip r:embed="rId4"/>
                <a:stretch>
                  <a:fillRect l="-187" b="-20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FDE48E6-A402-FA43-AB6A-51838CEE050E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/>
              <a:t>Ho et al. Generative Adversarial Imitation Learning</a:t>
            </a:r>
            <a:endParaRPr lang="ru-RU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AF0290-508D-0843-A9BF-BE3FE289567C}"/>
              </a:ext>
            </a:extLst>
          </p:cNvPr>
          <p:cNvSpPr/>
          <p:nvPr/>
        </p:nvSpPr>
        <p:spPr>
          <a:xfrm>
            <a:off x="510436" y="3441432"/>
            <a:ext cx="122291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На самом деле, в этом подходе есть один небольшой обман.</a:t>
            </a:r>
          </a:p>
          <a:p>
            <a:pPr algn="l"/>
            <a:r>
              <a:rPr lang="ru-RU" b="0" dirty="0"/>
              <a:t>Суть в том, что если мы научимся вести себя идеально в соответствии со стратегией «эксперта», дискриминатор для всех действий во всех состояниях будет выдавать 0.69. Но эту проблему в том же году решила </a:t>
            </a:r>
            <a:r>
              <a:rPr lang="en-US" b="0" dirty="0"/>
              <a:t>Chelsea </a:t>
            </a:r>
            <a:r>
              <a:rPr lang="en" b="0" dirty="0"/>
              <a:t>Finn </a:t>
            </a:r>
            <a:r>
              <a:rPr lang="ru-RU" b="0" dirty="0"/>
              <a:t>с соавторами в статье</a:t>
            </a:r>
            <a:r>
              <a:rPr lang="en" b="0" dirty="0"/>
              <a:t> </a:t>
            </a:r>
            <a:r>
              <a:rPr lang="ru-RU" b="0" dirty="0"/>
              <a:t>«</a:t>
            </a:r>
            <a:r>
              <a:rPr lang="en" b="0" dirty="0"/>
              <a:t>A Connection between Generative Adversarial Networks, Inverse Reinforcement Learning, and Energy-Based Models</a:t>
            </a:r>
            <a:r>
              <a:rPr lang="ru-RU" b="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4325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/>
              <a:t>Objectively Reinforced GANs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/>
              <a:t>Adversarial Imitation Learning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dirty="0"/>
              <a:t>Multitask RL</a:t>
            </a:r>
            <a:endParaRPr lang="ru-RU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Профессор против учителя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80978660-8658-8E42-BB32-C7C253E7977C}"/>
              </a:ext>
            </a:extLst>
          </p:cNvPr>
          <p:cNvSpPr txBox="1"/>
          <p:nvPr/>
        </p:nvSpPr>
        <p:spPr>
          <a:xfrm>
            <a:off x="510437" y="155944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9BFBC96B-CBAD-0242-A60E-DB509A11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353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510716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Многозадачность</a:t>
            </a:r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535D01-64E8-EA44-A16E-8A4216629E95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 err="1"/>
              <a:t>Caselles-Dupré</a:t>
            </a:r>
            <a:r>
              <a:rPr lang="en" sz="1400" b="0" dirty="0"/>
              <a:t> et al. Continual State Representation Learning for Reinforcement Learning using Generative Replay</a:t>
            </a:r>
            <a:endParaRPr lang="ru-RU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E596F-37DF-ED49-B62D-CCDAED604C2A}"/>
              </a:ext>
            </a:extLst>
          </p:cNvPr>
          <p:cNvSpPr/>
          <p:nvPr/>
        </p:nvSpPr>
        <p:spPr>
          <a:xfrm>
            <a:off x="510437" y="1562805"/>
            <a:ext cx="12229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Точно так же как с обычными </a:t>
            </a:r>
            <a:r>
              <a:rPr lang="ru-RU" b="0" dirty="0" err="1"/>
              <a:t>нейронками</a:t>
            </a:r>
            <a:r>
              <a:rPr lang="ru-RU" b="0" dirty="0"/>
              <a:t> для классификации или генерации, в глубоком обучении с подкреплением может возникнуть ситуация при которой вам захочется научить вашу модель решать еще одну модель не забыв при этом как решать предыдущие задачи.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E5F7A-297F-C24D-9AB8-570A6F611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4971"/>
            <a:ext cx="13004800" cy="40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5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510716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Многозадачность</a:t>
            </a:r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535D01-64E8-EA44-A16E-8A4216629E95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/>
              <a:t>Traoré</a:t>
            </a:r>
            <a:r>
              <a:rPr lang="en-US" sz="1400" b="0" dirty="0"/>
              <a:t> et al. </a:t>
            </a:r>
            <a:r>
              <a:rPr lang="en-US" sz="1400" b="0" dirty="0" err="1"/>
              <a:t>DisCoRL</a:t>
            </a:r>
            <a:r>
              <a:rPr lang="en-US" sz="1400" b="0" dirty="0"/>
              <a:t>: Continual Reinforcement Learning via Policy Distillation</a:t>
            </a:r>
            <a:endParaRPr lang="ru-RU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E596F-37DF-ED49-B62D-CCDAED604C2A}"/>
              </a:ext>
            </a:extLst>
          </p:cNvPr>
          <p:cNvSpPr/>
          <p:nvPr/>
        </p:nvSpPr>
        <p:spPr>
          <a:xfrm>
            <a:off x="510437" y="1562805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 статье выложенной пару месяцев назад, многозадачность предлагают решать с помощью сохранения стратегий.</a:t>
            </a: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17FC3-F21E-0848-88F6-057076EEA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384817"/>
            <a:ext cx="95504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8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510716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Многозадачность</a:t>
            </a:r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535D01-64E8-EA44-A16E-8A4216629E95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err="1"/>
              <a:t>Traoré</a:t>
            </a:r>
            <a:r>
              <a:rPr lang="en-US" sz="1400" b="0" dirty="0"/>
              <a:t> et al. </a:t>
            </a:r>
            <a:r>
              <a:rPr lang="en-US" sz="1400" b="0" dirty="0" err="1"/>
              <a:t>DisCoRL</a:t>
            </a:r>
            <a:r>
              <a:rPr lang="en-US" sz="1400" b="0" dirty="0"/>
              <a:t>: Continual Reinforcement Learning via Policy Distillation</a:t>
            </a:r>
            <a:endParaRPr lang="ru-RU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E596F-37DF-ED49-B62D-CCDAED604C2A}"/>
              </a:ext>
            </a:extLst>
          </p:cNvPr>
          <p:cNvSpPr/>
          <p:nvPr/>
        </p:nvSpPr>
        <p:spPr>
          <a:xfrm>
            <a:off x="510437" y="1562805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0" dirty="0"/>
              <a:t>State RL — </a:t>
            </a:r>
            <a:r>
              <a:rPr lang="ru-RU" b="0" dirty="0"/>
              <a:t>это сетка позволяющая делать удобные описания представлений. А после того как она обучилась мы уже можем обучать основную модель </a:t>
            </a:r>
            <a:r>
              <a:rPr lang="en-US" b="0" dirty="0"/>
              <a:t>RL</a:t>
            </a:r>
            <a:r>
              <a:rPr lang="ru-RU" b="0" dirty="0"/>
              <a:t>.</a:t>
            </a: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FBD51-9936-EB47-98D0-FF93931AD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0" y="4152819"/>
            <a:ext cx="71501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2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Алексей Иванов…"/>
          <p:cNvSpPr txBox="1"/>
          <p:nvPr/>
        </p:nvSpPr>
        <p:spPr>
          <a:xfrm>
            <a:off x="1412138" y="6691373"/>
            <a:ext cx="287578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Артур </a:t>
            </a:r>
            <a:r>
              <a:rPr lang="ru-RU" dirty="0" err="1"/>
              <a:t>Кадурин</a:t>
            </a:r>
            <a:endParaRPr dirty="0"/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en-US" dirty="0"/>
              <a:t>CEO Insilico Taiwan</a:t>
            </a:r>
            <a:endParaRPr dirty="0"/>
          </a:p>
        </p:txBody>
      </p:sp>
      <p:sp>
        <p:nvSpPr>
          <p:cNvPr id="12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2" y="5765007"/>
            <a:ext cx="3167694" cy="30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Заголовок презентации…">
            <a:extLst>
              <a:ext uri="{FF2B5EF4-FFF2-40B4-BE49-F238E27FC236}">
                <a16:creationId xmlns:a16="http://schemas.microsoft.com/office/drawing/2014/main" id="{FF88890E-DE88-2147-A7FD-BB8762A7B470}"/>
              </a:ext>
            </a:extLst>
          </p:cNvPr>
          <p:cNvSpPr txBox="1"/>
          <p:nvPr/>
        </p:nvSpPr>
        <p:spPr>
          <a:xfrm>
            <a:off x="1272438" y="2410440"/>
            <a:ext cx="861293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Состязательные сети </a:t>
            </a:r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и обучение с подкреплением.</a:t>
            </a:r>
          </a:p>
        </p:txBody>
      </p:sp>
      <p:sp>
        <p:nvSpPr>
          <p:cNvPr id="9" name="Подзаголовок или пояснение">
            <a:extLst>
              <a:ext uri="{FF2B5EF4-FFF2-40B4-BE49-F238E27FC236}">
                <a16:creationId xmlns:a16="http://schemas.microsoft.com/office/drawing/2014/main" id="{EEAC6CC1-46A4-7947-B2F8-3E8476AE3593}"/>
              </a:ext>
            </a:extLst>
          </p:cNvPr>
          <p:cNvSpPr txBox="1"/>
          <p:nvPr/>
        </p:nvSpPr>
        <p:spPr>
          <a:xfrm>
            <a:off x="1272438" y="4355981"/>
            <a:ext cx="5931111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>
              <a:defRPr sz="36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Кто не работает — тот ест!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4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/>
              <a:t>Objectively Reinforced GANs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/>
              <a:t>Adversarial Imitation Learning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/>
              <a:t>Multitask RL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Профессор против учителя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80978660-8658-8E42-BB32-C7C253E7977C}"/>
              </a:ext>
            </a:extLst>
          </p:cNvPr>
          <p:cNvSpPr txBox="1"/>
          <p:nvPr/>
        </p:nvSpPr>
        <p:spPr>
          <a:xfrm>
            <a:off x="510437" y="155944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9BFBC96B-CBAD-0242-A60E-DB509A11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0141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4 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45910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Teacher Forcing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7E596F-37DF-ED49-B62D-CCDAED604C2A}"/>
              </a:ext>
            </a:extLst>
          </p:cNvPr>
          <p:cNvSpPr/>
          <p:nvPr/>
        </p:nvSpPr>
        <p:spPr>
          <a:xfrm>
            <a:off x="6957391" y="1562804"/>
            <a:ext cx="57822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Одна из проблем </a:t>
            </a:r>
            <a:r>
              <a:rPr lang="ru-RU" b="0" dirty="0" err="1"/>
              <a:t>Teacher</a:t>
            </a:r>
            <a:r>
              <a:rPr lang="ru-RU" b="0" dirty="0"/>
              <a:t> </a:t>
            </a:r>
            <a:r>
              <a:rPr lang="ru-RU" b="0" dirty="0" err="1"/>
              <a:t>Forcing</a:t>
            </a:r>
            <a:r>
              <a:rPr lang="ru-RU" b="0" dirty="0"/>
              <a:t> заключается в том, что состояния ячеек во время </a:t>
            </a:r>
            <a:r>
              <a:rPr lang="ru-RU" b="0" dirty="0" err="1"/>
              <a:t>free</a:t>
            </a:r>
            <a:r>
              <a:rPr lang="en-US" b="0" dirty="0"/>
              <a:t>-</a:t>
            </a:r>
            <a:r>
              <a:rPr lang="ru-RU" b="0" dirty="0" err="1"/>
              <a:t>run</a:t>
            </a:r>
            <a:r>
              <a:rPr lang="ru-RU" b="0" dirty="0"/>
              <a:t> могут сильно отличаться от состояний при использовании </a:t>
            </a:r>
            <a:r>
              <a:rPr lang="en-US" b="0" dirty="0"/>
              <a:t>T</a:t>
            </a:r>
            <a:r>
              <a:rPr lang="ru-RU" b="0" dirty="0" err="1"/>
              <a:t>eacher</a:t>
            </a:r>
            <a:r>
              <a:rPr lang="ru-RU" b="0" dirty="0"/>
              <a:t> </a:t>
            </a:r>
            <a:r>
              <a:rPr lang="ru-RU" b="0" dirty="0" err="1"/>
              <a:t>forcing</a:t>
            </a:r>
            <a:r>
              <a:rPr lang="ru-RU" b="0" dirty="0"/>
              <a:t>. Т.е. во время генерации новых примеров мы работаем в другой области пространства. </a:t>
            </a:r>
            <a:endParaRPr lang="en-US" b="0" dirty="0"/>
          </a:p>
          <a:p>
            <a:pPr algn="l"/>
            <a:r>
              <a:rPr lang="ru-RU" dirty="0"/>
              <a:t>Как это исправить?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5E7A43-B3BD-634E-95D9-8A9DD19A8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6" y="1562805"/>
            <a:ext cx="6106160" cy="61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84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4 </a:t>
            </a:r>
            <a:endParaRPr dirty="0"/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496610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Professor Forcing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5E52D5-0398-3341-BDE0-759D660A9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17" y="2425966"/>
            <a:ext cx="10172366" cy="57219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85551A-7EE4-CF46-9365-28945C8B30D6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Lamb et al. Professor Forcing: A New Algorithm for Training Recurrent Networks</a:t>
            </a:r>
            <a:endParaRPr lang="ru-RU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65FEDB-871C-524C-B452-D1AEAEA1D31B}"/>
              </a:ext>
            </a:extLst>
          </p:cNvPr>
          <p:cNvSpPr/>
          <p:nvPr/>
        </p:nvSpPr>
        <p:spPr>
          <a:xfrm>
            <a:off x="510437" y="1419538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Если до этого мы «дискриминировали» стратегии, то здесь мы пошли еще дальше, и сравниваем между собой представления состояний в разных режимах.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98210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Спасибо…"/>
          <p:cNvSpPr txBox="1"/>
          <p:nvPr/>
        </p:nvSpPr>
        <p:spPr>
          <a:xfrm>
            <a:off x="6657238" y="2645419"/>
            <a:ext cx="391953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</a:t>
            </a:r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за внимание!</a:t>
            </a:r>
          </a:p>
        </p:txBody>
      </p:sp>
      <p:pic>
        <p:nvPicPr>
          <p:cNvPr id="17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552" y="3128058"/>
            <a:ext cx="4180853" cy="39806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748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9004299"/>
            <a:ext cx="36507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1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dirty="0"/>
              <a:t>Objectively Reinforced GANs</a:t>
            </a:r>
            <a:endParaRPr lang="ru-RU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/>
              <a:t>Adversarial Imitation Learning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/>
              <a:t>Multitask RL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Профессор против учителя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80978660-8658-8E42-BB32-C7C253E7977C}"/>
              </a:ext>
            </a:extLst>
          </p:cNvPr>
          <p:cNvSpPr txBox="1"/>
          <p:nvPr/>
        </p:nvSpPr>
        <p:spPr>
          <a:xfrm>
            <a:off x="510437" y="155944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9BFBC96B-CBAD-0242-A60E-DB509A11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22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5327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SeqGAN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10437" y="1562805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Мы уже умеем генерировать картинки и всякие многомерные вектора с помощью </a:t>
            </a:r>
            <a:r>
              <a:rPr lang="ru-RU" b="0" dirty="0" err="1"/>
              <a:t>GANs</a:t>
            </a:r>
            <a:r>
              <a:rPr lang="ru-RU" b="0" dirty="0"/>
              <a:t>, но что с текстами и последовательностями вообще?</a:t>
            </a:r>
          </a:p>
          <a:p>
            <a:pPr algn="l"/>
            <a:r>
              <a:rPr lang="ru-RU" dirty="0"/>
              <a:t>В чем проблема?</a:t>
            </a:r>
          </a:p>
        </p:txBody>
      </p:sp>
    </p:spTree>
    <p:extLst>
      <p:ext uri="{BB962C8B-B14F-4D97-AF65-F5344CB8AC3E}">
        <p14:creationId xmlns:p14="http://schemas.microsoft.com/office/powerpoint/2010/main" val="19272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5327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SeqGAN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10437" y="1562805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Так как мы не можем пропустить градиент напрямую сквозь дискретную последовательность, давайте использовать RL!</a:t>
            </a:r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857E26-B8A0-394B-94FD-E5D689145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1" y="4052223"/>
            <a:ext cx="10825974" cy="424017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A3FCD5-8B52-C847-B4A3-D6118D380F5D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/>
              <a:t>Yu et al. </a:t>
            </a:r>
            <a:r>
              <a:rPr lang="en" sz="1400" b="0" dirty="0" err="1"/>
              <a:t>SeqGAN</a:t>
            </a:r>
            <a:r>
              <a:rPr lang="en" sz="1400" b="0" dirty="0"/>
              <a:t>: Sequence Generative Adversarial Nets with Policy Gradient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423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35962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ORGAN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10437" y="1562805"/>
            <a:ext cx="12229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Ну а раз мы считаем ошибку как </a:t>
            </a:r>
            <a:r>
              <a:rPr lang="ru-RU" b="0" dirty="0" err="1"/>
              <a:t>мат.ожидание</a:t>
            </a:r>
            <a:r>
              <a:rPr lang="ru-RU" b="0" dirty="0"/>
              <a:t> какой-то странной функции основанной на семплах из нашей модели, и дифференцировать нам больше ее не надо, давайте добавим всяких слагаемых!</a:t>
            </a:r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66667D-A919-AA48-9F10-11126412E29B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Guimaraes et al. Objective-Reinforced Generative Adversarial Networks (ORGAN) for Sequence Generation Models</a:t>
            </a:r>
            <a:endParaRPr lang="ru-RU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8FD216-3312-964D-8535-BAA03266B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0" y="4261182"/>
            <a:ext cx="10825975" cy="36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1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235962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ORGAN</a:t>
            </a:r>
            <a:endParaRPr lang="ru-RU" dirty="0"/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728772B-0AD5-7A4D-A5DA-FC5B84E68639}"/>
              </a:ext>
            </a:extLst>
          </p:cNvPr>
          <p:cNvSpPr/>
          <p:nvPr/>
        </p:nvSpPr>
        <p:spPr>
          <a:xfrm>
            <a:off x="510437" y="1562805"/>
            <a:ext cx="1222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В качестве </a:t>
            </a:r>
            <a:r>
              <a:rPr lang="ru-RU" b="0" dirty="0" err="1"/>
              <a:t>Objectives</a:t>
            </a:r>
            <a:r>
              <a:rPr lang="ru-RU" b="0" dirty="0"/>
              <a:t> могут выступать оценки от стороннего софта или </a:t>
            </a:r>
            <a:r>
              <a:rPr lang="ru-RU" b="0" dirty="0" err="1"/>
              <a:t>ассесоров</a:t>
            </a:r>
            <a:r>
              <a:rPr lang="ru-RU" b="0" dirty="0"/>
              <a:t>, </a:t>
            </a:r>
            <a:r>
              <a:rPr lang="ru-RU" b="0" dirty="0" err="1"/>
              <a:t>валидность</a:t>
            </a:r>
            <a:r>
              <a:rPr lang="ru-RU" b="0" dirty="0"/>
              <a:t> или разнообразие объектов в сгенерированном </a:t>
            </a:r>
            <a:r>
              <a:rPr lang="ru-RU" b="0" dirty="0" err="1"/>
              <a:t>батче</a:t>
            </a:r>
            <a:r>
              <a:rPr lang="ru-RU" b="0" dirty="0"/>
              <a:t> и т.д.</a:t>
            </a:r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66667D-A919-AA48-9F10-11126412E29B}"/>
              </a:ext>
            </a:extLst>
          </p:cNvPr>
          <p:cNvSpPr/>
          <p:nvPr/>
        </p:nvSpPr>
        <p:spPr>
          <a:xfrm>
            <a:off x="523136" y="8331823"/>
            <a:ext cx="1197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400" b="0" dirty="0"/>
              <a:t>Guimaraes et al. Objective-Reinforced Generative Adversarial Networks (ORGAN) for Sequence Generation Models</a:t>
            </a:r>
            <a:endParaRPr lang="ru-RU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8FD216-3312-964D-8535-BAA03266B2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0" y="4261182"/>
            <a:ext cx="10825975" cy="360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2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AFD43F48-9EEF-1B4D-A7CB-C291B238C784}"/>
              </a:ext>
            </a:extLst>
          </p:cNvPr>
          <p:cNvSpPr txBox="1"/>
          <p:nvPr/>
        </p:nvSpPr>
        <p:spPr>
          <a:xfrm>
            <a:off x="549786" y="3413549"/>
            <a:ext cx="10755523" cy="2605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/>
              <a:t>Objectively Reinforced GANs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dirty="0"/>
              <a:t>Adversarial Imitation Learning</a:t>
            </a:r>
            <a:endParaRPr lang="ru-RU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/>
              <a:t>Multitask RL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Профессор против учителя</a:t>
            </a:r>
          </a:p>
        </p:txBody>
      </p:sp>
      <p:sp>
        <p:nvSpPr>
          <p:cNvPr id="11" name="Заголовок слайда">
            <a:extLst>
              <a:ext uri="{FF2B5EF4-FFF2-40B4-BE49-F238E27FC236}">
                <a16:creationId xmlns:a16="http://schemas.microsoft.com/office/drawing/2014/main" id="{80978660-8658-8E42-BB32-C7C253E7977C}"/>
              </a:ext>
            </a:extLst>
          </p:cNvPr>
          <p:cNvSpPr txBox="1"/>
          <p:nvPr/>
        </p:nvSpPr>
        <p:spPr>
          <a:xfrm>
            <a:off x="510437" y="155944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</a:p>
        </p:txBody>
      </p:sp>
      <p:pic>
        <p:nvPicPr>
          <p:cNvPr id="12" name="0222.png" descr="0222.png">
            <a:extLst>
              <a:ext uri="{FF2B5EF4-FFF2-40B4-BE49-F238E27FC236}">
                <a16:creationId xmlns:a16="http://schemas.microsoft.com/office/drawing/2014/main" id="{9BFBC96B-CBAD-0242-A60E-DB509A110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4749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901709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Кадурин, </a:t>
            </a:r>
            <a:r>
              <a:rPr lang="en-US" dirty="0"/>
              <a:t>CEO Insilico Taiwan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Заголовок слайда">
            <a:extLst>
              <a:ext uri="{FF2B5EF4-FFF2-40B4-BE49-F238E27FC236}">
                <a16:creationId xmlns:a16="http://schemas.microsoft.com/office/drawing/2014/main" id="{951E50CE-88A7-8D4C-AEE7-8FE2F6914BA7}"/>
              </a:ext>
            </a:extLst>
          </p:cNvPr>
          <p:cNvSpPr txBox="1"/>
          <p:nvPr/>
        </p:nvSpPr>
        <p:spPr>
          <a:xfrm>
            <a:off x="510437" y="155944"/>
            <a:ext cx="92845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Imitation Learning</a:t>
            </a:r>
            <a:r>
              <a:rPr lang="ru-RU" dirty="0"/>
              <a:t> </a:t>
            </a:r>
            <a:r>
              <a:rPr lang="en-US" dirty="0"/>
              <a:t>vs Inversed RL</a:t>
            </a:r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1CF08F-52D7-9747-9313-7338119D943C}"/>
              </a:ext>
            </a:extLst>
          </p:cNvPr>
          <p:cNvSpPr/>
          <p:nvPr/>
        </p:nvSpPr>
        <p:spPr>
          <a:xfrm>
            <a:off x="510437" y="1562805"/>
            <a:ext cx="12229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dirty="0"/>
              <a:t>Мы уже обсуждали, что учиться можно даже не зная наград, глядя на то, как себя ведет «эксперт». </a:t>
            </a:r>
            <a:endParaRPr lang="en-US" b="0" dirty="0"/>
          </a:p>
          <a:p>
            <a:pPr algn="l"/>
            <a:r>
              <a:rPr lang="en-US" dirty="0"/>
              <a:t>Imitation Learning </a:t>
            </a:r>
            <a:r>
              <a:rPr lang="ru-RU" b="0" dirty="0"/>
              <a:t>подход подразумевает что мы пытаемся научиться предсказывать поведение «эксперта» в каждом заданном состоянии.</a:t>
            </a:r>
          </a:p>
        </p:txBody>
      </p:sp>
      <p:pic>
        <p:nvPicPr>
          <p:cNvPr id="10" name="0222.png" descr="0222.png">
            <a:extLst>
              <a:ext uri="{FF2B5EF4-FFF2-40B4-BE49-F238E27FC236}">
                <a16:creationId xmlns:a16="http://schemas.microsoft.com/office/drawing/2014/main" id="{E2C67703-8CA0-C24C-B538-22EAE5A69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35443" y="333918"/>
            <a:ext cx="2058133" cy="485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871B10-89E9-0A42-A159-51FE45AED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4284877"/>
            <a:ext cx="12992101" cy="43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31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3595</TotalTime>
  <Words>1038</Words>
  <Application>Microsoft Macintosh PowerPoint</Application>
  <PresentationFormat>Custom</PresentationFormat>
  <Paragraphs>127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Roboto Bold</vt:lpstr>
      <vt:lpstr>Roboto Regular</vt:lpstr>
      <vt:lpstr>Arial</vt:lpstr>
      <vt:lpstr>Calibri</vt:lpstr>
      <vt:lpstr>Calibri Light</vt:lpstr>
      <vt:lpstr>Cambria Math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Artur Kadurin</cp:lastModifiedBy>
  <cp:revision>163</cp:revision>
  <cp:lastPrinted>2019-08-17T06:44:20Z</cp:lastPrinted>
  <dcterms:modified xsi:type="dcterms:W3CDTF">2019-08-21T16:14:51Z</dcterms:modified>
</cp:coreProperties>
</file>