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29"/>
  </p:notesMasterIdLst>
  <p:sldIdLst>
    <p:sldId id="256" r:id="rId2"/>
    <p:sldId id="257" r:id="rId3"/>
    <p:sldId id="532" r:id="rId4"/>
    <p:sldId id="544" r:id="rId5"/>
    <p:sldId id="562" r:id="rId6"/>
    <p:sldId id="563" r:id="rId7"/>
    <p:sldId id="564" r:id="rId8"/>
    <p:sldId id="567" r:id="rId9"/>
    <p:sldId id="565" r:id="rId10"/>
    <p:sldId id="566" r:id="rId11"/>
    <p:sldId id="568" r:id="rId12"/>
    <p:sldId id="569" r:id="rId13"/>
    <p:sldId id="570" r:id="rId14"/>
    <p:sldId id="571" r:id="rId15"/>
    <p:sldId id="572" r:id="rId16"/>
    <p:sldId id="574" r:id="rId17"/>
    <p:sldId id="573" r:id="rId18"/>
    <p:sldId id="575" r:id="rId19"/>
    <p:sldId id="576" r:id="rId20"/>
    <p:sldId id="578" r:id="rId21"/>
    <p:sldId id="577" r:id="rId22"/>
    <p:sldId id="579" r:id="rId23"/>
    <p:sldId id="580" r:id="rId24"/>
    <p:sldId id="581" r:id="rId25"/>
    <p:sldId id="582" r:id="rId26"/>
    <p:sldId id="583" r:id="rId27"/>
    <p:sldId id="263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657"/>
    <p:restoredTop sz="96208"/>
  </p:normalViewPr>
  <p:slideViewPr>
    <p:cSldViewPr snapToGrid="0" snapToObjects="1">
      <p:cViewPr varScale="1">
        <p:scale>
          <a:sx n="96" d="100"/>
          <a:sy n="96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cs.stanford.edu/people/karpathy/ilsvrc" TargetMode="External"/><Relationship Id="rId4" Type="http://schemas.openxmlformats.org/officeDocument/2006/relationships/hyperlink" Target="http://karpathy.github.io/2014/09/02/what-i-learned-from-competing-against-a-convnet-on-image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633987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Inception (</a:t>
            </a:r>
            <a:r>
              <a:rPr lang="en-US" dirty="0" err="1"/>
              <a:t>GoogLeNet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AC1A8-43D7-814C-A283-9C4551CC3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>
          <a:xfrm>
            <a:off x="510438" y="2425320"/>
            <a:ext cx="5661762" cy="4945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799D0A-E170-8B4A-A716-E3461BAB8A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8"/>
          <a:stretch/>
        </p:blipFill>
        <p:spPr>
          <a:xfrm>
            <a:off x="6869964" y="1419538"/>
            <a:ext cx="5692380" cy="695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Погружение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Расщепление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Мутация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646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15603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ResNet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конце 2015 года, прямо перед подведением результатов </a:t>
            </a:r>
            <a:r>
              <a:rPr lang="en-US" b="0" dirty="0"/>
              <a:t>ImageNet</a:t>
            </a:r>
            <a:r>
              <a:rPr lang="ru-RU" b="0" dirty="0"/>
              <a:t>, на </a:t>
            </a:r>
            <a:r>
              <a:rPr lang="en-US" b="0" dirty="0" err="1"/>
              <a:t>Arxiv</a:t>
            </a:r>
            <a:r>
              <a:rPr lang="en-US" b="0" dirty="0"/>
              <a:t> </a:t>
            </a:r>
            <a:r>
              <a:rPr lang="ru-RU" b="0" dirty="0"/>
              <a:t>был залит препринт статьи </a:t>
            </a:r>
            <a:r>
              <a:rPr lang="en-US" b="0" dirty="0"/>
              <a:t>“</a:t>
            </a:r>
            <a:r>
              <a:rPr lang="en" b="0" dirty="0"/>
              <a:t>Deep Residual Learning for Image Recognition”. </a:t>
            </a:r>
            <a:r>
              <a:rPr lang="ru-RU" b="0" dirty="0"/>
              <a:t>И именно эта архитектура тогда заняла первое место обогнав </a:t>
            </a:r>
            <a:r>
              <a:rPr lang="en-US" b="0" dirty="0"/>
              <a:t>Inception </a:t>
            </a:r>
            <a:r>
              <a:rPr lang="ru-RU" b="0" dirty="0"/>
              <a:t>на 0.01%!</a:t>
            </a:r>
            <a:endParaRPr lang="en-US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He et al. Deep Residual Learning for Image Recognition. 2015</a:t>
            </a:r>
            <a:endParaRPr lang="ru-RU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74B2DC-10F8-1348-BC03-A2CE712D5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7" y="2982237"/>
            <a:ext cx="11918273" cy="51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15603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ResNet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Так же как и в архитектуре от </a:t>
            </a:r>
            <a:r>
              <a:rPr lang="en-US" b="0" dirty="0"/>
              <a:t>Google, </a:t>
            </a:r>
            <a:r>
              <a:rPr lang="ru-RU" b="0" dirty="0"/>
              <a:t>команда</a:t>
            </a:r>
            <a:r>
              <a:rPr lang="en-US" b="0" dirty="0"/>
              <a:t> ResNet </a:t>
            </a:r>
            <a:r>
              <a:rPr lang="ru-RU" b="0" dirty="0"/>
              <a:t>работала над распараллеливанием потока данных по слоям. Но идея </a:t>
            </a:r>
            <a:r>
              <a:rPr lang="en-US" b="0" dirty="0"/>
              <a:t>shortcut </a:t>
            </a:r>
            <a:r>
              <a:rPr lang="ru-RU" b="0" dirty="0"/>
              <a:t>связей намного проще. В итоге, сеть глубиной 34 слоя и 3.57% ошибка.</a:t>
            </a:r>
            <a:endParaRPr lang="en-US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He et al. Deep Residual Learning for Image Recognition. 2015</a:t>
            </a:r>
            <a:endParaRPr lang="ru-RU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30BBC9-6F81-2848-B796-C62F21639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8" y="4262852"/>
            <a:ext cx="6484724" cy="38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7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15603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ResNet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А уже через несколько месяцев Microsoft показала сеть глубиной в 1001 слой! Стоит отметить, что над ResNet работал </a:t>
            </a:r>
            <a:r>
              <a:rPr lang="ru-RU" b="0" dirty="0" err="1"/>
              <a:t>Kaiming</a:t>
            </a:r>
            <a:r>
              <a:rPr lang="ru-RU" b="0" dirty="0"/>
              <a:t> </a:t>
            </a:r>
            <a:r>
              <a:rPr lang="ru-RU" b="0" dirty="0" err="1"/>
              <a:t>He</a:t>
            </a:r>
            <a:r>
              <a:rPr lang="ru-RU" b="0" dirty="0"/>
              <a:t>, тот самый, чью инициализацию мы используем</a:t>
            </a:r>
            <a:r>
              <a:rPr lang="en-US" b="0" dirty="0"/>
              <a:t> </a:t>
            </a:r>
            <a:r>
              <a:rPr lang="ru-RU" b="0" dirty="0"/>
              <a:t>в сверточных слоях. Для того чтобы обучить такую сеть они попробовали разные типы </a:t>
            </a:r>
            <a:r>
              <a:rPr lang="en-US" b="0" dirty="0"/>
              <a:t>shortcut</a:t>
            </a:r>
            <a:r>
              <a:rPr lang="ru-RU" b="0" dirty="0"/>
              <a:t> и разные комбинации активаций и нормализаций.</a:t>
            </a:r>
          </a:p>
          <a:p>
            <a:pPr algn="l"/>
            <a:r>
              <a:rPr lang="ru-RU" b="0" dirty="0"/>
              <a:t>И примерно тогда же Google опубликовал комбинацию Inception и ResNet.</a:t>
            </a:r>
            <a:endParaRPr lang="en-US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He et al. Deep Residual Learning for Image Recognition. 2015</a:t>
            </a:r>
            <a:endParaRPr lang="ru-RU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30BBC9-6F81-2848-B796-C62F21639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8" y="4262852"/>
            <a:ext cx="6484724" cy="38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73792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ResNetXt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конце 2016 года, что уже стало традицией, </a:t>
            </a:r>
            <a:r>
              <a:rPr lang="en-US" b="0" dirty="0"/>
              <a:t>ResNet </a:t>
            </a:r>
            <a:r>
              <a:rPr lang="ru-RU" b="0" dirty="0"/>
              <a:t>выкатил новую архитектуру блоков и до сих пор держит первое место в </a:t>
            </a:r>
            <a:r>
              <a:rPr lang="en-US" b="0" dirty="0"/>
              <a:t>ImageNet</a:t>
            </a:r>
            <a:r>
              <a:rPr lang="ru-RU" b="0" dirty="0"/>
              <a:t>, хотя конкурентов у него достаточно.</a:t>
            </a:r>
            <a:endParaRPr lang="en-US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 err="1"/>
              <a:t>Xie</a:t>
            </a:r>
            <a:r>
              <a:rPr lang="en" sz="1400" b="0" dirty="0"/>
              <a:t> et al. Aggregated Residual Transformations for Deep Neural Networks. 2016</a:t>
            </a:r>
            <a:endParaRPr lang="ru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3AEA7-3EAD-2846-9562-A3E11B0D8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4588186"/>
            <a:ext cx="7937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2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9447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FractalNet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Весной 2016 года команда из</a:t>
            </a:r>
            <a:r>
              <a:rPr lang="en-US" b="0" dirty="0"/>
              <a:t> </a:t>
            </a:r>
            <a:r>
              <a:rPr lang="ru-RU" b="0" dirty="0"/>
              <a:t>Чикаго выкладывает архитектуру без </a:t>
            </a:r>
            <a:r>
              <a:rPr lang="ru-RU" b="0" dirty="0" err="1"/>
              <a:t>шорткатов</a:t>
            </a:r>
            <a:r>
              <a:rPr lang="en-US" b="0" dirty="0"/>
              <a:t>. </a:t>
            </a:r>
            <a:r>
              <a:rPr lang="ru-RU" b="0" dirty="0"/>
              <a:t>Кроме того, они предложили идею </a:t>
            </a:r>
            <a:r>
              <a:rPr lang="en-US" b="0" dirty="0" err="1"/>
              <a:t>droppath</a:t>
            </a:r>
            <a:r>
              <a:rPr lang="en-US" b="0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Larsson et al. </a:t>
            </a:r>
            <a:r>
              <a:rPr lang="en" sz="1400" b="0" dirty="0" err="1"/>
              <a:t>FractalNet</a:t>
            </a:r>
            <a:r>
              <a:rPr lang="en" sz="1400" b="0" dirty="0"/>
              <a:t>: Ultra-deep neural networks without residuals. 2016</a:t>
            </a:r>
            <a:endParaRPr lang="ru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0B020-2E60-A04C-96E8-59E3B3C48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44" y="2598410"/>
            <a:ext cx="8213311" cy="55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1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84212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DenseNet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Летом 2016 года смешанная команда из </a:t>
            </a:r>
            <a:r>
              <a:rPr lang="ru-RU" b="0" dirty="0" err="1"/>
              <a:t>Корнеллского</a:t>
            </a:r>
            <a:r>
              <a:rPr lang="ru-RU" b="0" dirty="0"/>
              <a:t> Университета и </a:t>
            </a:r>
            <a:r>
              <a:rPr lang="en-US" b="0" dirty="0"/>
              <a:t>Facebook </a:t>
            </a:r>
            <a:r>
              <a:rPr lang="ru-RU" b="0" dirty="0"/>
              <a:t>публикует архитектуру с «полносвязными» блоками сверток.</a:t>
            </a:r>
            <a:endParaRPr lang="en-US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Huang et al. Densely Connected Convolutional Networks. 2016</a:t>
            </a:r>
            <a:endParaRPr lang="ru-RU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262C2-4347-DC4F-8852-BBDE2764A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2428302"/>
            <a:ext cx="60579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2EC3C-8E57-0B4E-92C9-A87A0D49D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771702"/>
            <a:ext cx="123317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188192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SENet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А в 2017 году команда из Китайской Академии Наук</a:t>
            </a:r>
            <a:r>
              <a:rPr lang="en-US" b="0" dirty="0"/>
              <a:t> </a:t>
            </a:r>
            <a:r>
              <a:rPr lang="ru-RU" b="0" dirty="0"/>
              <a:t>публикует архитектуру </a:t>
            </a:r>
            <a:r>
              <a:rPr lang="en-US" b="0" dirty="0"/>
              <a:t>Squeeze-and-Excitation </a:t>
            </a:r>
            <a:r>
              <a:rPr lang="ru-RU" b="0" dirty="0"/>
              <a:t>блока, который, по сути, </a:t>
            </a:r>
            <a:r>
              <a:rPr lang="ru-RU" b="0" dirty="0" err="1"/>
              <a:t>перевзвешивает</a:t>
            </a:r>
            <a:r>
              <a:rPr lang="ru-RU" b="0" dirty="0"/>
              <a:t> каналы на выходе любого другого сверточного блока</a:t>
            </a:r>
            <a:r>
              <a:rPr lang="en-US" b="0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Hu et al. Squeeze-and-Excitation Networks. 2017</a:t>
            </a:r>
            <a:endParaRPr lang="ru-RU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3614B-D985-BE45-AA32-B64A24905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6" y="5365560"/>
            <a:ext cx="11970440" cy="23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32524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EfficientNet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мае этого года </a:t>
            </a:r>
            <a:r>
              <a:rPr lang="en-US" b="0" dirty="0"/>
              <a:t>Google </a:t>
            </a:r>
            <a:r>
              <a:rPr lang="ru-RU" b="0" dirty="0"/>
              <a:t>публикует статью с исследованием того, как гиперпараметры сверточных сетей влияют на качество.</a:t>
            </a:r>
            <a:endParaRPr lang="en-US" b="0" dirty="0"/>
          </a:p>
          <a:p>
            <a:pPr algn="l"/>
            <a:r>
              <a:rPr lang="ru-RU" b="0" dirty="0"/>
              <a:t>Правильно выбирая коэффициенты </a:t>
            </a:r>
            <a:r>
              <a:rPr lang="en-US" b="0" dirty="0"/>
              <a:t>w, d </a:t>
            </a:r>
            <a:r>
              <a:rPr lang="ru-RU" b="0" dirty="0"/>
              <a:t>и входное разрешение они выбивают топ1 результат.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Tan M., Le Q. V. </a:t>
            </a:r>
            <a:r>
              <a:rPr lang="en" sz="1400" b="0" dirty="0" err="1"/>
              <a:t>EfficientNet</a:t>
            </a:r>
            <a:r>
              <a:rPr lang="en" sz="1400" b="0" dirty="0"/>
              <a:t>: Rethinking Model Scaling for Convolutional Neural Networks. 2019</a:t>
            </a:r>
            <a:endParaRPr lang="ru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0A191-9662-CC4A-9C12-DEDD3673B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7" y="4464081"/>
            <a:ext cx="11970440" cy="3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2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87578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/>
              <a:t>CEO Insilico Taiwan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Заголовок презентации…">
            <a:extLst>
              <a:ext uri="{FF2B5EF4-FFF2-40B4-BE49-F238E27FC236}">
                <a16:creationId xmlns:a16="http://schemas.microsoft.com/office/drawing/2014/main" id="{FF88890E-DE88-2147-A7FD-BB8762A7B470}"/>
              </a:ext>
            </a:extLst>
          </p:cNvPr>
          <p:cNvSpPr txBox="1"/>
          <p:nvPr/>
        </p:nvSpPr>
        <p:spPr>
          <a:xfrm>
            <a:off x="1272438" y="2410440"/>
            <a:ext cx="93182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Современные сверточные сети.</a:t>
            </a:r>
          </a:p>
        </p:txBody>
      </p:sp>
      <p:sp>
        <p:nvSpPr>
          <p:cNvPr id="9" name="Подзаголовок или пояснение">
            <a:extLst>
              <a:ext uri="{FF2B5EF4-FFF2-40B4-BE49-F238E27FC236}">
                <a16:creationId xmlns:a16="http://schemas.microsoft.com/office/drawing/2014/main" id="{EEAC6CC1-46A4-7947-B2F8-3E8476AE3593}"/>
              </a:ext>
            </a:extLst>
          </p:cNvPr>
          <p:cNvSpPr txBox="1"/>
          <p:nvPr/>
        </p:nvSpPr>
        <p:spPr>
          <a:xfrm>
            <a:off x="1272438" y="3931139"/>
            <a:ext cx="630117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Глубина–глубина, я не твой.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32524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EfficientNet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мае этого года </a:t>
            </a:r>
            <a:r>
              <a:rPr lang="en-US" b="0" dirty="0"/>
              <a:t>Google </a:t>
            </a:r>
            <a:r>
              <a:rPr lang="ru-RU" b="0" dirty="0"/>
              <a:t>публикует статью с исследованием того, как гиперпараметры сверточных сетей влияют на качество.</a:t>
            </a:r>
            <a:endParaRPr lang="en-US" b="0" dirty="0"/>
          </a:p>
          <a:p>
            <a:pPr algn="l"/>
            <a:r>
              <a:rPr lang="ru-RU" b="0" dirty="0"/>
              <a:t>Правильно выбирая коэффициенты </a:t>
            </a:r>
            <a:r>
              <a:rPr lang="en-US" b="0" dirty="0"/>
              <a:t>w, d </a:t>
            </a:r>
            <a:r>
              <a:rPr lang="ru-RU" b="0" dirty="0"/>
              <a:t>и входное разрешение они выбивают топ1 результат.</a:t>
            </a:r>
          </a:p>
          <a:p>
            <a:pPr algn="l"/>
            <a:r>
              <a:rPr lang="ru-RU" b="0" dirty="0"/>
              <a:t>Но уже в июне </a:t>
            </a:r>
            <a:r>
              <a:rPr lang="en-US" b="0" dirty="0" err="1"/>
              <a:t>ResNetXt</a:t>
            </a:r>
            <a:r>
              <a:rPr lang="en-US" b="0" dirty="0"/>
              <a:t> </a:t>
            </a:r>
            <a:r>
              <a:rPr lang="ru-RU" b="0" dirty="0"/>
              <a:t>обновляет сетку и снова выходит на первое место.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Tan M., Le Q. V. </a:t>
            </a:r>
            <a:r>
              <a:rPr lang="en" sz="1400" b="0" dirty="0" err="1"/>
              <a:t>EfficientNet</a:t>
            </a:r>
            <a:r>
              <a:rPr lang="en" sz="1400" b="0" dirty="0"/>
              <a:t>: Rethinking Model Scaling for Convolutional Neural Networks. 2019</a:t>
            </a:r>
            <a:endParaRPr lang="ru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0A191-9662-CC4A-9C12-DEDD3673B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7" y="4464081"/>
            <a:ext cx="11970440" cy="3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Погружение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Расщепление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Мутация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360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75004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Neural Architecture Search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Все это волшебство с разными архитектурами в конце концов привело к появлению сетей, которые учатся подбирать архитектуры. В конце 2016 года </a:t>
            </a:r>
            <a:r>
              <a:rPr lang="en-US" b="0" dirty="0"/>
              <a:t>Google Brain </a:t>
            </a:r>
            <a:r>
              <a:rPr lang="ru-RU" b="0" dirty="0"/>
              <a:t>публикуют описание </a:t>
            </a:r>
            <a:r>
              <a:rPr lang="ru-RU" b="0" dirty="0" err="1"/>
              <a:t>фреймворка</a:t>
            </a:r>
            <a:r>
              <a:rPr lang="ru-RU" b="0" dirty="0"/>
              <a:t> и примеры архитектур.</a:t>
            </a: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90C96-81D5-2E4D-AB31-8F75BDAD0297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 err="1"/>
              <a:t>Zoph</a:t>
            </a:r>
            <a:r>
              <a:rPr lang="en" sz="1400" b="0" dirty="0"/>
              <a:t> B., Le Q.V. Neural Architecture Search with Reinforcement Learning. 2016</a:t>
            </a:r>
            <a:endParaRPr lang="ru-RU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66D28-3C6A-F145-BBF2-E29029D96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92138"/>
            <a:ext cx="6375400" cy="2876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38DFA-7A18-4048-9E1F-09CE433A4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5843955"/>
            <a:ext cx="7061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5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32595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NASNet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А примерно через полгода дополняют свой подход возможностью собирать </a:t>
            </a:r>
            <a:r>
              <a:rPr lang="ru-RU" b="0" dirty="0" err="1"/>
              <a:t>кастомные</a:t>
            </a:r>
            <a:r>
              <a:rPr lang="ru-RU" b="0" dirty="0"/>
              <a:t> блоки с помощью рекуррентной сети, которая выбирает какие из предыдущих слоев объединить между собой и как.</a:t>
            </a: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90C96-81D5-2E4D-AB31-8F75BDAD0297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/>
              <a:t>Zoph</a:t>
            </a:r>
            <a:r>
              <a:rPr lang="en-US" sz="1400" b="0" dirty="0"/>
              <a:t> et al. Learning Transferable Architectures for Scalable Image Recognition. 2017</a:t>
            </a:r>
            <a:endParaRPr lang="ru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41B5C-84A3-5D43-8569-ADE0613CF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377495"/>
            <a:ext cx="88392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91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32595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NASNet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Еще через полгода они выкладывают сеть которая подбирает блоки с помощью обучения с подкреплением.</a:t>
            </a: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90C96-81D5-2E4D-AB31-8F75BDAD0297}"/>
              </a:ext>
            </a:extLst>
          </p:cNvPr>
          <p:cNvSpPr/>
          <p:nvPr/>
        </p:nvSpPr>
        <p:spPr>
          <a:xfrm>
            <a:off x="523136" y="8331823"/>
            <a:ext cx="1197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Liu C., </a:t>
            </a:r>
            <a:r>
              <a:rPr lang="en-US" sz="1400" b="0" dirty="0" err="1"/>
              <a:t>Zoph</a:t>
            </a:r>
            <a:r>
              <a:rPr lang="en-US" sz="1400" b="0" dirty="0"/>
              <a:t> B. et al. Progressive Neural Architecture Search. 2017</a:t>
            </a:r>
          </a:p>
          <a:p>
            <a:endParaRPr lang="ru-RU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A9CA-C4E9-0642-A07C-4D26237F6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3324462"/>
            <a:ext cx="8724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1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32595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NASNet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А в начале прошлого года, снова Гугл, публикует подбор архитектуры ячейки с помощью генетических алгоритмов.</a:t>
            </a: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90C96-81D5-2E4D-AB31-8F75BDAD0297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Real E., Le Q. V. et al. Regularized Evolution for Image Classifier Architecture Search. 2018</a:t>
            </a:r>
            <a:endParaRPr lang="ru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66562-0698-604A-B823-4F30A6C38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2775506"/>
            <a:ext cx="5143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78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10437" y="1805588"/>
            <a:ext cx="12051907" cy="5190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Несмотря на то, что история глубокого обучения началась немного раньше, наиболее распространенной точкой зрения является, все же, то, что </a:t>
            </a:r>
            <a:r>
              <a:rPr lang="en-US" b="0" dirty="0" err="1"/>
              <a:t>AlexNet</a:t>
            </a:r>
            <a:r>
              <a:rPr lang="ru-RU" b="0" dirty="0"/>
              <a:t> стал прорывной архитектурой. В этот момент появились глубокие сверточные сети обученные на видеокартах и их развитие ускорилось многократно.</a:t>
            </a:r>
          </a:p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После первых успешных шагов с подбором архитектуры сверточных сетей, наступило время, когда сами нейронные сети могут помочь с выбором архитектуры.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359874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146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748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Погружение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Расщепление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Мутация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25863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AlexNet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2012г. студент </a:t>
            </a:r>
            <a:r>
              <a:rPr lang="ru-RU" b="0" dirty="0" err="1"/>
              <a:t>Хинтона</a:t>
            </a:r>
            <a:r>
              <a:rPr lang="ru-RU" b="0" dirty="0"/>
              <a:t> Алекс </a:t>
            </a:r>
            <a:r>
              <a:rPr lang="ru-RU" b="0" dirty="0" err="1"/>
              <a:t>Крыжевский</a:t>
            </a:r>
            <a:r>
              <a:rPr lang="ru-RU" b="0" dirty="0"/>
              <a:t> обучил первую известную глубокую сверточную сеть и с 8 слоями занял первое место на </a:t>
            </a:r>
            <a:r>
              <a:rPr lang="ru-RU" b="0" dirty="0" err="1"/>
              <a:t>ImageNet</a:t>
            </a:r>
            <a:r>
              <a:rPr lang="ru-RU" b="0" dirty="0"/>
              <a:t> с результатом 15% top5 </a:t>
            </a:r>
            <a:r>
              <a:rPr lang="ru-RU" b="0" dirty="0" err="1"/>
              <a:t>error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20310-AE8D-BE43-8140-D89CAA0FC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3" y="4563690"/>
            <a:ext cx="11918273" cy="36484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B90C96-81D5-2E4D-AB31-8F75BDAD0297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/>
              <a:t>Krizhevsky</a:t>
            </a:r>
            <a:r>
              <a:rPr lang="en-US" sz="1400" b="0" dirty="0"/>
              <a:t> et al. ImageNet Classification with Deep Convolutional Neural Networks. 2012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72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633987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Inception (</a:t>
            </a:r>
            <a:r>
              <a:rPr lang="en-US" dirty="0" err="1"/>
              <a:t>GoogLeNet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2014г. Команда Google существенно улучшила этот результат, попытавшись сделать сеть более «эффективной»:</a:t>
            </a:r>
          </a:p>
          <a:p>
            <a:pPr algn="l"/>
            <a:r>
              <a:rPr lang="ru-RU" b="0" dirty="0"/>
              <a:t>24 слоя и 6% top5 </a:t>
            </a:r>
            <a:r>
              <a:rPr lang="ru-RU" b="0" dirty="0" err="1"/>
              <a:t>error</a:t>
            </a:r>
            <a:r>
              <a:rPr lang="ru-RU" b="0" dirty="0"/>
              <a:t>!</a:t>
            </a:r>
            <a:endParaRPr lang="en-US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36A731-4198-7740-AF75-782A98E0F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3" y="4681311"/>
            <a:ext cx="11917623" cy="35094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AF48C9-BABE-304C-B869-BFBDC88E77F0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 err="1"/>
              <a:t>Szegedy</a:t>
            </a:r>
            <a:r>
              <a:rPr lang="en" sz="1400" b="0" dirty="0"/>
              <a:t> et al. Going Deeper with Convolutions. 2014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079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633987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Inception (</a:t>
            </a:r>
            <a:r>
              <a:rPr lang="en-US" dirty="0" err="1"/>
              <a:t>GoogLeNet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2014г. Команда Google существенно улучшила этот результат, попытавшись сделать сеть более «эффективной»:</a:t>
            </a:r>
          </a:p>
          <a:p>
            <a:pPr algn="l"/>
            <a:r>
              <a:rPr lang="ru-RU" b="0" dirty="0"/>
              <a:t>24 слоя и 6% top5 </a:t>
            </a:r>
            <a:r>
              <a:rPr lang="ru-RU" b="0" dirty="0" err="1"/>
              <a:t>error</a:t>
            </a:r>
            <a:r>
              <a:rPr lang="ru-RU" b="0" dirty="0"/>
              <a:t>!</a:t>
            </a:r>
            <a:endParaRPr lang="en-US" b="0" dirty="0"/>
          </a:p>
          <a:p>
            <a:pPr algn="l"/>
            <a:endParaRPr lang="en-US" b="0" dirty="0"/>
          </a:p>
          <a:p>
            <a:pPr algn="l"/>
            <a:r>
              <a:rPr lang="en-US" b="0" dirty="0"/>
              <a:t>* </a:t>
            </a:r>
            <a:r>
              <a:rPr lang="ru-RU" b="0" dirty="0"/>
              <a:t>Название </a:t>
            </a:r>
            <a:r>
              <a:rPr lang="en-US" b="0" dirty="0" err="1"/>
              <a:t>GoogLeNet</a:t>
            </a:r>
            <a:r>
              <a:rPr lang="en-US" b="0" dirty="0"/>
              <a:t> </a:t>
            </a:r>
            <a:r>
              <a:rPr lang="ru-RU" b="0" dirty="0"/>
              <a:t>отсылает к статье </a:t>
            </a:r>
            <a:r>
              <a:rPr lang="en-US" b="0" dirty="0"/>
              <a:t>Yann </a:t>
            </a:r>
            <a:r>
              <a:rPr lang="en-US" b="0" dirty="0" err="1"/>
              <a:t>LeCun</a:t>
            </a:r>
            <a:r>
              <a:rPr lang="en-US" b="0" dirty="0"/>
              <a:t> </a:t>
            </a:r>
            <a:r>
              <a:rPr lang="ru-RU" b="0" dirty="0"/>
              <a:t>и </a:t>
            </a:r>
            <a:r>
              <a:rPr lang="en-US" b="0" dirty="0" err="1"/>
              <a:t>Yoshua</a:t>
            </a:r>
            <a:r>
              <a:rPr lang="en-US" b="0" dirty="0"/>
              <a:t> </a:t>
            </a:r>
            <a:r>
              <a:rPr lang="en-US" b="0" dirty="0" err="1"/>
              <a:t>Bengio</a:t>
            </a:r>
            <a:r>
              <a:rPr lang="en-US" b="0" dirty="0"/>
              <a:t> 1998</a:t>
            </a:r>
            <a:r>
              <a:rPr lang="ru-RU" b="0" dirty="0"/>
              <a:t>г</a:t>
            </a:r>
            <a:r>
              <a:rPr lang="en-US" b="0" dirty="0"/>
              <a:t> “</a:t>
            </a:r>
            <a:r>
              <a:rPr lang="en" b="0" dirty="0"/>
              <a:t>Gradient-based learning applied to document recognition”</a:t>
            </a:r>
            <a:r>
              <a:rPr lang="ru-RU" b="0" dirty="0"/>
              <a:t> в которой помимо архитектуры </a:t>
            </a:r>
            <a:r>
              <a:rPr lang="en-US" b="0" dirty="0"/>
              <a:t>LeNet-5 </a:t>
            </a:r>
            <a:r>
              <a:rPr lang="ru-RU" b="0" dirty="0"/>
              <a:t>впервые появляется </a:t>
            </a:r>
            <a:r>
              <a:rPr lang="en-US" b="0" dirty="0"/>
              <a:t>MNIST.</a:t>
            </a:r>
            <a:endParaRPr lang="ru-R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E491E6-CF98-3949-8E9E-669FB3100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2" y="4610090"/>
            <a:ext cx="11915414" cy="35728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72321A2-D6E7-B54C-8FA2-6171C095E042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 err="1"/>
              <a:t>LeCun</a:t>
            </a:r>
            <a:r>
              <a:rPr lang="en" sz="1400" b="0" dirty="0"/>
              <a:t> et al. Gradient-based learning applied to document recognition. 1998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3675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633987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Inception (</a:t>
            </a:r>
            <a:r>
              <a:rPr lang="en-US" dirty="0" err="1"/>
              <a:t>GoogLeNet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Основной идеей </a:t>
            </a:r>
            <a:r>
              <a:rPr lang="en-US" b="0" dirty="0"/>
              <a:t>Inception </a:t>
            </a:r>
            <a:r>
              <a:rPr lang="ru-RU" b="0" dirty="0"/>
              <a:t>было уменьшить количество весов в сети </a:t>
            </a:r>
            <a:r>
              <a:rPr lang="ru-RU" b="0" dirty="0" err="1"/>
              <a:t>AlexNet</a:t>
            </a:r>
            <a:r>
              <a:rPr lang="ru-RU" b="0" dirty="0"/>
              <a:t> (60 миллионов) за счет сверток меньшего размера и сверток 1х1. В итоге примерно в 10 раз меньше параметров при большей глубине.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A2A7B8-164D-5A48-B5D8-EBF2835C0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3" y="4939854"/>
            <a:ext cx="11915414" cy="29132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285826-F55A-DE49-B2D4-6BB4336FD5A6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 err="1"/>
              <a:t>Szegedy</a:t>
            </a:r>
            <a:r>
              <a:rPr lang="en" sz="1400" b="0" dirty="0"/>
              <a:t> et al. Going Deeper with Convolutions. 2014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257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94352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34608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Inception</a:t>
            </a:r>
            <a:r>
              <a:rPr lang="ru-RU" dirty="0"/>
              <a:t>-</a:t>
            </a:r>
            <a:r>
              <a:rPr lang="en-US" dirty="0"/>
              <a:t>v3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43263" y="1562805"/>
            <a:ext cx="12229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С новой архитектурой блоков и трюками типа добавления появившихся слоев </a:t>
            </a:r>
            <a:r>
              <a:rPr lang="ru-RU" b="0" dirty="0" err="1"/>
              <a:t>батч</a:t>
            </a:r>
            <a:r>
              <a:rPr lang="ru-RU" b="0" dirty="0"/>
              <a:t>-нормализации в 2015г Google показали результат 3.58%! Что уже существенно лучше чем человеческий результат — 5.1%</a:t>
            </a:r>
          </a:p>
          <a:p>
            <a:pPr algn="l"/>
            <a:r>
              <a:rPr lang="ru-RU" b="0" dirty="0"/>
              <a:t>Подробней можно почитать и поиграться на сайте </a:t>
            </a:r>
            <a:r>
              <a:rPr lang="ru-RU" b="0" dirty="0" err="1"/>
              <a:t>Карпатого</a:t>
            </a:r>
            <a:r>
              <a:rPr lang="ru-RU" b="0" dirty="0"/>
              <a:t>:</a:t>
            </a:r>
          </a:p>
          <a:p>
            <a:pPr algn="l"/>
            <a:r>
              <a:rPr lang="ru-RU" b="0" dirty="0">
                <a:hlinkClick r:id="rId4"/>
              </a:rPr>
              <a:t>http://karpathy.github.io/2014/09/02/what-i-learned-from-competing-against-a-convnet-on-imagenet/</a:t>
            </a:r>
            <a:endParaRPr lang="en-US" b="0" dirty="0"/>
          </a:p>
          <a:p>
            <a:pPr algn="l"/>
            <a:r>
              <a:rPr lang="ru-RU" b="0" dirty="0">
                <a:hlinkClick r:id="rId5"/>
              </a:rPr>
              <a:t>https://cs.stanford.edu/people/karpathy/ilsvrc</a:t>
            </a:r>
            <a:endParaRPr lang="en-US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A2A7B8-164D-5A48-B5D8-EBF2835C0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3" y="4939854"/>
            <a:ext cx="11915414" cy="29132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285826-F55A-DE49-B2D4-6BB4336FD5A6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 err="1"/>
              <a:t>Szegedy</a:t>
            </a:r>
            <a:r>
              <a:rPr lang="en" sz="1400" b="0" dirty="0"/>
              <a:t> et al. Rethinking the Inception Architecture for Computer Vision. 2015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204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633987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Inception (</a:t>
            </a:r>
            <a:r>
              <a:rPr lang="en-US" dirty="0" err="1"/>
              <a:t>GoogLeNet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AC1A8-43D7-814C-A283-9C4551CC3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3"/>
          <a:stretch/>
        </p:blipFill>
        <p:spPr>
          <a:xfrm>
            <a:off x="510438" y="2425320"/>
            <a:ext cx="5661762" cy="49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1170</Words>
  <Application>Microsoft Macintosh PowerPoint</Application>
  <PresentationFormat>Custom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Roboto Bold</vt:lpstr>
      <vt:lpstr>Roboto Regular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183</cp:revision>
  <cp:lastPrinted>2019-08-24T06:54:07Z</cp:lastPrinted>
  <dcterms:modified xsi:type="dcterms:W3CDTF">2019-08-24T08:28:09Z</dcterms:modified>
</cp:coreProperties>
</file>