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/>
          <p:nvPr>
            <p:ph type="title"/>
          </p:nvPr>
        </p:nvSpPr>
        <p:spPr>
          <a:xfrm>
            <a:off x="1625600" y="1596248"/>
            <a:ext cx="9753600" cy="3395700"/>
          </a:xfrm>
          <a:prstGeom prst="rect">
            <a:avLst/>
          </a:prstGeom>
        </p:spPr>
        <p:txBody>
          <a:bodyPr anchor="b"/>
          <a:lstStyle>
            <a:lvl1pPr algn="ctr">
              <a:defRPr sz="6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2" name="Уровень текста 1…"/>
          <p:cNvSpPr txBox="1"/>
          <p:nvPr>
            <p:ph type="body" sz="quarter" idx="1"/>
          </p:nvPr>
        </p:nvSpPr>
        <p:spPr>
          <a:xfrm>
            <a:off x="1625600" y="5122898"/>
            <a:ext cx="9753600" cy="23548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500"/>
            </a:lvl1pPr>
            <a:lvl2pPr marL="0" indent="487694" algn="ctr">
              <a:buSzTx/>
              <a:buFontTx/>
              <a:buNone/>
              <a:defRPr sz="2500"/>
            </a:lvl2pPr>
            <a:lvl3pPr marL="0" indent="975389" algn="ctr">
              <a:buSzTx/>
              <a:buFontTx/>
              <a:buNone/>
              <a:defRPr sz="2500"/>
            </a:lvl3pPr>
            <a:lvl4pPr marL="0" indent="1463085" algn="ctr">
              <a:buSzTx/>
              <a:buFontTx/>
              <a:buNone/>
              <a:defRPr sz="2500"/>
            </a:lvl4pPr>
            <a:lvl5pPr marL="0" indent="1950780" algn="ctr">
              <a:buSzTx/>
              <a:buFontTx/>
              <a:buNone/>
              <a:defRPr sz="25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93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Текст заголовка"/>
          <p:cNvSpPr txBox="1"/>
          <p:nvPr>
            <p:ph type="title"/>
          </p:nvPr>
        </p:nvSpPr>
        <p:spPr>
          <a:xfrm>
            <a:off x="9306559" y="519288"/>
            <a:ext cx="2804161" cy="8265726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102" name="Уровень текста 1…"/>
          <p:cNvSpPr txBox="1"/>
          <p:nvPr>
            <p:ph type="body" idx="1"/>
          </p:nvPr>
        </p:nvSpPr>
        <p:spPr>
          <a:xfrm>
            <a:off x="894080" y="519288"/>
            <a:ext cx="8249920" cy="8265726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21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/>
          <p:nvPr>
            <p:ph type="title"/>
          </p:nvPr>
        </p:nvSpPr>
        <p:spPr>
          <a:xfrm>
            <a:off x="887306" y="2431627"/>
            <a:ext cx="11216642" cy="4057227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0" name="Уровень текста 1…"/>
          <p:cNvSpPr txBox="1"/>
          <p:nvPr>
            <p:ph type="body" sz="quarter" idx="1"/>
          </p:nvPr>
        </p:nvSpPr>
        <p:spPr>
          <a:xfrm>
            <a:off x="887306" y="6527237"/>
            <a:ext cx="11216642" cy="2133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500">
                <a:solidFill>
                  <a:srgbClr val="888888"/>
                </a:solidFill>
              </a:defRPr>
            </a:lvl1pPr>
            <a:lvl2pPr marL="0" indent="487694">
              <a:buSzTx/>
              <a:buFontTx/>
              <a:buNone/>
              <a:defRPr sz="2500">
                <a:solidFill>
                  <a:srgbClr val="888888"/>
                </a:solidFill>
              </a:defRPr>
            </a:lvl2pPr>
            <a:lvl3pPr marL="0" indent="975389">
              <a:buSzTx/>
              <a:buFontTx/>
              <a:buNone/>
              <a:defRPr sz="2500">
                <a:solidFill>
                  <a:srgbClr val="888888"/>
                </a:solidFill>
              </a:defRPr>
            </a:lvl3pPr>
            <a:lvl4pPr marL="0" indent="1463085">
              <a:buSzTx/>
              <a:buFontTx/>
              <a:buNone/>
              <a:defRPr sz="2500">
                <a:solidFill>
                  <a:srgbClr val="888888"/>
                </a:solidFill>
              </a:defRPr>
            </a:lvl4pPr>
            <a:lvl5pPr marL="0" indent="1950780">
              <a:buSzTx/>
              <a:buFontTx/>
              <a:buNone/>
              <a:defRPr sz="2500">
                <a:solidFill>
                  <a:srgbClr val="888888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9" name="Уровень текста 1…"/>
          <p:cNvSpPr txBox="1"/>
          <p:nvPr>
            <p:ph type="body" sz="half" idx="1"/>
          </p:nvPr>
        </p:nvSpPr>
        <p:spPr>
          <a:xfrm>
            <a:off x="894080" y="2596444"/>
            <a:ext cx="5527041" cy="6188570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/>
          <p:nvPr>
            <p:ph type="title"/>
          </p:nvPr>
        </p:nvSpPr>
        <p:spPr>
          <a:xfrm>
            <a:off x="895774" y="519290"/>
            <a:ext cx="11216641" cy="1885246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8" name="Уровень текста 1…"/>
          <p:cNvSpPr txBox="1"/>
          <p:nvPr>
            <p:ph type="body" sz="quarter" idx="1"/>
          </p:nvPr>
        </p:nvSpPr>
        <p:spPr>
          <a:xfrm>
            <a:off x="895774" y="2390987"/>
            <a:ext cx="5501640" cy="1171787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500"/>
            </a:lvl1pPr>
            <a:lvl2pPr marL="0" indent="487694">
              <a:buSzTx/>
              <a:buFontTx/>
              <a:buNone/>
              <a:defRPr b="1" sz="2500"/>
            </a:lvl2pPr>
            <a:lvl3pPr marL="0" indent="975389">
              <a:buSzTx/>
              <a:buFontTx/>
              <a:buNone/>
              <a:defRPr b="1" sz="2500"/>
            </a:lvl3pPr>
            <a:lvl4pPr marL="0" indent="1463085">
              <a:buSzTx/>
              <a:buFontTx/>
              <a:buNone/>
              <a:defRPr b="1" sz="2500"/>
            </a:lvl4pPr>
            <a:lvl5pPr marL="0" indent="1950780">
              <a:buSzTx/>
              <a:buFontTx/>
              <a:buNone/>
              <a:defRPr b="1" sz="25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Text Placeholder 4"/>
          <p:cNvSpPr/>
          <p:nvPr>
            <p:ph type="body" sz="quarter" idx="13"/>
          </p:nvPr>
        </p:nvSpPr>
        <p:spPr>
          <a:xfrm>
            <a:off x="6583680" y="2390987"/>
            <a:ext cx="5528735" cy="1171787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500"/>
            </a:pPr>
          </a:p>
        </p:txBody>
      </p:sp>
      <p:sp>
        <p:nvSpPr>
          <p:cNvPr id="5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/>
          <p:nvPr>
            <p:ph type="title"/>
          </p:nvPr>
        </p:nvSpPr>
        <p:spPr>
          <a:xfrm>
            <a:off x="895774" y="650240"/>
            <a:ext cx="4194386" cy="2275840"/>
          </a:xfrm>
          <a:prstGeom prst="rect">
            <a:avLst/>
          </a:prstGeom>
        </p:spPr>
        <p:txBody>
          <a:bodyPr anchor="b"/>
          <a:lstStyle>
            <a:lvl1pPr>
              <a:defRPr sz="3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73" name="Уровень текста 1…"/>
          <p:cNvSpPr txBox="1"/>
          <p:nvPr>
            <p:ph type="body" sz="half" idx="1"/>
          </p:nvPr>
        </p:nvSpPr>
        <p:spPr>
          <a:xfrm>
            <a:off x="5528733" y="1404338"/>
            <a:ext cx="6583682" cy="6931378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  <a:lvl2pPr marL="773585" indent="-285890">
              <a:defRPr sz="3400"/>
            </a:lvl2pPr>
            <a:lvl3pPr marL="1307023" indent="-331633">
              <a:defRPr sz="3400"/>
            </a:lvl3pPr>
            <a:lvl4pPr marL="1857886" indent="-394801">
              <a:defRPr sz="3400"/>
            </a:lvl4pPr>
            <a:lvl5pPr marL="2345582" indent="-394801">
              <a:defRPr sz="3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Text Placeholder 3"/>
          <p:cNvSpPr/>
          <p:nvPr>
            <p:ph type="body" sz="quarter" idx="13"/>
          </p:nvPr>
        </p:nvSpPr>
        <p:spPr>
          <a:xfrm>
            <a:off x="895774" y="2926079"/>
            <a:ext cx="4194386" cy="542092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700"/>
            </a:pPr>
          </a:p>
        </p:txBody>
      </p:sp>
      <p:sp>
        <p:nvSpPr>
          <p:cNvPr id="7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/>
          <p:nvPr>
            <p:ph type="title"/>
          </p:nvPr>
        </p:nvSpPr>
        <p:spPr>
          <a:xfrm>
            <a:off x="895774" y="650240"/>
            <a:ext cx="4194386" cy="2275840"/>
          </a:xfrm>
          <a:prstGeom prst="rect">
            <a:avLst/>
          </a:prstGeom>
        </p:spPr>
        <p:txBody>
          <a:bodyPr anchor="b"/>
          <a:lstStyle>
            <a:lvl1pPr>
              <a:defRPr sz="3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83" name="Picture Placeholder 2"/>
          <p:cNvSpPr/>
          <p:nvPr>
            <p:ph type="pic" sz="half" idx="13"/>
          </p:nvPr>
        </p:nvSpPr>
        <p:spPr>
          <a:xfrm>
            <a:off x="5528733" y="1404338"/>
            <a:ext cx="6583682" cy="693137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Уровень текста 1…"/>
          <p:cNvSpPr txBox="1"/>
          <p:nvPr>
            <p:ph type="body" sz="quarter" idx="1"/>
          </p:nvPr>
        </p:nvSpPr>
        <p:spPr>
          <a:xfrm>
            <a:off x="895774" y="2926079"/>
            <a:ext cx="4194386" cy="542092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700"/>
            </a:lvl1pPr>
            <a:lvl2pPr marL="0" indent="487694">
              <a:buSzTx/>
              <a:buFontTx/>
              <a:buNone/>
              <a:defRPr sz="1700"/>
            </a:lvl2pPr>
            <a:lvl3pPr marL="0" indent="975389">
              <a:buSzTx/>
              <a:buFontTx/>
              <a:buNone/>
              <a:defRPr sz="1700"/>
            </a:lvl3pPr>
            <a:lvl4pPr marL="0" indent="1463085">
              <a:buSzTx/>
              <a:buFontTx/>
              <a:buNone/>
              <a:defRPr sz="1700"/>
            </a:lvl4pPr>
            <a:lvl5pPr marL="0" indent="1950780">
              <a:buSzTx/>
              <a:buFontTx/>
              <a:buNone/>
              <a:defRPr sz="17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/>
          <p:nvPr>
            <p:ph type="title"/>
          </p:nvPr>
        </p:nvSpPr>
        <p:spPr>
          <a:xfrm>
            <a:off x="894080" y="519290"/>
            <a:ext cx="11216641" cy="1885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Уровень текста 1…"/>
          <p:cNvSpPr txBox="1"/>
          <p:nvPr>
            <p:ph type="body" idx="1"/>
          </p:nvPr>
        </p:nvSpPr>
        <p:spPr>
          <a:xfrm>
            <a:off x="894080" y="2596444"/>
            <a:ext cx="11216641" cy="6188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11837110" y="9161027"/>
            <a:ext cx="273610" cy="27752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43848" marR="0" indent="-243848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9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70558" marR="0" indent="-282863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9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312132" marR="0" indent="-336742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9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835274" marR="0" indent="-372189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9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322970" marR="0" indent="-372189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9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810665" marR="0" indent="-372189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9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298359" marR="0" indent="-372188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9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786054" marR="0" indent="-372188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9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273751" marR="0" indent="-372188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9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hyperlink" Target="https://github.com/topics/seqgan" TargetMode="External"/><Relationship Id="rId5" Type="http://schemas.openxmlformats.org/officeDocument/2006/relationships/hyperlink" Target="https://github.com/LantaoYu/SeqGAN" TargetMode="Externa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logo.png" descr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6596" y="3717175"/>
            <a:ext cx="5711608" cy="23192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Заголовок слайда"/>
          <p:cNvSpPr txBox="1"/>
          <p:nvPr/>
        </p:nvSpPr>
        <p:spPr>
          <a:xfrm>
            <a:off x="510437" y="1638300"/>
            <a:ext cx="2519959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SeqGAN</a:t>
            </a:r>
          </a:p>
        </p:txBody>
      </p:sp>
      <p:pic>
        <p:nvPicPr>
          <p:cNvPr id="190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92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93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2 </a:t>
            </a:r>
          </a:p>
        </p:txBody>
      </p:sp>
      <p:sp>
        <p:nvSpPr>
          <p:cNvPr id="194" name="Алексей Иванов, ведущий специалист"/>
          <p:cNvSpPr txBox="1"/>
          <p:nvPr/>
        </p:nvSpPr>
        <p:spPr>
          <a:xfrm>
            <a:off x="1145438" y="9055100"/>
            <a:ext cx="350345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Артур Кадурин, преподаватель</a:t>
            </a:r>
          </a:p>
        </p:txBody>
      </p:sp>
      <p:pic>
        <p:nvPicPr>
          <p:cNvPr id="19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9510" y="2478028"/>
            <a:ext cx="10825976" cy="4240174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Пункт списка…"/>
          <p:cNvSpPr txBox="1"/>
          <p:nvPr/>
        </p:nvSpPr>
        <p:spPr>
          <a:xfrm>
            <a:off x="510437" y="6807003"/>
            <a:ext cx="12051908" cy="1166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355600">
              <a:lnSpc>
                <a:spcPct val="150000"/>
              </a:lnSpc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Так как мы не можем пропустить градиент напрямую сквозь дискретную последовательность, мы используем </a:t>
            </a:r>
            <a:r>
              <a:t>RL!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Заголовок слайда"/>
          <p:cNvSpPr txBox="1"/>
          <p:nvPr/>
        </p:nvSpPr>
        <p:spPr>
          <a:xfrm>
            <a:off x="510437" y="1638300"/>
            <a:ext cx="2519959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SeqGAN</a:t>
            </a:r>
          </a:p>
        </p:txBody>
      </p:sp>
      <p:pic>
        <p:nvPicPr>
          <p:cNvPr id="200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02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03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2 </a:t>
            </a:r>
          </a:p>
        </p:txBody>
      </p:sp>
      <p:sp>
        <p:nvSpPr>
          <p:cNvPr id="204" name="Алексей Иванов, ведущий специалист"/>
          <p:cNvSpPr txBox="1"/>
          <p:nvPr/>
        </p:nvSpPr>
        <p:spPr>
          <a:xfrm>
            <a:off x="1145438" y="9055100"/>
            <a:ext cx="350345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Артур Кадурин, преподаватель</a:t>
            </a:r>
          </a:p>
        </p:txBody>
      </p:sp>
      <p:pic>
        <p:nvPicPr>
          <p:cNvPr id="20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9510" y="2478028"/>
            <a:ext cx="10825976" cy="4240174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Пункт списка…"/>
          <p:cNvSpPr txBox="1"/>
          <p:nvPr/>
        </p:nvSpPr>
        <p:spPr>
          <a:xfrm>
            <a:off x="510437" y="6807003"/>
            <a:ext cx="12051908" cy="1166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355600">
              <a:lnSpc>
                <a:spcPct val="150000"/>
              </a:lnSpc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Для очередного шага генерации мы оцениваем «эффективность» каждого из возможных «действий» и используем ее как ошибку.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Заголовок слайда"/>
          <p:cNvSpPr txBox="1"/>
          <p:nvPr/>
        </p:nvSpPr>
        <p:spPr>
          <a:xfrm>
            <a:off x="510437" y="1638300"/>
            <a:ext cx="2519959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SeqGAN</a:t>
            </a:r>
          </a:p>
        </p:txBody>
      </p:sp>
      <p:pic>
        <p:nvPicPr>
          <p:cNvPr id="210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12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13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2 </a:t>
            </a:r>
          </a:p>
        </p:txBody>
      </p:sp>
      <p:sp>
        <p:nvSpPr>
          <p:cNvPr id="214" name="Алексей Иванов, ведущий специалист"/>
          <p:cNvSpPr txBox="1"/>
          <p:nvPr/>
        </p:nvSpPr>
        <p:spPr>
          <a:xfrm>
            <a:off x="1145438" y="9055100"/>
            <a:ext cx="350345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Артур Кадурин, преподаватель</a:t>
            </a:r>
          </a:p>
        </p:txBody>
      </p:sp>
      <p:pic>
        <p:nvPicPr>
          <p:cNvPr id="21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Пункт списка…"/>
          <p:cNvSpPr txBox="1"/>
          <p:nvPr/>
        </p:nvSpPr>
        <p:spPr>
          <a:xfrm>
            <a:off x="463747" y="2819203"/>
            <a:ext cx="12051908" cy="1166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355600">
              <a:lnSpc>
                <a:spcPct val="150000"/>
              </a:lnSpc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Реализации: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https://github.com/topics/seqgan</a:t>
            </a:r>
          </a:p>
          <a:p>
            <a:pPr algn="l" defTabSz="355600">
              <a:lnSpc>
                <a:spcPct val="150000"/>
              </a:lnSpc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Авторская реализация: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 invalidUrl="" action="" tgtFrame="" tooltip="" history="1" highlightClick="0" endSnd="0"/>
              </a:rPr>
              <a:t>https://github.com/LantaoYu/SeqGAN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Заголовок слайда"/>
          <p:cNvSpPr txBox="1"/>
          <p:nvPr/>
        </p:nvSpPr>
        <p:spPr>
          <a:xfrm>
            <a:off x="510437" y="1638300"/>
            <a:ext cx="760154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Objective-Reinforced GANs</a:t>
            </a:r>
          </a:p>
        </p:txBody>
      </p:sp>
      <p:pic>
        <p:nvPicPr>
          <p:cNvPr id="21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21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22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2 </a:t>
            </a:r>
          </a:p>
        </p:txBody>
      </p:sp>
      <p:sp>
        <p:nvSpPr>
          <p:cNvPr id="223" name="Алексей Иванов, ведущий специалист"/>
          <p:cNvSpPr txBox="1"/>
          <p:nvPr/>
        </p:nvSpPr>
        <p:spPr>
          <a:xfrm>
            <a:off x="1145438" y="9055100"/>
            <a:ext cx="350345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Артур Кадурин, преподаватель</a:t>
            </a:r>
          </a:p>
        </p:txBody>
      </p:sp>
      <p:pic>
        <p:nvPicPr>
          <p:cNvPr id="224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9510" y="2478028"/>
            <a:ext cx="10825975" cy="3608660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Пункт списка…"/>
          <p:cNvSpPr txBox="1"/>
          <p:nvPr/>
        </p:nvSpPr>
        <p:spPr>
          <a:xfrm>
            <a:off x="510437" y="6715359"/>
            <a:ext cx="12051908" cy="1808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355600">
              <a:lnSpc>
                <a:spcPct val="150000"/>
              </a:lnSpc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Раз уж мы считаем ошибку как мат.ожидание награды по </a:t>
            </a:r>
            <a:r>
              <a:t>free run’</a:t>
            </a:r>
            <a:r>
              <a:t>ам, то почему бы не добавить в нее дополнительных не дифференцируемых слагаемых?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Заголовок слайда"/>
          <p:cNvSpPr txBox="1"/>
          <p:nvPr/>
        </p:nvSpPr>
        <p:spPr>
          <a:xfrm>
            <a:off x="510437" y="1638300"/>
            <a:ext cx="760154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Objective-Reinforced GANs</a:t>
            </a:r>
          </a:p>
        </p:txBody>
      </p:sp>
      <p:pic>
        <p:nvPicPr>
          <p:cNvPr id="2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31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32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2 </a:t>
            </a:r>
          </a:p>
        </p:txBody>
      </p:sp>
      <p:sp>
        <p:nvSpPr>
          <p:cNvPr id="233" name="Алексей Иванов, ведущий специалист"/>
          <p:cNvSpPr txBox="1"/>
          <p:nvPr/>
        </p:nvSpPr>
        <p:spPr>
          <a:xfrm>
            <a:off x="1145438" y="9055100"/>
            <a:ext cx="350345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Артур Кадурин, преподаватель</a:t>
            </a:r>
          </a:p>
        </p:txBody>
      </p:sp>
      <p:pic>
        <p:nvPicPr>
          <p:cNvPr id="234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9510" y="2478028"/>
            <a:ext cx="10825975" cy="3608660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Пункт списка…"/>
          <p:cNvSpPr txBox="1"/>
          <p:nvPr/>
        </p:nvSpPr>
        <p:spPr>
          <a:xfrm>
            <a:off x="510437" y="6715359"/>
            <a:ext cx="12051908" cy="1808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355600">
              <a:lnSpc>
                <a:spcPct val="150000"/>
              </a:lnSpc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В качестве </a:t>
            </a:r>
            <a:r>
              <a:t>Objectives</a:t>
            </a:r>
            <a:r>
              <a:t> могут выступать оценки от стороннего софта или ассесоров, валидность или разнообразие объектов в сгенерированном батче и т.д.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Заголовок слайда"/>
          <p:cNvSpPr txBox="1"/>
          <p:nvPr/>
        </p:nvSpPr>
        <p:spPr>
          <a:xfrm>
            <a:off x="510438" y="1638300"/>
            <a:ext cx="487650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План на сегодня</a:t>
            </a:r>
          </a:p>
        </p:txBody>
      </p:sp>
      <p:pic>
        <p:nvPicPr>
          <p:cNvPr id="23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41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42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3 </a:t>
            </a:r>
          </a:p>
        </p:txBody>
      </p:sp>
      <p:sp>
        <p:nvSpPr>
          <p:cNvPr id="243" name="Алексей Иванов, ведущий специалист"/>
          <p:cNvSpPr txBox="1"/>
          <p:nvPr/>
        </p:nvSpPr>
        <p:spPr>
          <a:xfrm>
            <a:off x="1145438" y="9055100"/>
            <a:ext cx="350345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Артур Кадурин, преподаватель</a:t>
            </a:r>
          </a:p>
        </p:txBody>
      </p:sp>
      <p:pic>
        <p:nvPicPr>
          <p:cNvPr id="244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Пункт списка…"/>
          <p:cNvSpPr txBox="1"/>
          <p:nvPr/>
        </p:nvSpPr>
        <p:spPr>
          <a:xfrm>
            <a:off x="549785" y="3413549"/>
            <a:ext cx="10755525" cy="180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Учителю виднее!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Обзор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Профессор против Учителя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Заголовок слайда"/>
          <p:cNvSpPr txBox="1"/>
          <p:nvPr/>
        </p:nvSpPr>
        <p:spPr>
          <a:xfrm>
            <a:off x="510437" y="1638300"/>
            <a:ext cx="492502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Professor Forcing</a:t>
            </a:r>
          </a:p>
        </p:txBody>
      </p:sp>
      <p:pic>
        <p:nvPicPr>
          <p:cNvPr id="248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50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51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3 </a:t>
            </a:r>
          </a:p>
        </p:txBody>
      </p:sp>
      <p:sp>
        <p:nvSpPr>
          <p:cNvPr id="252" name="Алексей Иванов, ведущий специалист"/>
          <p:cNvSpPr txBox="1"/>
          <p:nvPr/>
        </p:nvSpPr>
        <p:spPr>
          <a:xfrm>
            <a:off x="1145438" y="9055100"/>
            <a:ext cx="350345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Артур Кадурин, преподаватель</a:t>
            </a:r>
          </a:p>
        </p:txBody>
      </p:sp>
      <p:pic>
        <p:nvPicPr>
          <p:cNvPr id="253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Picture 11" descr="Pictur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0437" y="2478028"/>
            <a:ext cx="6106161" cy="6122063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Пункт списка…"/>
          <p:cNvSpPr txBox="1"/>
          <p:nvPr/>
        </p:nvSpPr>
        <p:spPr>
          <a:xfrm>
            <a:off x="6835140" y="2478028"/>
            <a:ext cx="5897881" cy="5664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355600">
              <a:lnSpc>
                <a:spcPct val="150000"/>
              </a:lnSpc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Одна из проблем </a:t>
            </a:r>
            <a:r>
              <a:t>Teacher Forcing </a:t>
            </a:r>
            <a:r>
              <a:t>заключается в том, что состояния ячеек во время </a:t>
            </a:r>
            <a:r>
              <a:t>free running </a:t>
            </a:r>
            <a:r>
              <a:t>могут сильно отличаться от состояний при использовании </a:t>
            </a:r>
            <a:r>
              <a:t>teacher forcing. </a:t>
            </a:r>
            <a:r>
              <a:t>Т.е. во время генерации новых примеров мы работаем в другой области пространства. </a:t>
            </a:r>
            <a:r>
              <a:rPr b="1"/>
              <a:t>Как это исправить?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Заголовок слайда"/>
          <p:cNvSpPr txBox="1"/>
          <p:nvPr/>
        </p:nvSpPr>
        <p:spPr>
          <a:xfrm>
            <a:off x="510437" y="1638300"/>
            <a:ext cx="492502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Professor Forcing</a:t>
            </a:r>
          </a:p>
        </p:txBody>
      </p:sp>
      <p:pic>
        <p:nvPicPr>
          <p:cNvPr id="258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60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61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3 </a:t>
            </a:r>
          </a:p>
        </p:txBody>
      </p:sp>
      <p:sp>
        <p:nvSpPr>
          <p:cNvPr id="262" name="Алексей Иванов, ведущий специалист"/>
          <p:cNvSpPr txBox="1"/>
          <p:nvPr/>
        </p:nvSpPr>
        <p:spPr>
          <a:xfrm>
            <a:off x="1145438" y="9055100"/>
            <a:ext cx="350345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Артур Кадурин, преподаватель</a:t>
            </a:r>
          </a:p>
        </p:txBody>
      </p:sp>
      <p:pic>
        <p:nvPicPr>
          <p:cNvPr id="263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16217" y="2629306"/>
            <a:ext cx="10172366" cy="57219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Заголовок слайда"/>
          <p:cNvSpPr txBox="1"/>
          <p:nvPr/>
        </p:nvSpPr>
        <p:spPr>
          <a:xfrm>
            <a:off x="510437" y="1638300"/>
            <a:ext cx="356919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Gumbel-trick</a:t>
            </a:r>
          </a:p>
        </p:txBody>
      </p:sp>
      <p:pic>
        <p:nvPicPr>
          <p:cNvPr id="267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69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70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3 </a:t>
            </a:r>
          </a:p>
        </p:txBody>
      </p:sp>
      <p:sp>
        <p:nvSpPr>
          <p:cNvPr id="271" name="Алексей Иванов, ведущий специалист"/>
          <p:cNvSpPr txBox="1"/>
          <p:nvPr/>
        </p:nvSpPr>
        <p:spPr>
          <a:xfrm>
            <a:off x="1145438" y="9055100"/>
            <a:ext cx="350345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Артур Кадурин, преподаватель</a:t>
            </a:r>
          </a:p>
        </p:txBody>
      </p:sp>
      <p:pic>
        <p:nvPicPr>
          <p:cNvPr id="272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gumbel_distr.jpg" descr="gumbel_distr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1026" y="2577901"/>
            <a:ext cx="6782174" cy="5086632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Распределение Гумбеля используется…"/>
          <p:cNvSpPr txBox="1"/>
          <p:nvPr/>
        </p:nvSpPr>
        <p:spPr>
          <a:xfrm>
            <a:off x="7371972" y="2577901"/>
            <a:ext cx="5540386" cy="258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0"/>
            </a:pPr>
            <a:r>
              <a:t>Распределение Гумбеля используется</a:t>
            </a:r>
          </a:p>
          <a:p>
            <a:pPr algn="l">
              <a:defRPr b="0"/>
            </a:pPr>
            <a:r>
              <a:t>для оценки вероятности того, что максимальная статистика из выборки</a:t>
            </a:r>
          </a:p>
          <a:p>
            <a:pPr algn="l">
              <a:defRPr b="0"/>
            </a:pPr>
            <a:r>
              <a:t>достигнет определенного максимума</a:t>
            </a:r>
          </a:p>
          <a:p>
            <a:pPr algn="l">
              <a:defRPr b="0"/>
            </a:pPr>
          </a:p>
          <a:p>
            <a:pPr algn="l">
              <a:defRPr b="0"/>
            </a:pPr>
            <a:r>
              <a:t>Это полезно при прогнозировании «экстремальных» событий</a:t>
            </a:r>
          </a:p>
        </p:txBody>
      </p:sp>
      <p:sp>
        <p:nvSpPr>
          <p:cNvPr id="275" name="https://slideplayer.com/slide/6411959/"/>
          <p:cNvSpPr txBox="1"/>
          <p:nvPr/>
        </p:nvSpPr>
        <p:spPr>
          <a:xfrm>
            <a:off x="516639" y="7903209"/>
            <a:ext cx="285292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0" sz="1200"/>
            </a:lvl1pPr>
          </a:lstStyle>
          <a:p>
            <a:pPr/>
            <a:r>
              <a:t>https://slideplayer.com/slide/6411959/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Заголовок слайда"/>
          <p:cNvSpPr txBox="1"/>
          <p:nvPr/>
        </p:nvSpPr>
        <p:spPr>
          <a:xfrm>
            <a:off x="510437" y="1638300"/>
            <a:ext cx="356919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Gumbel-trick</a:t>
            </a:r>
          </a:p>
        </p:txBody>
      </p:sp>
      <p:pic>
        <p:nvPicPr>
          <p:cNvPr id="278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80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81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3 </a:t>
            </a:r>
          </a:p>
        </p:txBody>
      </p:sp>
      <p:sp>
        <p:nvSpPr>
          <p:cNvPr id="282" name="Алексей Иванов, ведущий специалист"/>
          <p:cNvSpPr txBox="1"/>
          <p:nvPr/>
        </p:nvSpPr>
        <p:spPr>
          <a:xfrm>
            <a:off x="1145438" y="9055100"/>
            <a:ext cx="350345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Артур Кадурин, преподаватель</a:t>
            </a:r>
          </a:p>
        </p:txBody>
      </p:sp>
      <p:pic>
        <p:nvPicPr>
          <p:cNvPr id="283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Reparameterization trick…"/>
          <p:cNvSpPr txBox="1"/>
          <p:nvPr/>
        </p:nvSpPr>
        <p:spPr>
          <a:xfrm>
            <a:off x="540843" y="2730301"/>
            <a:ext cx="11288113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/>
            <a:r>
              <a:t>Reparameterization trick</a:t>
            </a:r>
          </a:p>
          <a:p>
            <a:pPr algn="l">
              <a:defRPr b="0"/>
            </a:pPr>
          </a:p>
          <a:p>
            <a:pPr algn="l">
              <a:defRPr b="0"/>
            </a:pPr>
            <a:r>
              <a:t>Как мы поступаем, если в нейросети узлы или слои - случайные?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Заголовок презентации…"/>
          <p:cNvSpPr txBox="1"/>
          <p:nvPr/>
        </p:nvSpPr>
        <p:spPr>
          <a:xfrm>
            <a:off x="1272437" y="2413000"/>
            <a:ext cx="8225136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Рекуррентные сети. Обзор.</a:t>
            </a:r>
          </a:p>
        </p:txBody>
      </p:sp>
      <p:sp>
        <p:nvSpPr>
          <p:cNvPr id="116" name="Подзаголовок или пояснение"/>
          <p:cNvSpPr txBox="1"/>
          <p:nvPr/>
        </p:nvSpPr>
        <p:spPr>
          <a:xfrm>
            <a:off x="1285138" y="4121150"/>
            <a:ext cx="1140812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36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Профессор, конечно, лопух, но аппаратура при нем.</a:t>
            </a:r>
          </a:p>
        </p:txBody>
      </p:sp>
      <p:sp>
        <p:nvSpPr>
          <p:cNvPr id="117" name="Алексей Иванов…"/>
          <p:cNvSpPr txBox="1"/>
          <p:nvPr/>
        </p:nvSpPr>
        <p:spPr>
          <a:xfrm>
            <a:off x="1412138" y="6692900"/>
            <a:ext cx="2361010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t>Артур Кадурин</a:t>
            </a:r>
          </a:p>
          <a:p>
            <a:pPr algn="l">
              <a:defRPr b="0">
                <a:solidFill>
                  <a:srgbClr val="35545C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Преподаватель</a:t>
            </a:r>
          </a:p>
        </p:txBody>
      </p:sp>
      <p:sp>
        <p:nvSpPr>
          <p:cNvPr id="118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19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37251" y="5765007"/>
            <a:ext cx="3167696" cy="3016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Заголовок слайда"/>
          <p:cNvSpPr txBox="1"/>
          <p:nvPr/>
        </p:nvSpPr>
        <p:spPr>
          <a:xfrm>
            <a:off x="510437" y="1638300"/>
            <a:ext cx="356919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Gumbel-trick</a:t>
            </a:r>
          </a:p>
        </p:txBody>
      </p:sp>
      <p:pic>
        <p:nvPicPr>
          <p:cNvPr id="287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89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90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3 </a:t>
            </a:r>
          </a:p>
        </p:txBody>
      </p:sp>
      <p:sp>
        <p:nvSpPr>
          <p:cNvPr id="291" name="Алексей Иванов, ведущий специалист"/>
          <p:cNvSpPr txBox="1"/>
          <p:nvPr/>
        </p:nvSpPr>
        <p:spPr>
          <a:xfrm>
            <a:off x="1145438" y="9055100"/>
            <a:ext cx="350345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Артур Кадурин, преподаватель</a:t>
            </a:r>
          </a:p>
        </p:txBody>
      </p:sp>
      <p:pic>
        <p:nvPicPr>
          <p:cNvPr id="292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Reparameterization trick…"/>
          <p:cNvSpPr txBox="1"/>
          <p:nvPr/>
        </p:nvSpPr>
        <p:spPr>
          <a:xfrm>
            <a:off x="540843" y="2730301"/>
            <a:ext cx="11288113" cy="258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/>
            <a:r>
              <a:t>Reparameterization trick</a:t>
            </a:r>
          </a:p>
          <a:p>
            <a:pPr algn="l">
              <a:defRPr b="0"/>
            </a:pPr>
          </a:p>
          <a:p>
            <a:pPr algn="l">
              <a:defRPr b="0"/>
            </a:pPr>
            <a:r>
              <a:t>Как мы поступаем, если в нейросети узлы или слои - случайные?</a:t>
            </a:r>
          </a:p>
          <a:p>
            <a:pPr algn="l">
              <a:defRPr b="0"/>
            </a:pPr>
          </a:p>
          <a:p>
            <a:pPr algn="l">
              <a:defRPr b="0"/>
            </a:pPr>
            <a:r>
              <a:t>&gt; Мы не можем вычислять градиент на этих узлах</a:t>
            </a:r>
          </a:p>
          <a:p>
            <a:pPr algn="l">
              <a:defRPr b="0"/>
            </a:pPr>
            <a:r>
              <a:t>&gt; Поэтому вычисляем градиент для μ, Σ распределения в этом узле (или другие параметры)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Заголовок слайда"/>
          <p:cNvSpPr txBox="1"/>
          <p:nvPr/>
        </p:nvSpPr>
        <p:spPr>
          <a:xfrm>
            <a:off x="510437" y="1638300"/>
            <a:ext cx="356919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Gumbel-trick</a:t>
            </a:r>
          </a:p>
        </p:txBody>
      </p:sp>
      <p:pic>
        <p:nvPicPr>
          <p:cNvPr id="296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98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99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3 </a:t>
            </a:r>
          </a:p>
        </p:txBody>
      </p:sp>
      <p:sp>
        <p:nvSpPr>
          <p:cNvPr id="300" name="Алексей Иванов, ведущий специалист"/>
          <p:cNvSpPr txBox="1"/>
          <p:nvPr/>
        </p:nvSpPr>
        <p:spPr>
          <a:xfrm>
            <a:off x="1145438" y="9055100"/>
            <a:ext cx="350345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Артур Кадурин, преподаватель</a:t>
            </a:r>
          </a:p>
        </p:txBody>
      </p:sp>
      <p:pic>
        <p:nvPicPr>
          <p:cNvPr id="301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Reparameterization trick"/>
          <p:cNvSpPr txBox="1"/>
          <p:nvPr/>
        </p:nvSpPr>
        <p:spPr>
          <a:xfrm>
            <a:off x="540843" y="2730301"/>
            <a:ext cx="11288113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/>
          </a:lstStyle>
          <a:p>
            <a:pPr/>
            <a:r>
              <a:t>Reparameterization trick</a:t>
            </a:r>
          </a:p>
        </p:txBody>
      </p:sp>
      <p:pic>
        <p:nvPicPr>
          <p:cNvPr id="303" name="rep_tricj.png" descr="rep_tricj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1082" y="3353153"/>
            <a:ext cx="8547428" cy="51387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Заголовок слайда"/>
          <p:cNvSpPr txBox="1"/>
          <p:nvPr/>
        </p:nvSpPr>
        <p:spPr>
          <a:xfrm>
            <a:off x="510437" y="1638300"/>
            <a:ext cx="356919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Gumbel-trick</a:t>
            </a:r>
          </a:p>
        </p:txBody>
      </p:sp>
      <p:pic>
        <p:nvPicPr>
          <p:cNvPr id="306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08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09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3 </a:t>
            </a:r>
          </a:p>
        </p:txBody>
      </p:sp>
      <p:sp>
        <p:nvSpPr>
          <p:cNvPr id="310" name="Алексей Иванов, ведущий специалист"/>
          <p:cNvSpPr txBox="1"/>
          <p:nvPr/>
        </p:nvSpPr>
        <p:spPr>
          <a:xfrm>
            <a:off x="1145438" y="9055100"/>
            <a:ext cx="350345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Артур Кадурин, преподаватель</a:t>
            </a:r>
          </a:p>
        </p:txBody>
      </p:sp>
      <p:pic>
        <p:nvPicPr>
          <p:cNvPr id="311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Reparameterization trick…"/>
          <p:cNvSpPr txBox="1"/>
          <p:nvPr/>
        </p:nvSpPr>
        <p:spPr>
          <a:xfrm>
            <a:off x="540843" y="2730301"/>
            <a:ext cx="11288113" cy="1517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/>
            <a:r>
              <a:t>Reparameterization trick</a:t>
            </a:r>
          </a:p>
          <a:p>
            <a:pPr algn="l"/>
          </a:p>
          <a:p>
            <a:pPr algn="l">
              <a:defRPr b="0"/>
            </a:pPr>
            <a:r>
              <a:t>Непрерывное распределение: ✓</a:t>
            </a:r>
          </a:p>
          <a:p>
            <a:pPr algn="l">
              <a:defRPr b="0"/>
            </a:pPr>
            <a:r>
              <a:t>Дискретное распределение: ???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Заголовок слайда"/>
          <p:cNvSpPr txBox="1"/>
          <p:nvPr/>
        </p:nvSpPr>
        <p:spPr>
          <a:xfrm>
            <a:off x="510437" y="1638300"/>
            <a:ext cx="356919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Gumbel-trick</a:t>
            </a:r>
          </a:p>
        </p:txBody>
      </p:sp>
      <p:pic>
        <p:nvPicPr>
          <p:cNvPr id="315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17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18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3 </a:t>
            </a:r>
          </a:p>
        </p:txBody>
      </p:sp>
      <p:sp>
        <p:nvSpPr>
          <p:cNvPr id="319" name="Алексей Иванов, ведущий специалист"/>
          <p:cNvSpPr txBox="1"/>
          <p:nvPr/>
        </p:nvSpPr>
        <p:spPr>
          <a:xfrm>
            <a:off x="1145438" y="9055100"/>
            <a:ext cx="350345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Артур Кадурин, преподаватель</a:t>
            </a:r>
          </a:p>
        </p:txBody>
      </p:sp>
      <p:pic>
        <p:nvPicPr>
          <p:cNvPr id="320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Reparameterization trick…"/>
          <p:cNvSpPr txBox="1"/>
          <p:nvPr/>
        </p:nvSpPr>
        <p:spPr>
          <a:xfrm>
            <a:off x="540843" y="2730301"/>
            <a:ext cx="11288113" cy="2584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/>
            <a:r>
              <a:t>Reparameterization trick</a:t>
            </a:r>
          </a:p>
          <a:p>
            <a:pPr algn="l"/>
          </a:p>
          <a:p>
            <a:pPr algn="l">
              <a:defRPr b="0"/>
            </a:pPr>
            <a:r>
              <a:t>Непрерывное распределение: ✓</a:t>
            </a:r>
          </a:p>
          <a:p>
            <a:pPr algn="l">
              <a:defRPr b="0"/>
            </a:pPr>
            <a:r>
              <a:t>Дискретное распределение: ???</a:t>
            </a:r>
          </a:p>
          <a:p>
            <a:pPr algn="l">
              <a:defRPr b="0"/>
            </a:pPr>
          </a:p>
          <a:p>
            <a:pPr algn="l">
              <a:defRPr b="0"/>
            </a:pPr>
            <a:r>
              <a:t>Почему нельзя использовать reparametrization trick с дискретным распределением?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Заголовок слайда"/>
          <p:cNvSpPr txBox="1"/>
          <p:nvPr/>
        </p:nvSpPr>
        <p:spPr>
          <a:xfrm>
            <a:off x="510437" y="1638300"/>
            <a:ext cx="356919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Gumbel-trick</a:t>
            </a:r>
          </a:p>
        </p:txBody>
      </p:sp>
      <p:pic>
        <p:nvPicPr>
          <p:cNvPr id="324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26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27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3 </a:t>
            </a:r>
          </a:p>
        </p:txBody>
      </p:sp>
      <p:sp>
        <p:nvSpPr>
          <p:cNvPr id="328" name="Алексей Иванов, ведущий специалист"/>
          <p:cNvSpPr txBox="1"/>
          <p:nvPr/>
        </p:nvSpPr>
        <p:spPr>
          <a:xfrm>
            <a:off x="1145438" y="9055100"/>
            <a:ext cx="350345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Артур Кадурин, преподаватель</a:t>
            </a:r>
          </a:p>
        </p:txBody>
      </p:sp>
      <p:pic>
        <p:nvPicPr>
          <p:cNvPr id="329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Reparameterization trick…"/>
          <p:cNvSpPr txBox="1"/>
          <p:nvPr/>
        </p:nvSpPr>
        <p:spPr>
          <a:xfrm>
            <a:off x="540843" y="2730301"/>
            <a:ext cx="11288113" cy="40064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/>
            <a:r>
              <a:t>Reparameterization trick</a:t>
            </a:r>
          </a:p>
          <a:p>
            <a:pPr algn="l"/>
          </a:p>
          <a:p>
            <a:pPr algn="l">
              <a:defRPr b="0"/>
            </a:pPr>
            <a:r>
              <a:t>Непрерывное распределение: ✓</a:t>
            </a:r>
          </a:p>
          <a:p>
            <a:pPr algn="l">
              <a:defRPr b="0"/>
            </a:pPr>
            <a:r>
              <a:t>Дискретное распределение: ???</a:t>
            </a:r>
          </a:p>
          <a:p>
            <a:pPr algn="l">
              <a:defRPr b="0"/>
            </a:pPr>
          </a:p>
          <a:p>
            <a:pPr algn="l">
              <a:defRPr b="0"/>
            </a:pPr>
            <a:r>
              <a:t>Почему нельзя использовать reparametrization trick с дискретным распределением?</a:t>
            </a:r>
          </a:p>
          <a:p>
            <a:pPr algn="l">
              <a:defRPr b="0"/>
            </a:pPr>
          </a:p>
          <a:p>
            <a:pPr algn="l">
              <a:defRPr b="0"/>
            </a:pPr>
            <a:r>
              <a:t>Нельзя получить (</a:t>
            </a:r>
            <a:r>
              <a:rPr i="1"/>
              <a:t>нетривиальную</a:t>
            </a:r>
            <a:r>
              <a:t>) дифференцируемую функцию, которая отображает непрерывное множество в дискретное! Следовательно, мы не сможем считать градиент для reparametrization trick’a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Заголовок слайда"/>
          <p:cNvSpPr txBox="1"/>
          <p:nvPr/>
        </p:nvSpPr>
        <p:spPr>
          <a:xfrm>
            <a:off x="510437" y="1638300"/>
            <a:ext cx="356919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Gumbel-trick</a:t>
            </a:r>
          </a:p>
        </p:txBody>
      </p:sp>
      <p:pic>
        <p:nvPicPr>
          <p:cNvPr id="333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35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36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3 </a:t>
            </a:r>
          </a:p>
        </p:txBody>
      </p:sp>
      <p:sp>
        <p:nvSpPr>
          <p:cNvPr id="337" name="Алексей Иванов, ведущий специалист"/>
          <p:cNvSpPr txBox="1"/>
          <p:nvPr/>
        </p:nvSpPr>
        <p:spPr>
          <a:xfrm>
            <a:off x="1145438" y="9055100"/>
            <a:ext cx="350345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Артур Кадурин, преподаватель</a:t>
            </a:r>
          </a:p>
        </p:txBody>
      </p:sp>
      <p:pic>
        <p:nvPicPr>
          <p:cNvPr id="338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Замечательное свойство распределения Гумбеля…"/>
          <p:cNvSpPr txBox="1"/>
          <p:nvPr/>
        </p:nvSpPr>
        <p:spPr>
          <a:xfrm>
            <a:off x="540843" y="2730301"/>
            <a:ext cx="11288113" cy="471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/>
            <a:r>
              <a:t>Замечательное свойство распределения Гумбеля</a:t>
            </a:r>
          </a:p>
          <a:p>
            <a:pPr algn="l"/>
          </a:p>
          <a:p>
            <a:pPr algn="l"/>
            <a:r>
              <a:t>&gt;</a:t>
            </a:r>
            <a:r>
              <a:rPr b="0"/>
              <a:t> Вход: дискретное распределение </a:t>
            </a:r>
            <a:r>
              <a:rPr b="0" i="1"/>
              <a:t>a</a:t>
            </a:r>
            <a:r>
              <a:rPr b="0" baseline="-5999" i="1"/>
              <a:t>i</a:t>
            </a:r>
            <a:r>
              <a:rPr b="0"/>
              <a:t> с заданными вероятностями классов i (активации какого-то слоя)</a:t>
            </a:r>
            <a:r>
              <a:rPr b="0" i="1"/>
              <a:t> </a:t>
            </a:r>
            <a:endParaRPr b="0" i="1"/>
          </a:p>
          <a:p>
            <a:pPr algn="l"/>
          </a:p>
          <a:p>
            <a:pPr algn="l">
              <a:defRPr b="0"/>
            </a:pPr>
            <a:r>
              <a:t>Сгенерируем семплы из распределения так: </a:t>
            </a:r>
          </a:p>
          <a:p>
            <a:pPr algn="l">
              <a:defRPr i="1"/>
            </a:pPr>
          </a:p>
          <a:p>
            <a:pPr algn="l">
              <a:defRPr b="0" i="1"/>
            </a:pPr>
            <a:r>
              <a:t>z = one-hot </a:t>
            </a:r>
            <a:r>
              <a:rPr i="0"/>
              <a:t>(</a:t>
            </a:r>
            <a:r>
              <a:t>arg max</a:t>
            </a:r>
            <a:r>
              <a:rPr baseline="-5999"/>
              <a:t>i</a:t>
            </a:r>
            <a:r>
              <a:t> </a:t>
            </a:r>
            <a:r>
              <a:rPr i="0"/>
              <a:t>[</a:t>
            </a:r>
            <a:r>
              <a:t>g</a:t>
            </a:r>
            <a:r>
              <a:rPr baseline="-5999"/>
              <a:t>i</a:t>
            </a:r>
            <a:r>
              <a:t> + log (a</a:t>
            </a:r>
            <a:r>
              <a:rPr baseline="-5999"/>
              <a:t>i</a:t>
            </a:r>
            <a:r>
              <a:t>) </a:t>
            </a:r>
            <a:r>
              <a:rPr i="0"/>
              <a:t>])</a:t>
            </a:r>
            <a:endParaRPr i="0"/>
          </a:p>
          <a:p>
            <a:pPr algn="l">
              <a:defRPr b="0" i="1"/>
            </a:pPr>
            <a:endParaRPr i="0"/>
          </a:p>
          <a:p>
            <a:pPr algn="l"/>
            <a:r>
              <a:rPr b="0"/>
              <a:t>Если сложить значения, взятые из стандартного распределения Гумбеля, и логиты (значения узла, прогнозирующие вероятность i-го класса), а затем вернуть индекс максимального значения, мы получим значение, распределенное как наше оригинальное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Заголовок слайда"/>
          <p:cNvSpPr txBox="1"/>
          <p:nvPr/>
        </p:nvSpPr>
        <p:spPr>
          <a:xfrm>
            <a:off x="510437" y="1638300"/>
            <a:ext cx="356919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Gumbel-trick</a:t>
            </a:r>
          </a:p>
        </p:txBody>
      </p:sp>
      <p:pic>
        <p:nvPicPr>
          <p:cNvPr id="342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44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45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3 </a:t>
            </a:r>
          </a:p>
        </p:txBody>
      </p:sp>
      <p:sp>
        <p:nvSpPr>
          <p:cNvPr id="346" name="Алексей Иванов, ведущий специалист"/>
          <p:cNvSpPr txBox="1"/>
          <p:nvPr/>
        </p:nvSpPr>
        <p:spPr>
          <a:xfrm>
            <a:off x="1145438" y="9055100"/>
            <a:ext cx="350345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Артур Кадурин, преподаватель</a:t>
            </a:r>
          </a:p>
        </p:txBody>
      </p:sp>
      <p:pic>
        <p:nvPicPr>
          <p:cNvPr id="347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Схема трюка"/>
          <p:cNvSpPr txBox="1"/>
          <p:nvPr/>
        </p:nvSpPr>
        <p:spPr>
          <a:xfrm>
            <a:off x="540843" y="2730301"/>
            <a:ext cx="4579487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/>
          </a:lstStyle>
          <a:p>
            <a:pPr/>
            <a:r>
              <a:t>Схема трюка</a:t>
            </a:r>
          </a:p>
        </p:txBody>
      </p:sp>
      <p:pic>
        <p:nvPicPr>
          <p:cNvPr id="349" name="gumbel3.png" descr="gumbel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37593" y="1363078"/>
            <a:ext cx="3877634" cy="70725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Заголовок слайда"/>
          <p:cNvSpPr txBox="1"/>
          <p:nvPr/>
        </p:nvSpPr>
        <p:spPr>
          <a:xfrm>
            <a:off x="510437" y="1638300"/>
            <a:ext cx="356919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Gumbel-trick</a:t>
            </a:r>
          </a:p>
        </p:txBody>
      </p:sp>
      <p:pic>
        <p:nvPicPr>
          <p:cNvPr id="352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54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55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3 </a:t>
            </a:r>
          </a:p>
        </p:txBody>
      </p:sp>
      <p:sp>
        <p:nvSpPr>
          <p:cNvPr id="356" name="Алексей Иванов, ведущий специалист"/>
          <p:cNvSpPr txBox="1"/>
          <p:nvPr/>
        </p:nvSpPr>
        <p:spPr>
          <a:xfrm>
            <a:off x="1145438" y="9055100"/>
            <a:ext cx="350345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Артур Кадурин, преподаватель</a:t>
            </a:r>
          </a:p>
        </p:txBody>
      </p:sp>
      <p:pic>
        <p:nvPicPr>
          <p:cNvPr id="357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Замечательное свойство распределения Гумбеля…"/>
          <p:cNvSpPr txBox="1"/>
          <p:nvPr/>
        </p:nvSpPr>
        <p:spPr>
          <a:xfrm>
            <a:off x="540843" y="2730301"/>
            <a:ext cx="11288113" cy="18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/>
            <a:r>
              <a:t>Замечательное свойство распределения Гумбеля</a:t>
            </a:r>
          </a:p>
          <a:p>
            <a:pPr algn="l">
              <a:defRPr i="1"/>
            </a:pPr>
          </a:p>
          <a:p>
            <a:pPr algn="l">
              <a:defRPr b="0" i="1"/>
            </a:pPr>
            <a:r>
              <a:t>z = one-hot </a:t>
            </a:r>
            <a:r>
              <a:rPr i="0"/>
              <a:t>(</a:t>
            </a:r>
            <a:r>
              <a:t>arg max</a:t>
            </a:r>
            <a:r>
              <a:rPr baseline="-5999"/>
              <a:t>i</a:t>
            </a:r>
            <a:r>
              <a:t> </a:t>
            </a:r>
            <a:r>
              <a:rPr i="0"/>
              <a:t>[</a:t>
            </a:r>
            <a:r>
              <a:t>g</a:t>
            </a:r>
            <a:r>
              <a:rPr baseline="-5999"/>
              <a:t>i</a:t>
            </a:r>
            <a:r>
              <a:t> + log (a</a:t>
            </a:r>
            <a:r>
              <a:rPr baseline="-5999"/>
              <a:t>i</a:t>
            </a:r>
            <a:r>
              <a:t>) </a:t>
            </a:r>
            <a:r>
              <a:rPr i="0"/>
              <a:t>])</a:t>
            </a:r>
            <a:endParaRPr i="0"/>
          </a:p>
          <a:p>
            <a:pPr algn="l">
              <a:defRPr b="0" i="1"/>
            </a:pPr>
            <a:endParaRPr i="0"/>
          </a:p>
          <a:p>
            <a:pPr algn="l">
              <a:defRPr>
                <a:solidFill>
                  <a:schemeClr val="accent4"/>
                </a:solidFill>
              </a:defRPr>
            </a:pPr>
            <a:r>
              <a:t>Проблемы?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Заголовок слайда"/>
          <p:cNvSpPr txBox="1"/>
          <p:nvPr/>
        </p:nvSpPr>
        <p:spPr>
          <a:xfrm>
            <a:off x="510437" y="1638300"/>
            <a:ext cx="356919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Gumbel-trick</a:t>
            </a:r>
          </a:p>
        </p:txBody>
      </p:sp>
      <p:pic>
        <p:nvPicPr>
          <p:cNvPr id="361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63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64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3 </a:t>
            </a:r>
          </a:p>
        </p:txBody>
      </p:sp>
      <p:sp>
        <p:nvSpPr>
          <p:cNvPr id="365" name="Алексей Иванов, ведущий специалист"/>
          <p:cNvSpPr txBox="1"/>
          <p:nvPr/>
        </p:nvSpPr>
        <p:spPr>
          <a:xfrm>
            <a:off x="1145438" y="9055100"/>
            <a:ext cx="350345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Артур Кадурин, преподаватель</a:t>
            </a:r>
          </a:p>
        </p:txBody>
      </p:sp>
      <p:pic>
        <p:nvPicPr>
          <p:cNvPr id="366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Замечательное свойство распределения Гумбеля…"/>
          <p:cNvSpPr txBox="1"/>
          <p:nvPr/>
        </p:nvSpPr>
        <p:spPr>
          <a:xfrm>
            <a:off x="540843" y="2730301"/>
            <a:ext cx="11288113" cy="329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/>
            <a:r>
              <a:t>Замечательное свойство распределения Гумбеля</a:t>
            </a:r>
          </a:p>
          <a:p>
            <a:pPr algn="l">
              <a:defRPr i="1"/>
            </a:pPr>
          </a:p>
          <a:p>
            <a:pPr algn="l">
              <a:defRPr b="0" i="1"/>
            </a:pPr>
            <a:r>
              <a:t>z = one-hot </a:t>
            </a:r>
            <a:r>
              <a:rPr i="0"/>
              <a:t>(</a:t>
            </a:r>
            <a:r>
              <a:t>arg max</a:t>
            </a:r>
            <a:r>
              <a:rPr baseline="-5999"/>
              <a:t>i</a:t>
            </a:r>
            <a:r>
              <a:t> </a:t>
            </a:r>
            <a:r>
              <a:rPr i="0"/>
              <a:t>[</a:t>
            </a:r>
            <a:r>
              <a:t>g</a:t>
            </a:r>
            <a:r>
              <a:rPr baseline="-5999"/>
              <a:t>i</a:t>
            </a:r>
            <a:r>
              <a:t> + log (a</a:t>
            </a:r>
            <a:r>
              <a:rPr baseline="-5999"/>
              <a:t>i</a:t>
            </a:r>
            <a:r>
              <a:t>) </a:t>
            </a:r>
            <a:r>
              <a:rPr i="0"/>
              <a:t>])</a:t>
            </a:r>
            <a:endParaRPr i="0"/>
          </a:p>
          <a:p>
            <a:pPr algn="l">
              <a:defRPr b="0" i="1"/>
            </a:pPr>
            <a:endParaRPr i="0"/>
          </a:p>
          <a:p>
            <a:pPr algn="l">
              <a:defRPr>
                <a:solidFill>
                  <a:schemeClr val="accent4"/>
                </a:solidFill>
              </a:defRPr>
            </a:pPr>
            <a:r>
              <a:t>Проблемы?</a:t>
            </a:r>
          </a:p>
          <a:p>
            <a:pPr algn="l">
              <a:defRPr>
                <a:solidFill>
                  <a:schemeClr val="accent4"/>
                </a:solidFill>
              </a:defRPr>
            </a:pPr>
          </a:p>
          <a:p>
            <a:pPr algn="l">
              <a:defRPr b="0"/>
            </a:pPr>
            <a:r>
              <a:t>&gt; arg-max недиффtрнцируем</a:t>
            </a:r>
          </a:p>
          <a:p>
            <a:pPr algn="l">
              <a:defRPr b="0"/>
            </a:pPr>
          </a:p>
          <a:p>
            <a:pPr algn="l">
              <a:defRPr b="0"/>
            </a:pPr>
            <a:r>
              <a:t>Решения?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Заголовок слайда"/>
          <p:cNvSpPr txBox="1"/>
          <p:nvPr/>
        </p:nvSpPr>
        <p:spPr>
          <a:xfrm>
            <a:off x="510437" y="1638300"/>
            <a:ext cx="356919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Gumbel-trick</a:t>
            </a:r>
          </a:p>
        </p:txBody>
      </p:sp>
      <p:pic>
        <p:nvPicPr>
          <p:cNvPr id="370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72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73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3 </a:t>
            </a:r>
          </a:p>
        </p:txBody>
      </p:sp>
      <p:sp>
        <p:nvSpPr>
          <p:cNvPr id="374" name="Алексей Иванов, ведущий специалист"/>
          <p:cNvSpPr txBox="1"/>
          <p:nvPr/>
        </p:nvSpPr>
        <p:spPr>
          <a:xfrm>
            <a:off x="1145438" y="9055100"/>
            <a:ext cx="350345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Артур Кадурин, преподаватель</a:t>
            </a:r>
          </a:p>
        </p:txBody>
      </p:sp>
      <p:pic>
        <p:nvPicPr>
          <p:cNvPr id="37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376" name="Замечательное свойство распределения Гумбеля…"/>
          <p:cNvSpPr txBox="1"/>
          <p:nvPr/>
        </p:nvSpPr>
        <p:spPr>
          <a:xfrm>
            <a:off x="540843" y="2730301"/>
            <a:ext cx="11288113" cy="506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/>
            <a:r>
              <a:t>Замечательное свойство распределения Гумбеля</a:t>
            </a:r>
          </a:p>
          <a:p>
            <a:pPr algn="l">
              <a:defRPr i="1"/>
            </a:pPr>
          </a:p>
          <a:p>
            <a:pPr algn="l">
              <a:defRPr b="0" i="1"/>
            </a:pPr>
            <a:r>
              <a:t>z = one-hot </a:t>
            </a:r>
            <a:r>
              <a:rPr i="0"/>
              <a:t>(</a:t>
            </a:r>
            <a:r>
              <a:t>arg max</a:t>
            </a:r>
            <a:r>
              <a:rPr baseline="-5999"/>
              <a:t>i</a:t>
            </a:r>
            <a:r>
              <a:t> </a:t>
            </a:r>
            <a:r>
              <a:rPr i="0"/>
              <a:t>[</a:t>
            </a:r>
            <a:r>
              <a:t>g</a:t>
            </a:r>
            <a:r>
              <a:rPr baseline="-5999"/>
              <a:t>i</a:t>
            </a:r>
            <a:r>
              <a:t> + log (a</a:t>
            </a:r>
            <a:r>
              <a:rPr baseline="-5999"/>
              <a:t>i</a:t>
            </a:r>
            <a:r>
              <a:t>) </a:t>
            </a:r>
            <a:r>
              <a:rPr i="0"/>
              <a:t>])</a:t>
            </a:r>
            <a:endParaRPr i="0"/>
          </a:p>
          <a:p>
            <a:pPr algn="l">
              <a:defRPr b="0" i="1"/>
            </a:pPr>
            <a:endParaRPr i="0"/>
          </a:p>
          <a:p>
            <a:pPr algn="l">
              <a:defRPr>
                <a:solidFill>
                  <a:schemeClr val="accent4"/>
                </a:solidFill>
              </a:defRPr>
            </a:pPr>
            <a:r>
              <a:t>Проблемы?</a:t>
            </a:r>
          </a:p>
          <a:p>
            <a:pPr algn="l">
              <a:defRPr>
                <a:solidFill>
                  <a:schemeClr val="accent4"/>
                </a:solidFill>
              </a:defRPr>
            </a:pPr>
          </a:p>
          <a:p>
            <a:pPr algn="l">
              <a:defRPr b="0"/>
            </a:pPr>
            <a:r>
              <a:t>&gt; arg-max недифференцируем</a:t>
            </a:r>
          </a:p>
          <a:p>
            <a:pPr algn="l">
              <a:defRPr b="0"/>
            </a:pPr>
          </a:p>
          <a:p>
            <a:pPr algn="l">
              <a:defRPr b="0"/>
            </a:pPr>
            <a:r>
              <a:t>Решения?</a:t>
            </a:r>
          </a:p>
          <a:p>
            <a:pPr algn="l">
              <a:defRPr b="0"/>
            </a:pPr>
          </a:p>
          <a:p>
            <a:pPr algn="l">
              <a:defRPr b="0"/>
            </a:pPr>
            <a:r>
              <a:t>Использовать softmax для того, чтобы приближенно моделировать arg-max + one-hot. </a:t>
            </a:r>
          </a:p>
          <a:p>
            <a:pPr algn="l">
              <a:defRPr b="0"/>
            </a:pPr>
          </a:p>
          <a:p>
            <a:pPr algn="l">
              <a:defRPr b="0"/>
            </a:pPr>
            <a:r>
              <a:t>Подробности в коде!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Заголовок слайда"/>
          <p:cNvSpPr txBox="1"/>
          <p:nvPr/>
        </p:nvSpPr>
        <p:spPr>
          <a:xfrm>
            <a:off x="510438" y="1638300"/>
            <a:ext cx="487650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План на сегодня</a:t>
            </a:r>
          </a:p>
        </p:txBody>
      </p:sp>
      <p:pic>
        <p:nvPicPr>
          <p:cNvPr id="122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4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5" name="1"/>
          <p:cNvSpPr txBox="1"/>
          <p:nvPr/>
        </p:nvSpPr>
        <p:spPr>
          <a:xfrm>
            <a:off x="510437" y="8997949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1 </a:t>
            </a:r>
          </a:p>
        </p:txBody>
      </p:sp>
      <p:sp>
        <p:nvSpPr>
          <p:cNvPr id="126" name="Алексей Иванов, ведущий специалист"/>
          <p:cNvSpPr txBox="1"/>
          <p:nvPr/>
        </p:nvSpPr>
        <p:spPr>
          <a:xfrm>
            <a:off x="1145438" y="9055100"/>
            <a:ext cx="350345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Артур Кадурин, преподаватель</a:t>
            </a:r>
          </a:p>
        </p:txBody>
      </p:sp>
      <p:pic>
        <p:nvPicPr>
          <p:cNvPr id="127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Пункт списка…"/>
          <p:cNvSpPr txBox="1"/>
          <p:nvPr/>
        </p:nvSpPr>
        <p:spPr>
          <a:xfrm>
            <a:off x="549785" y="3413549"/>
            <a:ext cx="10755525" cy="2451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Учителю виднее!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Обзор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Профессор против Учителя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Gumbel-softmax trick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379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80" name="Спасибо…"/>
          <p:cNvSpPr txBox="1"/>
          <p:nvPr/>
        </p:nvSpPr>
        <p:spPr>
          <a:xfrm>
            <a:off x="6657237" y="2632719"/>
            <a:ext cx="3904358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t>Спасибо</a:t>
            </a:r>
          </a:p>
          <a:p>
            <a: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t>за внимание!</a:t>
            </a:r>
          </a:p>
        </p:txBody>
      </p:sp>
      <p:pic>
        <p:nvPicPr>
          <p:cNvPr id="381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1551" y="3128057"/>
            <a:ext cx="4180854" cy="39806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Заголовок слайда"/>
          <p:cNvSpPr txBox="1"/>
          <p:nvPr/>
        </p:nvSpPr>
        <p:spPr>
          <a:xfrm>
            <a:off x="510437" y="1638300"/>
            <a:ext cx="4485086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Teacher Forcing</a:t>
            </a:r>
          </a:p>
        </p:txBody>
      </p:sp>
      <p:pic>
        <p:nvPicPr>
          <p:cNvPr id="131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3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4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1 </a:t>
            </a:r>
          </a:p>
        </p:txBody>
      </p:sp>
      <p:sp>
        <p:nvSpPr>
          <p:cNvPr id="135" name="Алексей Иванов, ведущий специалист"/>
          <p:cNvSpPr txBox="1"/>
          <p:nvPr/>
        </p:nvSpPr>
        <p:spPr>
          <a:xfrm>
            <a:off x="1145438" y="9055100"/>
            <a:ext cx="350345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Артур Кадурин, преподаватель</a:t>
            </a:r>
          </a:p>
        </p:txBody>
      </p:sp>
      <p:pic>
        <p:nvPicPr>
          <p:cNvPr id="136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rcRect l="0" t="0" r="53326" b="0"/>
          <a:stretch>
            <a:fillRect/>
          </a:stretch>
        </p:blipFill>
        <p:spPr>
          <a:xfrm>
            <a:off x="510437" y="2478028"/>
            <a:ext cx="2849984" cy="6122063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Пункт списка…"/>
          <p:cNvSpPr txBox="1"/>
          <p:nvPr/>
        </p:nvSpPr>
        <p:spPr>
          <a:xfrm>
            <a:off x="6835140" y="2478028"/>
            <a:ext cx="5727205" cy="1808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355600">
              <a:lnSpc>
                <a:spcPct val="150000"/>
              </a:lnSpc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При обучении рекуррентной сети вход очередного шага является выходом предыдущего шага.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Заголовок слайда"/>
          <p:cNvSpPr txBox="1"/>
          <p:nvPr/>
        </p:nvSpPr>
        <p:spPr>
          <a:xfrm>
            <a:off x="510437" y="1638300"/>
            <a:ext cx="4485086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Teacher Forcing</a:t>
            </a:r>
          </a:p>
        </p:txBody>
      </p:sp>
      <p:pic>
        <p:nvPicPr>
          <p:cNvPr id="141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43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44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1 </a:t>
            </a:r>
          </a:p>
        </p:txBody>
      </p:sp>
      <p:sp>
        <p:nvSpPr>
          <p:cNvPr id="145" name="Алексей Иванов, ведущий специалист"/>
          <p:cNvSpPr txBox="1"/>
          <p:nvPr/>
        </p:nvSpPr>
        <p:spPr>
          <a:xfrm>
            <a:off x="1145438" y="9055100"/>
            <a:ext cx="350345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Артур Кадурин, преподаватель</a:t>
            </a:r>
          </a:p>
        </p:txBody>
      </p:sp>
      <p:pic>
        <p:nvPicPr>
          <p:cNvPr id="146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rcRect l="0" t="0" r="53326" b="0"/>
          <a:stretch>
            <a:fillRect/>
          </a:stretch>
        </p:blipFill>
        <p:spPr>
          <a:xfrm>
            <a:off x="510437" y="2478028"/>
            <a:ext cx="2849984" cy="6122063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Пункт списка…"/>
          <p:cNvSpPr txBox="1"/>
          <p:nvPr/>
        </p:nvSpPr>
        <p:spPr>
          <a:xfrm>
            <a:off x="6835140" y="2478028"/>
            <a:ext cx="5727205" cy="3737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355600">
              <a:lnSpc>
                <a:spcPct val="150000"/>
              </a:lnSpc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При обучении рекуррентной сети вход очередного шага является выходом предыдущего шага. </a:t>
            </a:r>
          </a:p>
          <a:p>
            <a:pPr algn="l" defTabSz="355600">
              <a:lnSpc>
                <a:spcPct val="150000"/>
              </a:lnSpc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Однако если сеть ошиблась уже в первом символе, дальше ошибка будет только расти.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Заголовок слайда"/>
          <p:cNvSpPr txBox="1"/>
          <p:nvPr/>
        </p:nvSpPr>
        <p:spPr>
          <a:xfrm>
            <a:off x="510437" y="1638300"/>
            <a:ext cx="4485086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Teacher Forcing</a:t>
            </a:r>
          </a:p>
        </p:txBody>
      </p:sp>
      <p:pic>
        <p:nvPicPr>
          <p:cNvPr id="151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53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54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1 </a:t>
            </a:r>
          </a:p>
        </p:txBody>
      </p:sp>
      <p:sp>
        <p:nvSpPr>
          <p:cNvPr id="155" name="Алексей Иванов, ведущий специалист"/>
          <p:cNvSpPr txBox="1"/>
          <p:nvPr/>
        </p:nvSpPr>
        <p:spPr>
          <a:xfrm>
            <a:off x="1145438" y="9055100"/>
            <a:ext cx="350345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Артур Кадурин, преподаватель</a:t>
            </a:r>
          </a:p>
        </p:txBody>
      </p:sp>
      <p:pic>
        <p:nvPicPr>
          <p:cNvPr id="156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0437" y="2478028"/>
            <a:ext cx="6106161" cy="6122063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Пункт списка…"/>
          <p:cNvSpPr txBox="1"/>
          <p:nvPr/>
        </p:nvSpPr>
        <p:spPr>
          <a:xfrm>
            <a:off x="6835140" y="2478028"/>
            <a:ext cx="5727205" cy="5665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355600">
              <a:lnSpc>
                <a:spcPct val="150000"/>
              </a:lnSpc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Поэтому при обучении генеративных рекуррентных моделей часто используют технику </a:t>
            </a:r>
            <a:r>
              <a:t>Teacher Forcing. </a:t>
            </a:r>
            <a:r>
              <a:t>Если мы знаем какой должна быть последовательность на выходе, то на очередном шаге будем подавать «правильный» символ вместо сгенерированного.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Заголовок слайда"/>
          <p:cNvSpPr txBox="1"/>
          <p:nvPr/>
        </p:nvSpPr>
        <p:spPr>
          <a:xfrm>
            <a:off x="510437" y="1638300"/>
            <a:ext cx="306169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Инференс</a:t>
            </a:r>
          </a:p>
        </p:txBody>
      </p:sp>
      <p:pic>
        <p:nvPicPr>
          <p:cNvPr id="161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63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64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1 </a:t>
            </a:r>
          </a:p>
        </p:txBody>
      </p:sp>
      <p:sp>
        <p:nvSpPr>
          <p:cNvPr id="165" name="Алексей Иванов, ведущий специалист"/>
          <p:cNvSpPr txBox="1"/>
          <p:nvPr/>
        </p:nvSpPr>
        <p:spPr>
          <a:xfrm>
            <a:off x="1145438" y="9055100"/>
            <a:ext cx="350345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Артур Кадурин, преподаватель</a:t>
            </a:r>
          </a:p>
        </p:txBody>
      </p:sp>
      <p:pic>
        <p:nvPicPr>
          <p:cNvPr id="166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rcRect l="0" t="17061" r="0" b="12379"/>
          <a:stretch>
            <a:fillRect/>
          </a:stretch>
        </p:blipFill>
        <p:spPr>
          <a:xfrm>
            <a:off x="869510" y="2478029"/>
            <a:ext cx="10825976" cy="354330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Пункт списка…"/>
          <p:cNvSpPr txBox="1"/>
          <p:nvPr/>
        </p:nvSpPr>
        <p:spPr>
          <a:xfrm>
            <a:off x="510437" y="6021328"/>
            <a:ext cx="12051908" cy="245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355600">
              <a:lnSpc>
                <a:spcPct val="150000"/>
              </a:lnSpc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При обучении модели используется подход </a:t>
            </a:r>
            <a:r>
              <a:t>Teacher Forcing, </a:t>
            </a:r>
            <a:r>
              <a:t>однако во время использования мы генерируем ответную последовательность подавая на вход очередного шага то что на самом деле было сгенерировано сетью на предыдущем шаге (</a:t>
            </a:r>
            <a:r>
              <a:t>Free Running)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Заголовок слайда"/>
          <p:cNvSpPr txBox="1"/>
          <p:nvPr/>
        </p:nvSpPr>
        <p:spPr>
          <a:xfrm>
            <a:off x="510437" y="1638300"/>
            <a:ext cx="1774330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VRAE</a:t>
            </a:r>
          </a:p>
        </p:txBody>
      </p:sp>
      <p:pic>
        <p:nvPicPr>
          <p:cNvPr id="171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73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74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1 </a:t>
            </a:r>
          </a:p>
        </p:txBody>
      </p:sp>
      <p:sp>
        <p:nvSpPr>
          <p:cNvPr id="175" name="Алексей Иванов, ведущий специалист"/>
          <p:cNvSpPr txBox="1"/>
          <p:nvPr/>
        </p:nvSpPr>
        <p:spPr>
          <a:xfrm>
            <a:off x="1145438" y="9055100"/>
            <a:ext cx="350345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Артур Кадурин, преподаватель</a:t>
            </a:r>
          </a:p>
        </p:txBody>
      </p:sp>
      <p:pic>
        <p:nvPicPr>
          <p:cNvPr id="176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rcRect l="0" t="40762" r="0" b="15139"/>
          <a:stretch>
            <a:fillRect/>
          </a:stretch>
        </p:blipFill>
        <p:spPr>
          <a:xfrm>
            <a:off x="1145438" y="2433923"/>
            <a:ext cx="10550047" cy="348570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Пункт списка…"/>
          <p:cNvSpPr txBox="1"/>
          <p:nvPr/>
        </p:nvSpPr>
        <p:spPr>
          <a:xfrm>
            <a:off x="238759" y="6072108"/>
            <a:ext cx="12527282" cy="2451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355600">
              <a:lnSpc>
                <a:spcPct val="150000"/>
              </a:lnSpc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Как не трудно догадаться, </a:t>
            </a:r>
            <a:r>
              <a:t>VRAE — </a:t>
            </a:r>
            <a:r>
              <a:t>это </a:t>
            </a:r>
            <a:r>
              <a:t>Seq2Seq </a:t>
            </a:r>
            <a:r>
              <a:t>с репараметризацией и </a:t>
            </a:r>
            <a:r>
              <a:t>KL-</a:t>
            </a:r>
            <a:r>
              <a:t>дивергенцией на латентном слое. Или просто </a:t>
            </a:r>
            <a:r>
              <a:t>VAE </a:t>
            </a:r>
            <a:r>
              <a:t>с рекуррентными Энкодером и Декодером. Аналогичным образом можно получить состязательный автокодировщик и условные версии этих моделей.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Заголовок слайда"/>
          <p:cNvSpPr txBox="1"/>
          <p:nvPr/>
        </p:nvSpPr>
        <p:spPr>
          <a:xfrm>
            <a:off x="510438" y="1638300"/>
            <a:ext cx="487650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План на сегодня</a:t>
            </a:r>
          </a:p>
        </p:txBody>
      </p:sp>
      <p:pic>
        <p:nvPicPr>
          <p:cNvPr id="181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83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84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2 </a:t>
            </a:r>
          </a:p>
        </p:txBody>
      </p:sp>
      <p:sp>
        <p:nvSpPr>
          <p:cNvPr id="185" name="Алексей Иванов, ведущий специалист"/>
          <p:cNvSpPr txBox="1"/>
          <p:nvPr/>
        </p:nvSpPr>
        <p:spPr>
          <a:xfrm>
            <a:off x="1145438" y="9055100"/>
            <a:ext cx="350345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Артур Кадурин, преподаватель</a:t>
            </a:r>
          </a:p>
        </p:txBody>
      </p:sp>
      <p:pic>
        <p:nvPicPr>
          <p:cNvPr id="186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Пункт списка…"/>
          <p:cNvSpPr txBox="1"/>
          <p:nvPr/>
        </p:nvSpPr>
        <p:spPr>
          <a:xfrm>
            <a:off x="549785" y="3413549"/>
            <a:ext cx="10755525" cy="1808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Учителю виднее!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Обзор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Профессор против Учителя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ECF0F1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