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625600" y="1596248"/>
            <a:ext cx="9753600" cy="3395700"/>
          </a:xfrm>
          <a:prstGeom prst="rect">
            <a:avLst/>
          </a:prstGeom>
        </p:spPr>
        <p:txBody>
          <a:bodyPr anchor="b"/>
          <a:lstStyle>
            <a:lvl1pPr algn="ctr">
              <a:defRPr sz="6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625600" y="5122898"/>
            <a:ext cx="9753600" cy="23548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500"/>
            </a:lvl1pPr>
            <a:lvl2pPr marL="0" indent="487694" algn="ctr">
              <a:buSzTx/>
              <a:buFontTx/>
              <a:buNone/>
              <a:defRPr sz="2500"/>
            </a:lvl2pPr>
            <a:lvl3pPr marL="0" indent="975389" algn="ctr">
              <a:buSzTx/>
              <a:buFontTx/>
              <a:buNone/>
              <a:defRPr sz="2500"/>
            </a:lvl3pPr>
            <a:lvl4pPr marL="0" indent="1463085" algn="ctr">
              <a:buSzTx/>
              <a:buFontTx/>
              <a:buNone/>
              <a:defRPr sz="2500"/>
            </a:lvl4pPr>
            <a:lvl5pPr marL="0" indent="1950780" algn="ctr">
              <a:buSzTx/>
              <a:buFontTx/>
              <a:buNone/>
              <a:defRPr sz="25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93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/>
          <p:nvPr>
            <p:ph type="title"/>
          </p:nvPr>
        </p:nvSpPr>
        <p:spPr>
          <a:xfrm>
            <a:off x="9306559" y="519288"/>
            <a:ext cx="2804161" cy="8265726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02" name="Уровень текста 1…"/>
          <p:cNvSpPr txBox="1"/>
          <p:nvPr>
            <p:ph type="body" idx="1"/>
          </p:nvPr>
        </p:nvSpPr>
        <p:spPr>
          <a:xfrm>
            <a:off x="894080" y="519288"/>
            <a:ext cx="8249920" cy="8265726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887306" y="2431627"/>
            <a:ext cx="11216642" cy="4057227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887306" y="6527237"/>
            <a:ext cx="11216642" cy="2133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solidFill>
                  <a:srgbClr val="888888"/>
                </a:solidFill>
              </a:defRPr>
            </a:lvl1pPr>
            <a:lvl2pPr marL="0" indent="487694">
              <a:buSzTx/>
              <a:buFontTx/>
              <a:buNone/>
              <a:defRPr sz="2500">
                <a:solidFill>
                  <a:srgbClr val="888888"/>
                </a:solidFill>
              </a:defRPr>
            </a:lvl2pPr>
            <a:lvl3pPr marL="0" indent="975389">
              <a:buSzTx/>
              <a:buFontTx/>
              <a:buNone/>
              <a:defRPr sz="2500">
                <a:solidFill>
                  <a:srgbClr val="888888"/>
                </a:solidFill>
              </a:defRPr>
            </a:lvl3pPr>
            <a:lvl4pPr marL="0" indent="1463085">
              <a:buSzTx/>
              <a:buFontTx/>
              <a:buNone/>
              <a:defRPr sz="2500">
                <a:solidFill>
                  <a:srgbClr val="888888"/>
                </a:solidFill>
              </a:defRPr>
            </a:lvl4pPr>
            <a:lvl5pPr marL="0" indent="1950780">
              <a:buSzTx/>
              <a:buFontTx/>
              <a:buNone/>
              <a:defRPr sz="25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894080" y="2596444"/>
            <a:ext cx="5527041" cy="618857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xfrm>
            <a:off x="895774" y="519290"/>
            <a:ext cx="11216641" cy="1885246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895774" y="2390987"/>
            <a:ext cx="5501640" cy="117178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500"/>
            </a:lvl1pPr>
            <a:lvl2pPr marL="0" indent="487694">
              <a:buSzTx/>
              <a:buFontTx/>
              <a:buNone/>
              <a:defRPr b="1" sz="2500"/>
            </a:lvl2pPr>
            <a:lvl3pPr marL="0" indent="975389">
              <a:buSzTx/>
              <a:buFontTx/>
              <a:buNone/>
              <a:defRPr b="1" sz="2500"/>
            </a:lvl3pPr>
            <a:lvl4pPr marL="0" indent="1463085">
              <a:buSzTx/>
              <a:buFontTx/>
              <a:buNone/>
              <a:defRPr b="1" sz="2500"/>
            </a:lvl4pPr>
            <a:lvl5pPr marL="0" indent="1950780">
              <a:buSzTx/>
              <a:buFontTx/>
              <a:buNone/>
              <a:defRPr b="1" sz="25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583680" y="2390987"/>
            <a:ext cx="5528735" cy="1171787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5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895774" y="650240"/>
            <a:ext cx="4194386" cy="2275840"/>
          </a:xfrm>
          <a:prstGeom prst="rect">
            <a:avLst/>
          </a:prstGeom>
        </p:spPr>
        <p:txBody>
          <a:bodyPr anchor="b"/>
          <a:lstStyle>
            <a:lvl1pPr>
              <a:defRPr sz="3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>
          <a:xfrm>
            <a:off x="5528733" y="1404338"/>
            <a:ext cx="6583682" cy="6931378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 marL="773585" indent="-285890">
              <a:defRPr sz="3400"/>
            </a:lvl2pPr>
            <a:lvl3pPr marL="1307023" indent="-331633">
              <a:defRPr sz="3400"/>
            </a:lvl3pPr>
            <a:lvl4pPr marL="1857886" indent="-394801">
              <a:defRPr sz="3400"/>
            </a:lvl4pPr>
            <a:lvl5pPr marL="2345582" indent="-394801">
              <a:defRPr sz="3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895774" y="2926079"/>
            <a:ext cx="4194386" cy="54209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7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895774" y="650240"/>
            <a:ext cx="4194386" cy="2275840"/>
          </a:xfrm>
          <a:prstGeom prst="rect">
            <a:avLst/>
          </a:prstGeom>
        </p:spPr>
        <p:txBody>
          <a:bodyPr anchor="b"/>
          <a:lstStyle>
            <a:lvl1pPr>
              <a:defRPr sz="3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5528733" y="1404338"/>
            <a:ext cx="6583682" cy="69313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895774" y="2926079"/>
            <a:ext cx="4194386" cy="54209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700"/>
            </a:lvl1pPr>
            <a:lvl2pPr marL="0" indent="487694">
              <a:buSzTx/>
              <a:buFontTx/>
              <a:buNone/>
              <a:defRPr sz="1700"/>
            </a:lvl2pPr>
            <a:lvl3pPr marL="0" indent="975389">
              <a:buSzTx/>
              <a:buFontTx/>
              <a:buNone/>
              <a:defRPr sz="1700"/>
            </a:lvl3pPr>
            <a:lvl4pPr marL="0" indent="1463085">
              <a:buSzTx/>
              <a:buFontTx/>
              <a:buNone/>
              <a:defRPr sz="1700"/>
            </a:lvl4pPr>
            <a:lvl5pPr marL="0" indent="1950780">
              <a:buSzTx/>
              <a:buFontTx/>
              <a:buNone/>
              <a:defRPr sz="17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894080" y="519290"/>
            <a:ext cx="11216641" cy="188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894080" y="2596444"/>
            <a:ext cx="11216641" cy="6188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837110" y="9161027"/>
            <a:ext cx="273610" cy="27752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43848" marR="0" indent="-24384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70558" marR="0" indent="-282863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12132" marR="0" indent="-336742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35274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322970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810665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98359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786054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273751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9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hyperlink" Target="https://www.youtube.com/watch?v=lpsSXMFuTZU" TargetMode="Externa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0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6596" y="3717175"/>
            <a:ext cx="5711608" cy="2319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Заголовок слайда"/>
          <p:cNvSpPr txBox="1"/>
          <p:nvPr/>
        </p:nvSpPr>
        <p:spPr>
          <a:xfrm>
            <a:off x="510437" y="1638300"/>
            <a:ext cx="702528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Feature Pyramid Network</a:t>
            </a:r>
          </a:p>
        </p:txBody>
      </p:sp>
      <p:pic>
        <p:nvPicPr>
          <p:cNvPr id="18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1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2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93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9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fpn_arch.png" descr="fpn_arch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48677" y="2555407"/>
            <a:ext cx="8282048" cy="5880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Заголовок слайда"/>
          <p:cNvSpPr txBox="1"/>
          <p:nvPr/>
        </p:nvSpPr>
        <p:spPr>
          <a:xfrm>
            <a:off x="510437" y="1638300"/>
            <a:ext cx="37040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Mask R-CNN</a:t>
            </a:r>
          </a:p>
        </p:txBody>
      </p:sp>
      <p:pic>
        <p:nvPicPr>
          <p:cNvPr id="19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0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1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202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03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98270" y="2478028"/>
            <a:ext cx="8208261" cy="6156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Заголовок слайда"/>
          <p:cNvSpPr txBox="1"/>
          <p:nvPr/>
        </p:nvSpPr>
        <p:spPr>
          <a:xfrm>
            <a:off x="510438" y="1638300"/>
            <a:ext cx="48765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План на сегодня</a:t>
            </a:r>
          </a:p>
        </p:txBody>
      </p:sp>
      <p:pic>
        <p:nvPicPr>
          <p:cNvPr id="207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9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0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11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12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Пункт списка…"/>
          <p:cNvSpPr txBox="1"/>
          <p:nvPr/>
        </p:nvSpPr>
        <p:spPr>
          <a:xfrm>
            <a:off x="549785" y="3413549"/>
            <a:ext cx="10755525" cy="1808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Обнаружение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Сегментация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Внимание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Заголовок слайда"/>
          <p:cNvSpPr txBox="1"/>
          <p:nvPr/>
        </p:nvSpPr>
        <p:spPr>
          <a:xfrm>
            <a:off x="510437" y="1638300"/>
            <a:ext cx="608082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Задача сегментации</a:t>
            </a:r>
          </a:p>
        </p:txBody>
      </p:sp>
      <p:pic>
        <p:nvPicPr>
          <p:cNvPr id="216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8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9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20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21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l="0" t="0" r="33587" b="0"/>
          <a:stretch>
            <a:fillRect/>
          </a:stretch>
        </p:blipFill>
        <p:spPr>
          <a:xfrm>
            <a:off x="3782310" y="2489200"/>
            <a:ext cx="5440180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Пункт списка…"/>
          <p:cNvSpPr txBox="1"/>
          <p:nvPr/>
        </p:nvSpPr>
        <p:spPr>
          <a:xfrm>
            <a:off x="510437" y="5250436"/>
            <a:ext cx="12051908" cy="2451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355600">
              <a:lnSpc>
                <a:spcPct val="150000"/>
              </a:lnSpc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В задаче сегментации зачастую требуется выделить какие-либо подструктуры на входном примере. Чаще это части изображения с конкретной семантикой, но могут быть и, например, участки звуковой дорожки или словосочетания в тексте.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Заголовок слайда"/>
          <p:cNvSpPr txBox="1"/>
          <p:nvPr/>
        </p:nvSpPr>
        <p:spPr>
          <a:xfrm>
            <a:off x="510437" y="1638300"/>
            <a:ext cx="160496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U-net</a:t>
            </a:r>
          </a:p>
        </p:txBody>
      </p:sp>
      <p:pic>
        <p:nvPicPr>
          <p:cNvPr id="226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8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9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30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31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4847" y="2499425"/>
            <a:ext cx="9235104" cy="6153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Заголовок слайда"/>
          <p:cNvSpPr txBox="1"/>
          <p:nvPr/>
        </p:nvSpPr>
        <p:spPr>
          <a:xfrm>
            <a:off x="510437" y="1638300"/>
            <a:ext cx="270688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Решение</a:t>
            </a:r>
          </a:p>
        </p:txBody>
      </p:sp>
      <p:pic>
        <p:nvPicPr>
          <p:cNvPr id="235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7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8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39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40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6650" y="2807846"/>
            <a:ext cx="8191500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8500" y="5576063"/>
            <a:ext cx="11607800" cy="243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Заголовок слайда"/>
          <p:cNvSpPr txBox="1"/>
          <p:nvPr/>
        </p:nvSpPr>
        <p:spPr>
          <a:xfrm>
            <a:off x="510437" y="1638300"/>
            <a:ext cx="231695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U-net</a:t>
            </a:r>
            <a:r>
              <a:t>++</a:t>
            </a:r>
          </a:p>
        </p:txBody>
      </p:sp>
      <p:pic>
        <p:nvPicPr>
          <p:cNvPr id="245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7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8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49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50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0120" y="2478028"/>
            <a:ext cx="10184559" cy="6196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Заголовок слайда"/>
          <p:cNvSpPr txBox="1"/>
          <p:nvPr/>
        </p:nvSpPr>
        <p:spPr>
          <a:xfrm>
            <a:off x="510437" y="1638300"/>
            <a:ext cx="245239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PointNet</a:t>
            </a:r>
          </a:p>
        </p:txBody>
      </p:sp>
      <p:pic>
        <p:nvPicPr>
          <p:cNvPr id="25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6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7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58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59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290" y="2755899"/>
            <a:ext cx="11944055" cy="5075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Заголовок слайда"/>
          <p:cNvSpPr txBox="1"/>
          <p:nvPr/>
        </p:nvSpPr>
        <p:spPr>
          <a:xfrm>
            <a:off x="510437" y="1638300"/>
            <a:ext cx="245239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PointNet</a:t>
            </a:r>
          </a:p>
        </p:txBody>
      </p:sp>
      <p:pic>
        <p:nvPicPr>
          <p:cNvPr id="263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5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6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2 </a:t>
            </a:r>
          </a:p>
        </p:txBody>
      </p:sp>
      <p:sp>
        <p:nvSpPr>
          <p:cNvPr id="267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68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437" y="2979348"/>
            <a:ext cx="12051908" cy="4397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Заголовок слайда"/>
          <p:cNvSpPr txBox="1"/>
          <p:nvPr/>
        </p:nvSpPr>
        <p:spPr>
          <a:xfrm>
            <a:off x="510438" y="1638300"/>
            <a:ext cx="48765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План на сегодня</a:t>
            </a:r>
          </a:p>
        </p:txBody>
      </p:sp>
      <p:pic>
        <p:nvPicPr>
          <p:cNvPr id="272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4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5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276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77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Пункт списка…"/>
          <p:cNvSpPr txBox="1"/>
          <p:nvPr/>
        </p:nvSpPr>
        <p:spPr>
          <a:xfrm>
            <a:off x="549785" y="3413549"/>
            <a:ext cx="10755525" cy="1808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Обнаружение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Сегментация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Внимание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Заголовок презентации…"/>
          <p:cNvSpPr txBox="1"/>
          <p:nvPr/>
        </p:nvSpPr>
        <p:spPr>
          <a:xfrm>
            <a:off x="1272438" y="2413000"/>
            <a:ext cx="7333060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Внимание, сегментация!</a:t>
            </a:r>
          </a:p>
        </p:txBody>
      </p:sp>
      <p:sp>
        <p:nvSpPr>
          <p:cNvPr id="116" name="Подзаголовок или пояснение"/>
          <p:cNvSpPr txBox="1"/>
          <p:nvPr/>
        </p:nvSpPr>
        <p:spPr>
          <a:xfrm>
            <a:off x="1285138" y="3848100"/>
            <a:ext cx="1157801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36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Лучший метод управления — разжигание и </a:t>
            </a:r>
          </a:p>
          <a:p>
            <a:pPr algn="l">
              <a:defRPr b="0" sz="36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использование вражды между частями государства.</a:t>
            </a:r>
          </a:p>
        </p:txBody>
      </p:sp>
      <p:sp>
        <p:nvSpPr>
          <p:cNvPr id="117" name="Алексей Иванов…"/>
          <p:cNvSpPr txBox="1"/>
          <p:nvPr/>
        </p:nvSpPr>
        <p:spPr>
          <a:xfrm>
            <a:off x="1412138" y="6692900"/>
            <a:ext cx="236101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Артур Кадурин</a:t>
            </a:r>
          </a:p>
          <a:p>
            <a:pPr algn="l">
              <a:defRPr b="0">
                <a:solidFill>
                  <a:srgbClr val="35545C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Преподаватель</a:t>
            </a:r>
          </a:p>
        </p:txBody>
      </p:sp>
      <p:sp>
        <p:nvSpPr>
          <p:cNvPr id="118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9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7251" y="5765007"/>
            <a:ext cx="3167696" cy="30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Заголовок слайда"/>
          <p:cNvSpPr txBox="1"/>
          <p:nvPr/>
        </p:nvSpPr>
        <p:spPr>
          <a:xfrm>
            <a:off x="510438" y="1638300"/>
            <a:ext cx="76226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Внимание в рекуррентках</a:t>
            </a:r>
          </a:p>
        </p:txBody>
      </p:sp>
      <p:pic>
        <p:nvPicPr>
          <p:cNvPr id="28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3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84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285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8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Пункт списка…"/>
          <p:cNvSpPr txBox="1"/>
          <p:nvPr/>
        </p:nvSpPr>
        <p:spPr>
          <a:xfrm>
            <a:off x="510437" y="2859733"/>
            <a:ext cx="12051908" cy="4379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lnSpc>
                <a:spcPct val="150000"/>
              </a:lnSpc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Идея внимания в нейронных сетях, как это принято, пришла из нейробиологии. Известно, что человек в каждый момент времени фокусируется на какой-то небольшой части поступающих сигналов и практически игнорирует все остальное. Иногда, фокусировка может быть направленна «внутрь».</a:t>
            </a:r>
          </a:p>
          <a:p>
            <a:pPr algn="l" defTabSz="355600">
              <a:lnSpc>
                <a:spcPct val="150000"/>
              </a:lnSpc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355600">
              <a:lnSpc>
                <a:spcPct val="150000"/>
              </a:lnSpc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https://www.youtube.com/watch?v=lpsSXMFuTZU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Заголовок слайда"/>
          <p:cNvSpPr txBox="1"/>
          <p:nvPr/>
        </p:nvSpPr>
        <p:spPr>
          <a:xfrm>
            <a:off x="510438" y="1638300"/>
            <a:ext cx="593258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Внимание</a:t>
            </a:r>
            <a:r>
              <a:t>: </a:t>
            </a:r>
            <a:r>
              <a:t>контекст</a:t>
            </a:r>
          </a:p>
        </p:txBody>
      </p:sp>
      <p:pic>
        <p:nvPicPr>
          <p:cNvPr id="290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2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3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294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29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bahdanau-fig3.png" descr="bahdanau-fig3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3433069" y="2792798"/>
            <a:ext cx="6138662" cy="5500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Заголовок слайда"/>
          <p:cNvSpPr txBox="1"/>
          <p:nvPr/>
        </p:nvSpPr>
        <p:spPr>
          <a:xfrm>
            <a:off x="510438" y="1638300"/>
            <a:ext cx="593258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Внимание</a:t>
            </a:r>
            <a:r>
              <a:t>: </a:t>
            </a:r>
            <a:r>
              <a:t>контекст</a:t>
            </a:r>
          </a:p>
        </p:txBody>
      </p:sp>
      <p:pic>
        <p:nvPicPr>
          <p:cNvPr id="29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1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2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03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0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1123" y="2564894"/>
            <a:ext cx="7982554" cy="6022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Заголовок слайда"/>
          <p:cNvSpPr txBox="1"/>
          <p:nvPr/>
        </p:nvSpPr>
        <p:spPr>
          <a:xfrm>
            <a:off x="510437" y="1638300"/>
            <a:ext cx="782449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Внимание: декодирование</a:t>
            </a:r>
          </a:p>
        </p:txBody>
      </p:sp>
      <p:pic>
        <p:nvPicPr>
          <p:cNvPr id="30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0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1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12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13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6529" y="2478028"/>
            <a:ext cx="4619557" cy="6196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Пункт списка…"/>
          <p:cNvSpPr txBox="1"/>
          <p:nvPr/>
        </p:nvSpPr>
        <p:spPr>
          <a:xfrm>
            <a:off x="510437" y="2859733"/>
            <a:ext cx="7353404" cy="3737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355600">
              <a:lnSpc>
                <a:spcPct val="150000"/>
              </a:lnSpc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После того, как с помощью дополнительной нейронной сети мы выделили «контекст» из скрытых состояний кодировщика мы используем его в качестве дополнительных «знаний» для декодировщика.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Заголовок слайда"/>
          <p:cNvSpPr txBox="1"/>
          <p:nvPr/>
        </p:nvSpPr>
        <p:spPr>
          <a:xfrm>
            <a:off x="510437" y="1638300"/>
            <a:ext cx="735925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Внимание: смена фокуса</a:t>
            </a:r>
          </a:p>
        </p:txBody>
      </p:sp>
      <p:pic>
        <p:nvPicPr>
          <p:cNvPr id="31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0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1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22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23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4175" y="2521106"/>
            <a:ext cx="7156450" cy="6109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Заголовок слайда"/>
          <p:cNvSpPr txBox="1"/>
          <p:nvPr/>
        </p:nvSpPr>
        <p:spPr>
          <a:xfrm>
            <a:off x="510438" y="1638300"/>
            <a:ext cx="751254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Внимание: фокусируемся</a:t>
            </a:r>
          </a:p>
        </p:txBody>
      </p:sp>
      <p:pic>
        <p:nvPicPr>
          <p:cNvPr id="327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29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0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31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32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6100" y="2716465"/>
            <a:ext cx="11912600" cy="511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Заголовок слайда"/>
          <p:cNvSpPr txBox="1"/>
          <p:nvPr/>
        </p:nvSpPr>
        <p:spPr>
          <a:xfrm>
            <a:off x="510438" y="1638300"/>
            <a:ext cx="751254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Внимание: фокусируемся</a:t>
            </a:r>
          </a:p>
        </p:txBody>
      </p:sp>
      <p:pic>
        <p:nvPicPr>
          <p:cNvPr id="336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8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39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40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41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" y="2716465"/>
            <a:ext cx="13004801" cy="5423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Заголовок слайда"/>
          <p:cNvSpPr txBox="1"/>
          <p:nvPr/>
        </p:nvSpPr>
        <p:spPr>
          <a:xfrm>
            <a:off x="510438" y="1638300"/>
            <a:ext cx="751254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Внимание: фокусируемся</a:t>
            </a:r>
          </a:p>
        </p:txBody>
      </p:sp>
      <p:pic>
        <p:nvPicPr>
          <p:cNvPr id="345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7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8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49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50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" y="2933700"/>
            <a:ext cx="13004801" cy="5530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Заголовок слайда"/>
          <p:cNvSpPr txBox="1"/>
          <p:nvPr/>
        </p:nvSpPr>
        <p:spPr>
          <a:xfrm>
            <a:off x="510438" y="1638300"/>
            <a:ext cx="48765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План на сегодня</a:t>
            </a:r>
          </a:p>
        </p:txBody>
      </p:sp>
      <p:pic>
        <p:nvPicPr>
          <p:cNvPr id="35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6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57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58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59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Пункт списка…"/>
          <p:cNvSpPr txBox="1"/>
          <p:nvPr/>
        </p:nvSpPr>
        <p:spPr>
          <a:xfrm>
            <a:off x="549785" y="3413549"/>
            <a:ext cx="10755525" cy="2451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Обнаружение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Сегментация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Внимание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Бонус: Множества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Заголовок слайда"/>
          <p:cNvSpPr txBox="1"/>
          <p:nvPr/>
        </p:nvSpPr>
        <p:spPr>
          <a:xfrm>
            <a:off x="510438" y="1638300"/>
            <a:ext cx="44508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Pointer Network</a:t>
            </a:r>
          </a:p>
        </p:txBody>
      </p:sp>
      <p:pic>
        <p:nvPicPr>
          <p:cNvPr id="363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65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66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67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68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seq2seq-attn.png" descr="seq2seq-att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941665"/>
            <a:ext cx="13004800" cy="5260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Заголовок слайда"/>
          <p:cNvSpPr txBox="1"/>
          <p:nvPr/>
        </p:nvSpPr>
        <p:spPr>
          <a:xfrm>
            <a:off x="510438" y="1638300"/>
            <a:ext cx="48765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План на сегодня</a:t>
            </a:r>
          </a:p>
        </p:txBody>
      </p:sp>
      <p:pic>
        <p:nvPicPr>
          <p:cNvPr id="122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4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5" name="1"/>
          <p:cNvSpPr txBox="1"/>
          <p:nvPr/>
        </p:nvSpPr>
        <p:spPr>
          <a:xfrm>
            <a:off x="510437" y="8997949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26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27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Пункт списка…"/>
          <p:cNvSpPr txBox="1"/>
          <p:nvPr/>
        </p:nvSpPr>
        <p:spPr>
          <a:xfrm>
            <a:off x="549785" y="3413549"/>
            <a:ext cx="10755525" cy="1808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Обнаружение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Сегментация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 startAt="1"/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Внимание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Заголовок слайда"/>
          <p:cNvSpPr txBox="1"/>
          <p:nvPr/>
        </p:nvSpPr>
        <p:spPr>
          <a:xfrm>
            <a:off x="510438" y="1638300"/>
            <a:ext cx="44508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Pointer Network</a:t>
            </a:r>
          </a:p>
        </p:txBody>
      </p:sp>
      <p:pic>
        <p:nvPicPr>
          <p:cNvPr id="372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4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5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76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77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Проблема 1: плохо предсказывает редкие слова, не умеет копировать…"/>
          <p:cNvSpPr txBox="1"/>
          <p:nvPr/>
        </p:nvSpPr>
        <p:spPr>
          <a:xfrm>
            <a:off x="1115660" y="4672329"/>
            <a:ext cx="10773480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/>
            <a:r>
              <a:t>Проблема 1: плохо предсказывает редкие слова, не умеет копировать</a:t>
            </a:r>
          </a:p>
          <a:p>
            <a:pPr algn="l"/>
            <a:r>
              <a:t>Проблема 2: самоповторения при реконсрукции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Заголовок слайда"/>
          <p:cNvSpPr txBox="1"/>
          <p:nvPr/>
        </p:nvSpPr>
        <p:spPr>
          <a:xfrm>
            <a:off x="510438" y="1638300"/>
            <a:ext cx="736490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Pointer Generator Network</a:t>
            </a:r>
          </a:p>
        </p:txBody>
      </p:sp>
      <p:pic>
        <p:nvPicPr>
          <p:cNvPr id="38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83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84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85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8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pointer-gen.png" descr="pointer-ge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2100" y="2679661"/>
            <a:ext cx="10158191" cy="575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Заголовок слайда"/>
          <p:cNvSpPr txBox="1"/>
          <p:nvPr/>
        </p:nvSpPr>
        <p:spPr>
          <a:xfrm>
            <a:off x="510437" y="1638300"/>
            <a:ext cx="654605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Классификация сетов</a:t>
            </a:r>
          </a:p>
        </p:txBody>
      </p:sp>
      <p:pic>
        <p:nvPicPr>
          <p:cNvPr id="390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2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3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394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39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0" t="0" r="0" b="50246"/>
          <a:stretch>
            <a:fillRect/>
          </a:stretch>
        </p:blipFill>
        <p:spPr>
          <a:xfrm>
            <a:off x="510437" y="2653067"/>
            <a:ext cx="12051908" cy="2188075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Пункт списка…"/>
          <p:cNvSpPr txBox="1"/>
          <p:nvPr/>
        </p:nvSpPr>
        <p:spPr>
          <a:xfrm>
            <a:off x="463746" y="4776365"/>
            <a:ext cx="12051908" cy="3736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lnSpc>
                <a:spcPct val="150000"/>
              </a:lnSpc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Если у нас на входе множество (т.е. неупорядоченный набор произвольного размера) объектов и нужно предсказать какие-то его характеристики, то можно использовать архитектуры подобные </a:t>
            </a:r>
            <a:r>
              <a:t>PointNet.</a:t>
            </a:r>
            <a:r>
              <a:t> Но тут возникает сразу два вопроса:</a:t>
            </a:r>
          </a:p>
          <a:p>
            <a:pPr marL="514350" indent="-514350" algn="l" defTabSz="355600">
              <a:lnSpc>
                <a:spcPct val="150000"/>
              </a:lnSpc>
              <a:buSzPct val="100000"/>
              <a:buAutoNum type="arabicPeriod" startAt="1"/>
              <a:defRPr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Почему не использовать рекуррентные сети</a:t>
            </a:r>
            <a:r>
              <a:t> </a:t>
            </a:r>
            <a:r>
              <a:t>для обработки?</a:t>
            </a:r>
          </a:p>
          <a:p>
            <a:pPr marL="514350" indent="-514350" algn="l" defTabSz="355600">
              <a:lnSpc>
                <a:spcPct val="150000"/>
              </a:lnSpc>
              <a:buSzPct val="100000"/>
              <a:buAutoNum type="arabicPeriod" startAt="1"/>
              <a:defRPr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Как генерировать новые множества, например, облако тегов?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Заголовок слайда"/>
          <p:cNvSpPr txBox="1"/>
          <p:nvPr/>
        </p:nvSpPr>
        <p:spPr>
          <a:xfrm>
            <a:off x="510438" y="1638300"/>
            <a:ext cx="343525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DeepSetNet</a:t>
            </a:r>
          </a:p>
        </p:txBody>
      </p:sp>
      <p:pic>
        <p:nvPicPr>
          <p:cNvPr id="400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02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03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3 </a:t>
            </a:r>
          </a:p>
        </p:txBody>
      </p:sp>
      <p:sp>
        <p:nvSpPr>
          <p:cNvPr id="404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40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69356" y="2528472"/>
            <a:ext cx="8262930" cy="6095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0" name="Спасибо…"/>
          <p:cNvSpPr txBox="1"/>
          <p:nvPr/>
        </p:nvSpPr>
        <p:spPr>
          <a:xfrm>
            <a:off x="6657237" y="2632719"/>
            <a:ext cx="3904358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Спасибо</a:t>
            </a:r>
          </a:p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за внимание!</a:t>
            </a:r>
          </a:p>
        </p:txBody>
      </p:sp>
      <p:pic>
        <p:nvPicPr>
          <p:cNvPr id="411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551" y="3128057"/>
            <a:ext cx="4180854" cy="3980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слайда"/>
          <p:cNvSpPr txBox="1"/>
          <p:nvPr/>
        </p:nvSpPr>
        <p:spPr>
          <a:xfrm>
            <a:off x="510437" y="1638300"/>
            <a:ext cx="64228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Задача обнаружения:</a:t>
            </a:r>
          </a:p>
        </p:txBody>
      </p:sp>
      <p:pic>
        <p:nvPicPr>
          <p:cNvPr id="13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3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4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35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3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5888" y="2478028"/>
            <a:ext cx="9633024" cy="6194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Заголовок слайда"/>
          <p:cNvSpPr txBox="1"/>
          <p:nvPr/>
        </p:nvSpPr>
        <p:spPr>
          <a:xfrm>
            <a:off x="510437" y="1638300"/>
            <a:ext cx="1196310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Ламповый подход: избирательный поиск</a:t>
            </a:r>
          </a:p>
        </p:txBody>
      </p:sp>
      <p:pic>
        <p:nvPicPr>
          <p:cNvPr id="140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2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3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44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4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Пункт списка…"/>
          <p:cNvSpPr txBox="1"/>
          <p:nvPr/>
        </p:nvSpPr>
        <p:spPr>
          <a:xfrm>
            <a:off x="442456" y="7191294"/>
            <a:ext cx="12549646" cy="116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355600">
              <a:lnSpc>
                <a:spcPct val="150000"/>
              </a:lnSpc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Для того чтобы уменьшить количество регионов можно использовать различные классические методы основанные на «похожести» пикселей</a:t>
            </a:r>
          </a:p>
        </p:txBody>
      </p:sp>
      <p:pic>
        <p:nvPicPr>
          <p:cNvPr id="14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437" y="2614089"/>
            <a:ext cx="12051908" cy="4577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Заголовок слайда"/>
          <p:cNvSpPr txBox="1"/>
          <p:nvPr/>
        </p:nvSpPr>
        <p:spPr>
          <a:xfrm>
            <a:off x="510437" y="1638300"/>
            <a:ext cx="587246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R-CNN: Region</a:t>
            </a:r>
            <a:r>
              <a:t>-</a:t>
            </a:r>
            <a:r>
              <a:t>CNN</a:t>
            </a:r>
          </a:p>
        </p:txBody>
      </p:sp>
      <p:pic>
        <p:nvPicPr>
          <p:cNvPr id="150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2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3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54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5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437" y="2478028"/>
            <a:ext cx="6847293" cy="6133009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Пункт списка…"/>
          <p:cNvSpPr txBox="1"/>
          <p:nvPr/>
        </p:nvSpPr>
        <p:spPr>
          <a:xfrm>
            <a:off x="7506585" y="2478028"/>
            <a:ext cx="5485517" cy="5665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lnSpc>
                <a:spcPct val="150000"/>
              </a:lnSpc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 2013г. появилась первая статья из серии </a:t>
            </a:r>
            <a:r>
              <a:t>R-CNN. </a:t>
            </a:r>
            <a:r>
              <a:t>Авторы предложили выделять потенциальные объекты на изображении с помощью традиционных алгоритмов компьютерного зрения и подавать их на вход сверточной сети.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Заголовок слайда"/>
          <p:cNvSpPr txBox="1"/>
          <p:nvPr/>
        </p:nvSpPr>
        <p:spPr>
          <a:xfrm>
            <a:off x="510437" y="1638300"/>
            <a:ext cx="343316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Fast R-CNN</a:t>
            </a:r>
          </a:p>
        </p:txBody>
      </p:sp>
      <p:pic>
        <p:nvPicPr>
          <p:cNvPr id="160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2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3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64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6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Пункт списка…"/>
          <p:cNvSpPr txBox="1"/>
          <p:nvPr/>
        </p:nvSpPr>
        <p:spPr>
          <a:xfrm>
            <a:off x="510438" y="7314524"/>
            <a:ext cx="12481663" cy="116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lnSpc>
                <a:spcPct val="150000"/>
              </a:lnSpc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Основным отличием </a:t>
            </a:r>
            <a:r>
              <a:t>Fast R-CNN </a:t>
            </a:r>
            <a:r>
              <a:t>стало то, что предложенные регионы «вырезались» из карт признаков, а не из оригинальных изображений.</a:t>
            </a:r>
          </a:p>
        </p:txBody>
      </p:sp>
      <p:pic>
        <p:nvPicPr>
          <p:cNvPr id="16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437" y="2478028"/>
            <a:ext cx="12051908" cy="48928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Заголовок слайда"/>
          <p:cNvSpPr txBox="1"/>
          <p:nvPr/>
        </p:nvSpPr>
        <p:spPr>
          <a:xfrm>
            <a:off x="510437" y="1638300"/>
            <a:ext cx="39752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Faster R-CNN</a:t>
            </a:r>
          </a:p>
        </p:txBody>
      </p:sp>
      <p:pic>
        <p:nvPicPr>
          <p:cNvPr id="170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2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3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74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7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Пункт списка…"/>
          <p:cNvSpPr txBox="1"/>
          <p:nvPr/>
        </p:nvSpPr>
        <p:spPr>
          <a:xfrm>
            <a:off x="6840059" y="2455670"/>
            <a:ext cx="6152043" cy="566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lnSpc>
                <a:spcPct val="150000"/>
              </a:lnSpc>
              <a:defRPr b="0" sz="2800">
                <a:solidFill>
                  <a:srgbClr val="35545C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В </a:t>
            </a:r>
            <a:r>
              <a:t>Faster R-CNN</a:t>
            </a:r>
            <a:r>
              <a:t>, наконец, отказались от (не)традиционных методов обнаружения объектов и предложили использовать дополнительную нейросеть для выбора регионов. По сути, эта сеть классифицирует все возможные регионы на очередной карте признаков</a:t>
            </a:r>
          </a:p>
        </p:txBody>
      </p:sp>
      <p:pic>
        <p:nvPicPr>
          <p:cNvPr id="17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437" y="2463800"/>
            <a:ext cx="6159501" cy="621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Заголовок слайда"/>
          <p:cNvSpPr txBox="1"/>
          <p:nvPr/>
        </p:nvSpPr>
        <p:spPr>
          <a:xfrm>
            <a:off x="510437" y="1638300"/>
            <a:ext cx="702528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Feature Pyramid Network</a:t>
            </a:r>
          </a:p>
        </p:txBody>
      </p:sp>
      <p:pic>
        <p:nvPicPr>
          <p:cNvPr id="180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3" y="334447"/>
            <a:ext cx="2058135" cy="48531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Линия"/>
          <p:cNvSpPr/>
          <p:nvPr/>
        </p:nvSpPr>
        <p:spPr>
          <a:xfrm>
            <a:off x="0" y="1181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2" name="Линия"/>
          <p:cNvSpPr/>
          <p:nvPr/>
        </p:nvSpPr>
        <p:spPr>
          <a:xfrm>
            <a:off x="-12700" y="8674100"/>
            <a:ext cx="13004802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3" name="1"/>
          <p:cNvSpPr txBox="1"/>
          <p:nvPr/>
        </p:nvSpPr>
        <p:spPr>
          <a:xfrm>
            <a:off x="510437" y="8997950"/>
            <a:ext cx="3685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1 </a:t>
            </a:r>
          </a:p>
        </p:txBody>
      </p:sp>
      <p:sp>
        <p:nvSpPr>
          <p:cNvPr id="184" name="Алексей Иванов, ведущий специалист"/>
          <p:cNvSpPr txBox="1"/>
          <p:nvPr/>
        </p:nvSpPr>
        <p:spPr>
          <a:xfrm>
            <a:off x="1145438" y="9055100"/>
            <a:ext cx="35034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180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/>
            <a:r>
              <a:t>Артур Кадурин, преподаватель</a:t>
            </a:r>
          </a:p>
        </p:txBody>
      </p:sp>
      <p:pic>
        <p:nvPicPr>
          <p:cNvPr id="18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60" cy="82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5438" y="2516128"/>
            <a:ext cx="10717543" cy="6119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ECF0F1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