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3" r:id="rId1"/>
  </p:sldMasterIdLst>
  <p:notesMasterIdLst>
    <p:notesMasterId r:id="rId24"/>
  </p:notesMasterIdLst>
  <p:sldIdLst>
    <p:sldId id="256" r:id="rId2"/>
    <p:sldId id="257" r:id="rId3"/>
    <p:sldId id="297" r:id="rId4"/>
    <p:sldId id="523" r:id="rId5"/>
    <p:sldId id="484" r:id="rId6"/>
    <p:sldId id="517" r:id="rId7"/>
    <p:sldId id="502" r:id="rId8"/>
    <p:sldId id="525" r:id="rId9"/>
    <p:sldId id="519" r:id="rId10"/>
    <p:sldId id="520" r:id="rId11"/>
    <p:sldId id="530" r:id="rId12"/>
    <p:sldId id="504" r:id="rId13"/>
    <p:sldId id="521" r:id="rId14"/>
    <p:sldId id="522" r:id="rId15"/>
    <p:sldId id="524" r:id="rId16"/>
    <p:sldId id="526" r:id="rId17"/>
    <p:sldId id="529" r:id="rId18"/>
    <p:sldId id="527" r:id="rId19"/>
    <p:sldId id="528" r:id="rId20"/>
    <p:sldId id="531" r:id="rId21"/>
    <p:sldId id="532" r:id="rId22"/>
    <p:sldId id="263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/>
    <p:restoredTop sz="94549"/>
  </p:normalViewPr>
  <p:slideViewPr>
    <p:cSldViewPr snapToGrid="0" snapToObjects="1">
      <p:cViewPr varScale="1">
        <p:scale>
          <a:sx n="60" d="100"/>
          <a:sy n="60" d="100"/>
        </p:scale>
        <p:origin x="1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FF68-703C-704A-B92E-52FC5E0B6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8FF5-0D40-3F49-946A-49F8E39B9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36790-3151-C24B-A205-4B1CE2C9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6DB90-8D61-7945-BEB2-869367738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0EA07-D18D-3741-842E-FBA5B4D1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1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297F2-DB8C-E244-AC3F-8949B439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F5980-2DF6-C74B-93F3-95C2F1B26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DC06A-231E-E44E-96FB-218F3E0D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9499D-4EED-A944-ABDC-B9BB8AE1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E5976-967A-5048-AE39-D25A78283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18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90F709-D304-E846-8683-41A8F9C34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B14F3-EEE1-244E-A3A6-94A940F2B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1751-58EE-264E-A1B4-5EE21930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99017-8870-E144-804F-06D96F917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0B298-0CEF-394B-8A64-DB760BA7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87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152D0-C421-904D-BB12-39D19DD7F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1704-A13E-1B48-974C-C5DFE08B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2CB23-F3E8-CE41-A2C7-D78095FD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9A197-73D9-7E49-96D8-6DDCF1E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6FA6-BFE2-064F-866C-C3A11FA7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6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00A4C-17C1-5840-A63D-BADF0957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9CD6C-A547-5A4A-8AD2-EB19C812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DB431-C317-0640-A3F5-1F1624C1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FAC26-0A0B-7F4E-8F1E-450BED64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04C86-60B5-414F-B8DA-39B5E0C8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0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31BC7-110A-0A4B-B628-3C012026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63E3D-07C5-CF4F-9230-29482651B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79698-EF1D-DC4D-86C0-40B2EC208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B0674-304B-4443-9BD6-0660602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D85C7-76F9-2D48-AED4-21ADC2A52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A4DBA-87BB-3348-B1BC-2FBB628B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429B-0F08-8047-AC66-A6F82589B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B56AB-0579-944E-B55D-6C960AC07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21C25-F67D-6F4C-AACB-FB5348F8E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4EB6B-258D-EB4C-A9D7-D6D1C483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26B9B-44F1-9A45-94F7-782BDA37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D0549-4F9F-1C42-BAB2-62A76C32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794381-D0DB-8641-BE31-01BA54B3C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7D4DE3-DEAE-9D48-8797-1C4F09F9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05A4-8B2D-FA45-8520-CB337A739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AE992D-8832-E24E-8E16-16D81392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5E833-B339-1243-A180-EACFC540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0D91B-C59B-0C4F-A969-1B6FE9EC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46EBE-D1C7-8E4A-BD83-F04853A3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EF6E4-BF1B-994E-9A33-86AB94B6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EAED1-CFAC-EB48-A0DD-475B57E6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1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2869F-CC34-5647-9D57-BA54578C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30E7B-C68C-7549-8802-01B64E8F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9B26F-9860-C84E-B168-E59C1B90D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5B9E9-3902-D24B-AD50-C0288DF3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50BE-1224-C546-A1CC-547CB0A9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38ED-3B66-9546-9ED9-26034ED13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6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6647-65AF-124A-AB02-908DDC801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18201-98CD-E444-8E87-3189D8A98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03B22-F995-4642-941C-93C04FAF0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04233-D8EF-4248-94EB-E96B0AAF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3523D9-E5A9-FF43-93E5-D85F3A72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485EF-530A-CB4E-A3BB-4F01A1B67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1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E7B91D-F267-1F49-9725-CB867ECC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8EAE3-0EC6-7E4B-A435-9C09AA263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8D58-8203-3C49-A7CB-0FADF3DBA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F03B-6403-4141-8D44-327E04D92276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8802C-2163-A84B-B955-B919E2B99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C22A0-11F0-8C4C-9464-4686DB7B7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B9U8sI7TcMY" TargetMode="Externa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6596" y="3717176"/>
            <a:ext cx="5711608" cy="23192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236122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SMILES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F6C1C8-C29A-3B44-BC3F-4477F20AA0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56" y="1181100"/>
            <a:ext cx="5215545" cy="7493000"/>
          </a:xfrm>
          <a:prstGeom prst="rect">
            <a:avLst/>
          </a:prstGeom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C237412A-17CD-EB49-A28C-DB55AF3ECA40}"/>
              </a:ext>
            </a:extLst>
          </p:cNvPr>
          <p:cNvSpPr txBox="1"/>
          <p:nvPr/>
        </p:nvSpPr>
        <p:spPr>
          <a:xfrm>
            <a:off x="510438" y="2859733"/>
            <a:ext cx="7081209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Любой граф можно рекурсивно обойти и записать в строку. Самой большой проблемой являются циклы, из-за них приходится делать разрезы и помечать ребра идентификаторами.</a:t>
            </a:r>
          </a:p>
        </p:txBody>
      </p:sp>
    </p:spTree>
    <p:extLst>
      <p:ext uri="{BB962C8B-B14F-4D97-AF65-F5344CB8AC3E}">
        <p14:creationId xmlns:p14="http://schemas.microsoft.com/office/powerpoint/2010/main" val="289576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314829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 err="1"/>
              <a:t>GraphRNN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48AD8-C650-9143-8B31-60CAB37B4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2478029"/>
            <a:ext cx="12051906" cy="48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1068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Grammar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045E1-2536-B946-9163-454C8B4F8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/>
          <a:stretch/>
        </p:blipFill>
        <p:spPr>
          <a:xfrm>
            <a:off x="1" y="2565805"/>
            <a:ext cx="13004800" cy="279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83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1068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Grammar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6045E1-2536-B946-9163-454C8B4F83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/>
          <a:stretch/>
        </p:blipFill>
        <p:spPr>
          <a:xfrm>
            <a:off x="1" y="2565805"/>
            <a:ext cx="13004800" cy="2790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F70672-747D-4242-B8F7-C680D2CA5E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5475541"/>
            <a:ext cx="13004800" cy="319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1068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Grammar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C310E-996D-B543-BCDA-F923DE16B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2389290"/>
            <a:ext cx="13004800" cy="62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86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64417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SMILES: </a:t>
            </a:r>
            <a:r>
              <a:rPr lang="ru-RU" dirty="0"/>
              <a:t>проблемы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8604BA-76B1-F647-A4D6-B9098AEB8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2661318"/>
            <a:ext cx="6438900" cy="2120900"/>
          </a:xfrm>
          <a:prstGeom prst="rect">
            <a:avLst/>
          </a:prstGeom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661A6DB0-C0CC-824A-A42C-2A8A0C380DFB}"/>
              </a:ext>
            </a:extLst>
          </p:cNvPr>
          <p:cNvSpPr txBox="1"/>
          <p:nvPr/>
        </p:nvSpPr>
        <p:spPr>
          <a:xfrm>
            <a:off x="510438" y="4965507"/>
            <a:ext cx="12051906" cy="3251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Даже очень похожие друг на друга молекулы могут иметь совершенно разные канонические записи. При генерации это вызывает проблемы и приводит к нестабильности.</a:t>
            </a:r>
            <a:r>
              <a:rPr lang="en-US" b="0" dirty="0"/>
              <a:t> </a:t>
            </a:r>
            <a:r>
              <a:rPr lang="ru-RU" b="0" dirty="0"/>
              <a:t>В основном эти проблемы возникают из-за наличия циклов и сложной структуры «языка» </a:t>
            </a:r>
            <a:r>
              <a:rPr lang="en-US" b="0" dirty="0"/>
              <a:t>SMILES. </a:t>
            </a:r>
            <a:r>
              <a:rPr lang="ru-RU" b="0" dirty="0"/>
              <a:t>Давайте избавимся от циклов!</a:t>
            </a:r>
          </a:p>
        </p:txBody>
      </p:sp>
    </p:spTree>
    <p:extLst>
      <p:ext uri="{BB962C8B-B14F-4D97-AF65-F5344CB8AC3E}">
        <p14:creationId xmlns:p14="http://schemas.microsoft.com/office/powerpoint/2010/main" val="115193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2402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Junction Tree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57DB77-80F1-CA41-B7E4-2F3EBC242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78029"/>
            <a:ext cx="12776200" cy="3797300"/>
          </a:xfrm>
          <a:prstGeom prst="rect">
            <a:avLst/>
          </a:prstGeom>
        </p:spPr>
      </p:pic>
      <p:sp>
        <p:nvSpPr>
          <p:cNvPr id="18" name="Пункт списка…">
            <a:extLst>
              <a:ext uri="{FF2B5EF4-FFF2-40B4-BE49-F238E27FC236}">
                <a16:creationId xmlns:a16="http://schemas.microsoft.com/office/drawing/2014/main" id="{54D80EE9-C277-4445-B279-59BF4735640E}"/>
              </a:ext>
            </a:extLst>
          </p:cNvPr>
          <p:cNvSpPr txBox="1"/>
          <p:nvPr/>
        </p:nvSpPr>
        <p:spPr>
          <a:xfrm>
            <a:off x="510438" y="6319979"/>
            <a:ext cx="12051906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Теперь, когда мы добавили в словарь не только атомы, но и подструктуры или, в общем случае, подграфы, мы всегда можем представить молекулу в виде дерева. </a:t>
            </a:r>
          </a:p>
        </p:txBody>
      </p:sp>
    </p:spTree>
    <p:extLst>
      <p:ext uri="{BB962C8B-B14F-4D97-AF65-F5344CB8AC3E}">
        <p14:creationId xmlns:p14="http://schemas.microsoft.com/office/powerpoint/2010/main" val="2406840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2402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Junction Tree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47029-BC33-1A4A-89BF-1373D6EC0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93" y="1241132"/>
            <a:ext cx="6584108" cy="74329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ункт списка…">
                <a:extLst>
                  <a:ext uri="{FF2B5EF4-FFF2-40B4-BE49-F238E27FC236}">
                    <a16:creationId xmlns:a16="http://schemas.microsoft.com/office/drawing/2014/main" id="{6B44820D-0AF6-B243-A385-7AB1957D2EFA}"/>
                  </a:ext>
                </a:extLst>
              </p:cNvPr>
              <p:cNvSpPr txBox="1"/>
              <p:nvPr/>
            </p:nvSpPr>
            <p:spPr>
              <a:xfrm>
                <a:off x="318977" y="2859733"/>
                <a:ext cx="6089015" cy="519039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t">
                <a:spAutoFit/>
              </a:bodyPr>
              <a:lstStyle/>
              <a:p>
                <a:pPr algn="l" defTabSz="355600">
                  <a:lnSpc>
                    <a:spcPct val="150000"/>
                  </a:lnSpc>
                  <a:buSzPct val="100000"/>
                  <a:defRPr sz="2800">
                    <a:solidFill>
                      <a:srgbClr val="35545C"/>
                    </a:solidFill>
                  </a:defRPr>
                </a:pPr>
                <a:r>
                  <a:rPr lang="ru-RU" b="0" dirty="0"/>
                  <a:t>Сверточный </a:t>
                </a:r>
                <a:r>
                  <a:rPr lang="ru-RU" b="0" dirty="0" err="1"/>
                  <a:t>энкодер</a:t>
                </a:r>
                <a:r>
                  <a:rPr lang="ru-RU" b="0" dirty="0"/>
                  <a:t> с помощью алгоритма </a:t>
                </a:r>
                <a:r>
                  <a:rPr lang="en-US" b="0" dirty="0"/>
                  <a:t>message passing </a:t>
                </a:r>
                <a:r>
                  <a:rPr lang="ru-RU" b="0" dirty="0"/>
                  <a:t>получает латентное представление графа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b="0" dirty="0"/>
                  <a:t>, в то же время граф преобразуется в ациклическое дерево за счет выделения подграфов и еще один </a:t>
                </a:r>
                <a:r>
                  <a:rPr lang="ru-RU" b="0" dirty="0" err="1"/>
                  <a:t>энкодер</a:t>
                </a:r>
                <a:r>
                  <a:rPr lang="ru-RU" b="0" dirty="0"/>
                  <a:t> выделяет признаки дерева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ru-RU" b="0" dirty="0"/>
              </a:p>
            </p:txBody>
          </p:sp>
        </mc:Choice>
        <mc:Fallback xmlns="">
          <p:sp>
            <p:nvSpPr>
              <p:cNvPr id="15" name="Пункт списка…">
                <a:extLst>
                  <a:ext uri="{FF2B5EF4-FFF2-40B4-BE49-F238E27FC236}">
                    <a16:creationId xmlns:a16="http://schemas.microsoft.com/office/drawing/2014/main" id="{6B44820D-0AF6-B243-A385-7AB1957D2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7" y="2859733"/>
                <a:ext cx="6089015" cy="5190395"/>
              </a:xfrm>
              <a:prstGeom prst="rect">
                <a:avLst/>
              </a:prstGeom>
              <a:blipFill>
                <a:blip r:embed="rId5"/>
                <a:stretch>
                  <a:fillRect l="-2495" r="-3326" b="-21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070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2402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Junction Tree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16627-9269-6B4B-A965-EA924ADCC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7" y="2478028"/>
            <a:ext cx="8973805" cy="598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41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24021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Junction Tree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45CFCD-724C-8349-8EBE-C37175121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16" y="1181100"/>
            <a:ext cx="6781985" cy="7493000"/>
          </a:xfrm>
          <a:prstGeom prst="rect">
            <a:avLst/>
          </a:prstGeom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ACC31865-D80A-1448-902B-757634132643}"/>
              </a:ext>
            </a:extLst>
          </p:cNvPr>
          <p:cNvSpPr txBox="1"/>
          <p:nvPr/>
        </p:nvSpPr>
        <p:spPr>
          <a:xfrm>
            <a:off x="318977" y="2859733"/>
            <a:ext cx="5903839" cy="389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При декодировании дерева в граф, для каждой из вершин предсказывается тип подграфа и, в том же порядке, в котором порождалось дерево, эти подграфы </a:t>
            </a:r>
            <a:r>
              <a:rPr lang="ru-RU" b="0" dirty="0" err="1"/>
              <a:t>сэмплируются</a:t>
            </a:r>
            <a:r>
              <a:rPr lang="ru-RU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70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Заголовок презентации…"/>
          <p:cNvSpPr txBox="1"/>
          <p:nvPr/>
        </p:nvSpPr>
        <p:spPr>
          <a:xfrm>
            <a:off x="1272438" y="2410440"/>
            <a:ext cx="8196154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Сети для работы с графами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dirty="0"/>
          </a:p>
        </p:txBody>
      </p:sp>
      <p:sp>
        <p:nvSpPr>
          <p:cNvPr id="123" name="Подзаголовок или пояснение"/>
          <p:cNvSpPr txBox="1"/>
          <p:nvPr/>
        </p:nvSpPr>
        <p:spPr>
          <a:xfrm>
            <a:off x="1285138" y="3839706"/>
            <a:ext cx="10161436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Сразу после того, как сообщение отправлено, </a:t>
            </a:r>
          </a:p>
          <a:p>
            <a:r>
              <a:rPr lang="ru-RU" dirty="0"/>
              <a:t>в голову приходят умные мысли.</a:t>
            </a:r>
            <a:endParaRPr dirty="0"/>
          </a:p>
        </p:txBody>
      </p:sp>
      <p:sp>
        <p:nvSpPr>
          <p:cNvPr id="124" name="Алексей Иванов…"/>
          <p:cNvSpPr txBox="1"/>
          <p:nvPr/>
        </p:nvSpPr>
        <p:spPr>
          <a:xfrm>
            <a:off x="1412138" y="6691373"/>
            <a:ext cx="234359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ru-RU" dirty="0"/>
              <a:t>Артур </a:t>
            </a:r>
            <a:r>
              <a:rPr lang="ru-RU" dirty="0" err="1"/>
              <a:t>Кадурин</a:t>
            </a:r>
            <a:endParaRPr dirty="0"/>
          </a:p>
          <a:p>
            <a:pPr algn="l">
              <a:defRPr b="0">
                <a:solidFill>
                  <a:srgbClr val="35545C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r>
              <a:rPr lang="ru-RU" dirty="0"/>
              <a:t>Преподаватель</a:t>
            </a:r>
            <a:endParaRPr dirty="0"/>
          </a:p>
        </p:txBody>
      </p:sp>
      <p:sp>
        <p:nvSpPr>
          <p:cNvPr id="12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6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7252" y="5765007"/>
            <a:ext cx="3167694" cy="301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Message passing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Рекуррентные сети для графов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Нейронный 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2306087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859690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Differentiable Neural Computer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3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8198E5-7797-D343-A79A-BC5DBADDD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69" y="2569725"/>
            <a:ext cx="10037061" cy="5224475"/>
          </a:xfrm>
          <a:prstGeom prst="rect">
            <a:avLst/>
          </a:prstGeom>
        </p:spPr>
      </p:pic>
      <p:sp>
        <p:nvSpPr>
          <p:cNvPr id="14" name="Пункт списка…">
            <a:extLst>
              <a:ext uri="{FF2B5EF4-FFF2-40B4-BE49-F238E27FC236}">
                <a16:creationId xmlns:a16="http://schemas.microsoft.com/office/drawing/2014/main" id="{C861FE10-06E5-2743-9B85-7577DCFA75EB}"/>
              </a:ext>
            </a:extLst>
          </p:cNvPr>
          <p:cNvSpPr txBox="1"/>
          <p:nvPr/>
        </p:nvSpPr>
        <p:spPr>
          <a:xfrm>
            <a:off x="476447" y="7794200"/>
            <a:ext cx="12051906" cy="666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en-US" b="0" dirty="0">
                <a:hlinkClick r:id="rId5"/>
              </a:rPr>
              <a:t>https://www.youtube.com/watch?v=B9U8sI7TcMY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40416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6" name="Спасибо…"/>
          <p:cNvSpPr txBox="1"/>
          <p:nvPr/>
        </p:nvSpPr>
        <p:spPr>
          <a:xfrm>
            <a:off x="6657238" y="2645419"/>
            <a:ext cx="3919539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Спасибо</a:t>
            </a:r>
          </a:p>
          <a:p>
            <a: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t>за внимание!</a:t>
            </a:r>
          </a:p>
        </p:txBody>
      </p:sp>
      <p:pic>
        <p:nvPicPr>
          <p:cNvPr id="177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552" y="3128058"/>
            <a:ext cx="4180853" cy="39806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48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9004299"/>
            <a:ext cx="36507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t>1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dirty="0"/>
              <a:t>Message passing</a:t>
            </a:r>
            <a:endParaRPr lang="ru-RU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Рекуррентные сети для графов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Нейронный 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286922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321883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Graph VAE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8607A0-3DC7-2048-896E-E83596146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478029"/>
            <a:ext cx="12382500" cy="4292600"/>
          </a:xfrm>
          <a:prstGeom prst="rect">
            <a:avLst/>
          </a:prstGeom>
        </p:spPr>
      </p:pic>
      <p:sp>
        <p:nvSpPr>
          <p:cNvPr id="10" name="Пункт списка…">
            <a:extLst>
              <a:ext uri="{FF2B5EF4-FFF2-40B4-BE49-F238E27FC236}">
                <a16:creationId xmlns:a16="http://schemas.microsoft.com/office/drawing/2014/main" id="{2AA24897-BBC7-3B4F-9752-3CB9AAB311E8}"/>
              </a:ext>
            </a:extLst>
          </p:cNvPr>
          <p:cNvSpPr txBox="1"/>
          <p:nvPr/>
        </p:nvSpPr>
        <p:spPr>
          <a:xfrm>
            <a:off x="476446" y="6753070"/>
            <a:ext cx="12051907" cy="1312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Граф можно представить в виде матрицы смежности, матрицы признакового описания вершин и тензора с признаками ребер.</a:t>
            </a:r>
          </a:p>
        </p:txBody>
      </p:sp>
    </p:spTree>
    <p:extLst>
      <p:ext uri="{BB962C8B-B14F-4D97-AF65-F5344CB8AC3E}">
        <p14:creationId xmlns:p14="http://schemas.microsoft.com/office/powerpoint/2010/main" val="109666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33667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Передача сообщений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A90EFF06-3078-8E41-BB80-72F9AA87FFB7}"/>
              </a:ext>
            </a:extLst>
          </p:cNvPr>
          <p:cNvSpPr txBox="1"/>
          <p:nvPr/>
        </p:nvSpPr>
        <p:spPr>
          <a:xfrm>
            <a:off x="510437" y="2859733"/>
            <a:ext cx="5544345" cy="389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Каждый шаг все вершины отправляют сообщения своим соседям, после чего обновляют свое состояние в соответствии с полученными новыми сообщениями.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AC5906-2D96-4141-A0CF-42C18FAE1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83" y="2612881"/>
            <a:ext cx="6722439" cy="582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4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633667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Передача сообщений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59DADA-800B-5D40-87CC-99B6CF44B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83" y="2612881"/>
            <a:ext cx="6722439" cy="5822782"/>
          </a:xfrm>
          <a:prstGeom prst="rect">
            <a:avLst/>
          </a:prstGeom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A90EFF06-3078-8E41-BB80-72F9AA87FFB7}"/>
              </a:ext>
            </a:extLst>
          </p:cNvPr>
          <p:cNvSpPr txBox="1"/>
          <p:nvPr/>
        </p:nvSpPr>
        <p:spPr>
          <a:xfrm>
            <a:off x="510438" y="2859733"/>
            <a:ext cx="5082288" cy="666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endParaRPr lang="ru-RU" b="0" dirty="0"/>
          </a:p>
        </p:txBody>
      </p:sp>
      <p:sp>
        <p:nvSpPr>
          <p:cNvPr id="11" name="Пункт списка…">
            <a:extLst>
              <a:ext uri="{FF2B5EF4-FFF2-40B4-BE49-F238E27FC236}">
                <a16:creationId xmlns:a16="http://schemas.microsoft.com/office/drawing/2014/main" id="{6AA517BD-F362-504C-B7BF-EBDA64BDC13F}"/>
              </a:ext>
            </a:extLst>
          </p:cNvPr>
          <p:cNvSpPr txBox="1"/>
          <p:nvPr/>
        </p:nvSpPr>
        <p:spPr>
          <a:xfrm>
            <a:off x="510437" y="2859733"/>
            <a:ext cx="5544345" cy="5190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355600">
              <a:lnSpc>
                <a:spcPct val="150000"/>
              </a:lnSpc>
              <a:buSzPct val="100000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По сути, сообщение — это состояние вершины и свойства ребра по которому сообщение передается. А состояния обновляются с помощью нейронной сети принимающей на вход сообщения и текущее состояние вершины.</a:t>
            </a:r>
          </a:p>
        </p:txBody>
      </p:sp>
    </p:spTree>
    <p:extLst>
      <p:ext uri="{BB962C8B-B14F-4D97-AF65-F5344CB8AC3E}">
        <p14:creationId xmlns:p14="http://schemas.microsoft.com/office/powerpoint/2010/main" val="126696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554799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Свертка на графах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AAF20A-A233-9849-93D0-E193985F4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358" y="2478029"/>
            <a:ext cx="9718083" cy="5025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D5BD033-EFF8-7F44-9740-719C5ED46B1F}"/>
                  </a:ext>
                </a:extLst>
              </p:cNvPr>
              <p:cNvSpPr/>
              <p:nvPr/>
            </p:nvSpPr>
            <p:spPr>
              <a:xfrm>
                <a:off x="3057483" y="7823823"/>
                <a:ext cx="6889835" cy="728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ru-RU" sz="3600" b="0" i="1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D5BD033-EFF8-7F44-9740-719C5ED46B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83" y="7823823"/>
                <a:ext cx="6889835" cy="728276"/>
              </a:xfrm>
              <a:prstGeom prst="rect">
                <a:avLst/>
              </a:prstGeom>
              <a:blipFill>
                <a:blip r:embed="rId5"/>
                <a:stretch>
                  <a:fillRect l="-921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4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93150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Graph Attention Networks (GATs)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1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02DF32-20C6-F947-8EBE-73E845FEF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755196"/>
            <a:ext cx="117729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0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слайда"/>
          <p:cNvSpPr txBox="1"/>
          <p:nvPr/>
        </p:nvSpPr>
        <p:spPr>
          <a:xfrm>
            <a:off x="510438" y="1636773"/>
            <a:ext cx="486351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План на сегодня</a:t>
            </a:r>
            <a:endParaRPr dirty="0"/>
          </a:p>
        </p:txBody>
      </p:sp>
      <p:pic>
        <p:nvPicPr>
          <p:cNvPr id="129" name="0222.png" descr="02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224" y="334448"/>
            <a:ext cx="2058133" cy="48530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Линия"/>
          <p:cNvSpPr/>
          <p:nvPr/>
        </p:nvSpPr>
        <p:spPr>
          <a:xfrm>
            <a:off x="0" y="1181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2" name="Линия"/>
          <p:cNvSpPr/>
          <p:nvPr/>
        </p:nvSpPr>
        <p:spPr>
          <a:xfrm>
            <a:off x="-12700" y="8674100"/>
            <a:ext cx="13004801" cy="0"/>
          </a:xfrm>
          <a:prstGeom prst="line">
            <a:avLst/>
          </a:prstGeom>
          <a:ln w="12700">
            <a:solidFill>
              <a:srgbClr val="35545C">
                <a:alpha val="11126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3" name="1"/>
          <p:cNvSpPr txBox="1"/>
          <p:nvPr/>
        </p:nvSpPr>
        <p:spPr>
          <a:xfrm>
            <a:off x="510438" y="8996938"/>
            <a:ext cx="35907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n-US" dirty="0"/>
              <a:t>2</a:t>
            </a:r>
            <a:r>
              <a:rPr dirty="0"/>
              <a:t> </a:t>
            </a:r>
          </a:p>
        </p:txBody>
      </p:sp>
      <p:sp>
        <p:nvSpPr>
          <p:cNvPr id="134" name="Алексей Иванов, ведущий специалист"/>
          <p:cNvSpPr txBox="1"/>
          <p:nvPr/>
        </p:nvSpPr>
        <p:spPr>
          <a:xfrm>
            <a:off x="1145438" y="9055805"/>
            <a:ext cx="34624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 b="0">
                <a:solidFill>
                  <a:srgbClr val="35545C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ru-RU" dirty="0"/>
              <a:t>Артур </a:t>
            </a:r>
            <a:r>
              <a:rPr lang="ru-RU" dirty="0" err="1"/>
              <a:t>Кадурин</a:t>
            </a:r>
            <a:r>
              <a:rPr lang="ru-RU" dirty="0"/>
              <a:t>, преподаватель</a:t>
            </a:r>
            <a:endParaRPr lang="en-US" dirty="0"/>
          </a:p>
        </p:txBody>
      </p:sp>
      <p:pic>
        <p:nvPicPr>
          <p:cNvPr id="135" name="ooowl.png" descr="ooow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95485" y="8912538"/>
            <a:ext cx="866859" cy="82534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ункт списка…">
            <a:extLst>
              <a:ext uri="{FF2B5EF4-FFF2-40B4-BE49-F238E27FC236}">
                <a16:creationId xmlns:a16="http://schemas.microsoft.com/office/drawing/2014/main" id="{7FAD0522-9249-2F4D-9371-55187650F73A}"/>
              </a:ext>
            </a:extLst>
          </p:cNvPr>
          <p:cNvSpPr txBox="1"/>
          <p:nvPr/>
        </p:nvSpPr>
        <p:spPr>
          <a:xfrm>
            <a:off x="549786" y="3413549"/>
            <a:ext cx="10755523" cy="195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en-US" b="0" dirty="0"/>
              <a:t>Message passing</a:t>
            </a:r>
            <a:endParaRPr lang="ru-RU" b="0" dirty="0"/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dirty="0"/>
              <a:t>Рекуррентные сети для графов</a:t>
            </a:r>
          </a:p>
          <a:p>
            <a:pPr marL="555625" indent="-555625" algn="l" defTabSz="355600">
              <a:lnSpc>
                <a:spcPct val="150000"/>
              </a:lnSpc>
              <a:buSzPct val="100000"/>
              <a:buAutoNum type="arabicPeriod"/>
              <a:defRPr sz="2800">
                <a:solidFill>
                  <a:srgbClr val="35545C"/>
                </a:solidFill>
              </a:defRPr>
            </a:pPr>
            <a:r>
              <a:rPr lang="ru-RU" b="0" dirty="0"/>
              <a:t>Нейронный компьютер</a:t>
            </a:r>
          </a:p>
        </p:txBody>
      </p:sp>
    </p:spTree>
    <p:extLst>
      <p:ext uri="{BB962C8B-B14F-4D97-AF65-F5344CB8AC3E}">
        <p14:creationId xmlns:p14="http://schemas.microsoft.com/office/powerpoint/2010/main" val="76902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</TotalTime>
  <Words>451</Words>
  <Application>Microsoft Macintosh PowerPoint</Application>
  <PresentationFormat>Custom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Roboto Bold</vt:lpstr>
      <vt:lpstr>Roboto Regular</vt:lpstr>
      <vt:lpstr>Arial</vt:lpstr>
      <vt:lpstr>Calibri</vt:lpstr>
      <vt:lpstr>Calibri Light</vt:lpstr>
      <vt:lpstr>Cambria Math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Artur Kadurin</cp:lastModifiedBy>
  <cp:revision>184</cp:revision>
  <cp:lastPrinted>2018-08-29T16:25:02Z</cp:lastPrinted>
  <dcterms:modified xsi:type="dcterms:W3CDTF">2019-09-14T08:57:30Z</dcterms:modified>
</cp:coreProperties>
</file>