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625600" y="1596248"/>
            <a:ext cx="9753600" cy="3395700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625600" y="5122898"/>
            <a:ext cx="9753600" cy="23548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487694" algn="ctr">
              <a:buSzTx/>
              <a:buFontTx/>
              <a:buNone/>
              <a:defRPr sz="2500"/>
            </a:lvl2pPr>
            <a:lvl3pPr marL="0" indent="975389" algn="ctr">
              <a:buSzTx/>
              <a:buFontTx/>
              <a:buNone/>
              <a:defRPr sz="2500"/>
            </a:lvl3pPr>
            <a:lvl4pPr marL="0" indent="1463085" algn="ctr">
              <a:buSzTx/>
              <a:buFontTx/>
              <a:buNone/>
              <a:defRPr sz="2500"/>
            </a:lvl4pPr>
            <a:lvl5pPr marL="0" indent="1950780" algn="ctr">
              <a:buSzTx/>
              <a:buFont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87306" y="2431627"/>
            <a:ext cx="11216642" cy="4057227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87306" y="6527237"/>
            <a:ext cx="11216642" cy="2133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487694"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975389"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1463085"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1950780"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95774" y="519290"/>
            <a:ext cx="11216641" cy="188524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500"/>
            </a:lvl1pPr>
            <a:lvl2pPr marL="0" indent="487694">
              <a:buSzTx/>
              <a:buFontTx/>
              <a:buNone/>
              <a:defRPr b="1" sz="2500"/>
            </a:lvl2pPr>
            <a:lvl3pPr marL="0" indent="975389">
              <a:buSzTx/>
              <a:buFontTx/>
              <a:buNone/>
              <a:defRPr b="1" sz="2500"/>
            </a:lvl3pPr>
            <a:lvl4pPr marL="0" indent="1463085">
              <a:buSzTx/>
              <a:buFontTx/>
              <a:buNone/>
              <a:defRPr b="1" sz="2500"/>
            </a:lvl4pPr>
            <a:lvl5pPr marL="0" indent="1950780">
              <a:buSzTx/>
              <a:buFontTx/>
              <a:buNone/>
              <a:defRPr b="1"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583680" y="2390987"/>
            <a:ext cx="5528735" cy="117178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5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73585" indent="-285890">
              <a:defRPr sz="3400"/>
            </a:lvl2pPr>
            <a:lvl3pPr marL="1307023" indent="-331633">
              <a:defRPr sz="3400"/>
            </a:lvl3pPr>
            <a:lvl4pPr marL="1857886" indent="-394801">
              <a:defRPr sz="3400"/>
            </a:lvl4pPr>
            <a:lvl5pPr marL="2345582" indent="-394801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487694">
              <a:buSzTx/>
              <a:buFontTx/>
              <a:buNone/>
              <a:defRPr sz="1700"/>
            </a:lvl2pPr>
            <a:lvl3pPr marL="0" indent="975389">
              <a:buSzTx/>
              <a:buFontTx/>
              <a:buNone/>
              <a:defRPr sz="1700"/>
            </a:lvl3pPr>
            <a:lvl4pPr marL="0" indent="1463085">
              <a:buSzTx/>
              <a:buFontTx/>
              <a:buNone/>
              <a:defRPr sz="1700"/>
            </a:lvl4pPr>
            <a:lvl5pPr marL="0" indent="1950780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CF0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837110" y="9161027"/>
            <a:ext cx="273610" cy="2775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848" marR="0" indent="-24384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0558" marR="0" indent="-282863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12132" marR="0" indent="-336742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35274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22970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10665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98359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786054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73751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5"/>
            <a:ext cx="5711608" cy="2319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Заголовок слайда"/>
          <p:cNvSpPr txBox="1"/>
          <p:nvPr/>
        </p:nvSpPr>
        <p:spPr>
          <a:xfrm>
            <a:off x="510437" y="1638300"/>
            <a:ext cx="736907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Количество информации</a:t>
            </a:r>
          </a:p>
        </p:txBody>
      </p:sp>
      <p:pic>
        <p:nvPicPr>
          <p:cNvPr id="16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17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Пункт списка…"/>
          <p:cNvSpPr txBox="1"/>
          <p:nvPr/>
        </p:nvSpPr>
        <p:spPr>
          <a:xfrm>
            <a:off x="483420" y="3124476"/>
            <a:ext cx="12012560" cy="309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Количество информации — это числовая характеристика, отражающая степень неопределенности которая исчезает после получения информации.</a:t>
            </a:r>
          </a:p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75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Заголовок слайда"/>
          <p:cNvSpPr txBox="1"/>
          <p:nvPr/>
        </p:nvSpPr>
        <p:spPr>
          <a:xfrm>
            <a:off x="510437" y="1638300"/>
            <a:ext cx="736907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Количество информации</a:t>
            </a:r>
          </a:p>
        </p:txBody>
      </p:sp>
      <p:pic>
        <p:nvPicPr>
          <p:cNvPr id="17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18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Пункт списка…"/>
          <p:cNvSpPr txBox="1"/>
          <p:nvPr/>
        </p:nvSpPr>
        <p:spPr>
          <a:xfrm>
            <a:off x="483420" y="3124476"/>
            <a:ext cx="12012560" cy="309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Количество информации — это числовая характеристика, отражающая степень неопределенности которая исчезает после получения информации.</a:t>
            </a:r>
          </a:p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Поиск нужной фамилии открывая телефонный справочник</a:t>
            </a:r>
          </a:p>
        </p:txBody>
      </p:sp>
      <p:sp>
        <p:nvSpPr>
          <p:cNvPr id="18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Заголовок слайда"/>
          <p:cNvSpPr txBox="1"/>
          <p:nvPr/>
        </p:nvSpPr>
        <p:spPr>
          <a:xfrm>
            <a:off x="510437" y="1638300"/>
            <a:ext cx="736907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Количество информации</a:t>
            </a:r>
          </a:p>
        </p:txBody>
      </p:sp>
      <p:pic>
        <p:nvPicPr>
          <p:cNvPr id="187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19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Пункт списка…"/>
          <p:cNvSpPr txBox="1"/>
          <p:nvPr/>
        </p:nvSpPr>
        <p:spPr>
          <a:xfrm>
            <a:off x="483420" y="3124476"/>
            <a:ext cx="12012560" cy="2450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Количество информации — это числовая характеристика, отражающая степень неопределенности которая исчезает после получения информации.</a:t>
            </a:r>
          </a:p>
        </p:txBody>
      </p:sp>
      <p:sp>
        <p:nvSpPr>
          <p:cNvPr id="193" name="TextBox 9"/>
          <p:cNvSpPr txBox="1"/>
          <p:nvPr/>
        </p:nvSpPr>
        <p:spPr>
          <a:xfrm>
            <a:off x="3478682" y="6110932"/>
            <a:ext cx="6047436" cy="97475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Ι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fName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fName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fName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e>
                  </m:func>
                </m:oMath>
              </m:oMathPara>
            </a14:m>
            <a:endParaRPr sz="3600"/>
          </a:p>
        </p:txBody>
      </p:sp>
      <p:sp>
        <p:nvSpPr>
          <p:cNvPr id="19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Заголовок слайда"/>
          <p:cNvSpPr txBox="1"/>
          <p:nvPr/>
        </p:nvSpPr>
        <p:spPr>
          <a:xfrm>
            <a:off x="510438" y="1638300"/>
            <a:ext cx="806082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Информационная энтропия</a:t>
            </a:r>
          </a:p>
        </p:txBody>
      </p:sp>
      <p:pic>
        <p:nvPicPr>
          <p:cNvPr id="197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0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Пункт списка…"/>
          <p:cNvSpPr txBox="1"/>
          <p:nvPr/>
        </p:nvSpPr>
        <p:spPr>
          <a:xfrm>
            <a:off x="483420" y="3124476"/>
            <a:ext cx="12012560" cy="116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Информационная энтропия — мера неопределенности или непредсказуемости некоторой системы.</a:t>
            </a:r>
          </a:p>
        </p:txBody>
      </p:sp>
      <p:sp>
        <p:nvSpPr>
          <p:cNvPr id="203" name="TextBox 12"/>
          <p:cNvSpPr txBox="1"/>
          <p:nvPr/>
        </p:nvSpPr>
        <p:spPr>
          <a:xfrm>
            <a:off x="4620486" y="6078275"/>
            <a:ext cx="3763828" cy="10101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Η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nary>
                    <m:nary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e>
                  </m:nary>
                </m:oMath>
              </m:oMathPara>
            </a14:m>
            <a:endParaRPr sz="3600"/>
          </a:p>
        </p:txBody>
      </p:sp>
      <p:sp>
        <p:nvSpPr>
          <p:cNvPr id="20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11"/>
          <p:cNvSpPr txBox="1"/>
          <p:nvPr/>
        </p:nvSpPr>
        <p:spPr>
          <a:xfrm>
            <a:off x="4318777" y="6078275"/>
            <a:ext cx="4378528" cy="10101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Η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nary>
                    <m:nary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e>
                  </m:nary>
                </m:oMath>
              </m:oMathPara>
            </a14:m>
            <a:endParaRPr sz="3600"/>
          </a:p>
        </p:txBody>
      </p:sp>
      <p:sp>
        <p:nvSpPr>
          <p:cNvPr id="207" name="Заголовок слайда"/>
          <p:cNvSpPr txBox="1"/>
          <p:nvPr/>
        </p:nvSpPr>
        <p:spPr>
          <a:xfrm>
            <a:off x="510438" y="1638300"/>
            <a:ext cx="70485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Перекрестная энтропия</a:t>
            </a:r>
          </a:p>
        </p:txBody>
      </p:sp>
      <p:pic>
        <p:nvPicPr>
          <p:cNvPr id="20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1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Пункт списка…"/>
          <p:cNvSpPr txBox="1"/>
          <p:nvPr/>
        </p:nvSpPr>
        <p:spPr>
          <a:xfrm>
            <a:off x="483420" y="3124476"/>
            <a:ext cx="12012560" cy="116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Перекрестная энтропия — среднее количество информации в системе </a:t>
            </a:r>
            <a:r>
              <a:t>Q </a:t>
            </a:r>
            <a:r>
              <a:t>необходимое для опознания события из системы </a:t>
            </a:r>
            <a:r>
              <a:t>P</a:t>
            </a:r>
            <a:r>
              <a:t>.</a:t>
            </a:r>
          </a:p>
        </p:txBody>
      </p:sp>
      <p:sp>
        <p:nvSpPr>
          <p:cNvPr id="21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Заголовок слайда"/>
          <p:cNvSpPr txBox="1"/>
          <p:nvPr/>
        </p:nvSpPr>
        <p:spPr>
          <a:xfrm>
            <a:off x="510438" y="1638300"/>
            <a:ext cx="70485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Перекрестная энтропия</a:t>
            </a:r>
          </a:p>
        </p:txBody>
      </p:sp>
      <p:pic>
        <p:nvPicPr>
          <p:cNvPr id="217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21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Пункт списка…"/>
          <p:cNvSpPr txBox="1"/>
          <p:nvPr/>
        </p:nvSpPr>
        <p:spPr>
          <a:xfrm>
            <a:off x="483420" y="3124476"/>
            <a:ext cx="12012560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Пример: Классификация рукописных цифр.</a:t>
            </a:r>
          </a:p>
        </p:txBody>
      </p:sp>
      <p:pic>
        <p:nvPicPr>
          <p:cNvPr id="22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6723" t="5871" r="81665" b="78445"/>
          <a:stretch>
            <a:fillRect/>
          </a:stretch>
        </p:blipFill>
        <p:spPr>
          <a:xfrm>
            <a:off x="510438" y="4958312"/>
            <a:ext cx="2476945" cy="250910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Box 11"/>
          <p:cNvSpPr txBox="1"/>
          <p:nvPr/>
        </p:nvSpPr>
        <p:spPr>
          <a:xfrm>
            <a:off x="483420" y="3989144"/>
            <a:ext cx="804469" cy="285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𝑝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m:oMathPara>
            </a14:m>
            <a:endParaRPr sz="3600"/>
          </a:p>
        </p:txBody>
      </p:sp>
      <p:sp>
        <p:nvSpPr>
          <p:cNvPr id="225" name="TextBox 13"/>
          <p:cNvSpPr txBox="1"/>
          <p:nvPr/>
        </p:nvSpPr>
        <p:spPr>
          <a:xfrm>
            <a:off x="511078" y="7823823"/>
            <a:ext cx="11774755" cy="56281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𝑞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0.14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0.35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</m:e>
                  </m:d>
                </m:oMath>
              </m:oMathPara>
            </a14:m>
            <a:endParaRPr sz="3600"/>
          </a:p>
        </p:txBody>
      </p:sp>
      <p:sp>
        <p:nvSpPr>
          <p:cNvPr id="226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Заголовок слайда"/>
          <p:cNvSpPr txBox="1"/>
          <p:nvPr/>
        </p:nvSpPr>
        <p:spPr>
          <a:xfrm>
            <a:off x="510438" y="1638300"/>
            <a:ext cx="70485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Перекрестная энтропия</a:t>
            </a:r>
          </a:p>
        </p:txBody>
      </p:sp>
      <p:pic>
        <p:nvPicPr>
          <p:cNvPr id="2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3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Пункт списка…"/>
          <p:cNvSpPr txBox="1"/>
          <p:nvPr/>
        </p:nvSpPr>
        <p:spPr>
          <a:xfrm>
            <a:off x="483420" y="3124476"/>
            <a:ext cx="12012560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Пример: Классификация рукописных цифр.</a:t>
            </a:r>
          </a:p>
        </p:txBody>
      </p:sp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6723" t="5871" r="81665" b="78445"/>
          <a:stretch>
            <a:fillRect/>
          </a:stretch>
        </p:blipFill>
        <p:spPr>
          <a:xfrm>
            <a:off x="510438" y="4958312"/>
            <a:ext cx="2476945" cy="250910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extBox 11"/>
          <p:cNvSpPr txBox="1"/>
          <p:nvPr/>
        </p:nvSpPr>
        <p:spPr>
          <a:xfrm>
            <a:off x="483420" y="3989144"/>
            <a:ext cx="11817046" cy="56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𝑝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</m:e>
                  </m:d>
                </m:oMath>
              </m:oMathPara>
            </a14:m>
            <a:endParaRPr sz="3600"/>
          </a:p>
        </p:txBody>
      </p:sp>
      <p:sp>
        <p:nvSpPr>
          <p:cNvPr id="237" name="TextBox 13"/>
          <p:cNvSpPr txBox="1"/>
          <p:nvPr/>
        </p:nvSpPr>
        <p:spPr>
          <a:xfrm>
            <a:off x="511078" y="7823823"/>
            <a:ext cx="11774755" cy="56281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𝑞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0.14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0.35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</m:e>
                  </m:d>
                </m:oMath>
              </m:oMathPara>
            </a14:m>
            <a:endParaRPr sz="3600"/>
          </a:p>
        </p:txBody>
      </p:sp>
      <p:sp>
        <p:nvSpPr>
          <p:cNvPr id="23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Заголовок слайда"/>
          <p:cNvSpPr txBox="1"/>
          <p:nvPr/>
        </p:nvSpPr>
        <p:spPr>
          <a:xfrm>
            <a:off x="510438" y="1638300"/>
            <a:ext cx="70485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Перекрестная энтропия</a:t>
            </a:r>
          </a:p>
        </p:txBody>
      </p:sp>
      <p:pic>
        <p:nvPicPr>
          <p:cNvPr id="24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4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Пункт списка…"/>
          <p:cNvSpPr txBox="1"/>
          <p:nvPr/>
        </p:nvSpPr>
        <p:spPr>
          <a:xfrm>
            <a:off x="483420" y="3124476"/>
            <a:ext cx="12012560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Пример: Классификация рукописных цифр.</a:t>
            </a:r>
          </a:p>
        </p:txBody>
      </p:sp>
      <p:pic>
        <p:nvPicPr>
          <p:cNvPr id="2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6723" t="5871" r="81665" b="78445"/>
          <a:stretch>
            <a:fillRect/>
          </a:stretch>
        </p:blipFill>
        <p:spPr>
          <a:xfrm>
            <a:off x="510438" y="4958312"/>
            <a:ext cx="2476945" cy="2509104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Box 11"/>
          <p:cNvSpPr txBox="1"/>
          <p:nvPr/>
        </p:nvSpPr>
        <p:spPr>
          <a:xfrm>
            <a:off x="483420" y="3989144"/>
            <a:ext cx="11817046" cy="56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𝑝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0.00</m:t>
                      </m:r>
                    </m:e>
                  </m:d>
                </m:oMath>
              </m:oMathPara>
            </a14:m>
            <a:endParaRPr sz="3600"/>
          </a:p>
        </p:txBody>
      </p:sp>
      <p:sp>
        <p:nvSpPr>
          <p:cNvPr id="249" name="TextBox 13"/>
          <p:cNvSpPr txBox="1"/>
          <p:nvPr/>
        </p:nvSpPr>
        <p:spPr>
          <a:xfrm>
            <a:off x="511078" y="7823823"/>
            <a:ext cx="11774755" cy="56281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𝑞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0.14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0.20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0.35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</m:t>
                      </m:r>
                    </m:e>
                  </m:d>
                </m:oMath>
              </m:oMathPara>
            </a14:m>
            <a:endParaRPr sz="3600"/>
          </a:p>
        </p:txBody>
      </p:sp>
      <p:sp>
        <p:nvSpPr>
          <p:cNvPr id="250" name="TextBox 14"/>
          <p:cNvSpPr txBox="1"/>
          <p:nvPr/>
        </p:nvSpPr>
        <p:spPr>
          <a:xfrm>
            <a:off x="3497048" y="5494558"/>
            <a:ext cx="8027374" cy="10101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𝛨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nary>
                    <m:nary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e>
                  </m:nary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∗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</m:fName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0.35</m:t>
                      </m:r>
                    </m:e>
                  </m:func>
                </m:oMath>
              </m:oMathPara>
            </a14:m>
            <a:endParaRPr sz="3600"/>
          </a:p>
        </p:txBody>
      </p:sp>
      <p:sp>
        <p:nvSpPr>
          <p:cNvPr id="251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Заголовок слайда"/>
          <p:cNvSpPr txBox="1"/>
          <p:nvPr/>
        </p:nvSpPr>
        <p:spPr>
          <a:xfrm>
            <a:off x="510438" y="1638300"/>
            <a:ext cx="73854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Относительная энтропия</a:t>
            </a:r>
          </a:p>
        </p:txBody>
      </p:sp>
      <p:pic>
        <p:nvPicPr>
          <p:cNvPr id="25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5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Пункт списка…"/>
          <p:cNvSpPr txBox="1"/>
          <p:nvPr/>
        </p:nvSpPr>
        <p:spPr>
          <a:xfrm>
            <a:off x="483420" y="3124476"/>
            <a:ext cx="12012560" cy="180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Дивергенция Кульбака-Лейблера или относительная энтропия — это величина потерь информации при переходе от одной системы к другой.</a:t>
            </a:r>
          </a:p>
        </p:txBody>
      </p:sp>
      <p:sp>
        <p:nvSpPr>
          <p:cNvPr id="260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Заголовок слайда"/>
          <p:cNvSpPr txBox="1"/>
          <p:nvPr/>
        </p:nvSpPr>
        <p:spPr>
          <a:xfrm>
            <a:off x="510438" y="1638300"/>
            <a:ext cx="73854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Относительная энтропия</a:t>
            </a:r>
          </a:p>
        </p:txBody>
      </p:sp>
      <p:pic>
        <p:nvPicPr>
          <p:cNvPr id="26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6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Пункт списка…"/>
          <p:cNvSpPr txBox="1"/>
          <p:nvPr/>
        </p:nvSpPr>
        <p:spPr>
          <a:xfrm>
            <a:off x="483420" y="3124476"/>
            <a:ext cx="12012560" cy="437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Дивергенция Кульбака-Лейблера или относительная энтропия — это величина потерь информации при переходе от одной системы к другой.</a:t>
            </a:r>
          </a:p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Когда мы минимизируем кросс-энтропию  по  —  константа! Поэтому мы одновременно минимизируем и расстояние Кульбака-Лейблера.</a:t>
            </a:r>
          </a:p>
        </p:txBody>
      </p:sp>
      <p:sp>
        <p:nvSpPr>
          <p:cNvPr id="26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Заголовок презентации…"/>
          <p:cNvSpPr txBox="1"/>
          <p:nvPr/>
        </p:nvSpPr>
        <p:spPr>
          <a:xfrm>
            <a:off x="1272438" y="2044700"/>
            <a:ext cx="7245549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Погружение в </a:t>
            </a:r>
            <a:r>
              <a:t>PyTorch.</a:t>
            </a:r>
          </a:p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Первая нейронная сеть.</a:t>
            </a:r>
          </a:p>
        </p:txBody>
      </p:sp>
      <p:sp>
        <p:nvSpPr>
          <p:cNvPr id="98" name="Алексей Иванов…"/>
          <p:cNvSpPr txBox="1"/>
          <p:nvPr/>
        </p:nvSpPr>
        <p:spPr>
          <a:xfrm>
            <a:off x="1412138" y="6692900"/>
            <a:ext cx="3470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Дмитрий Музалевский</a:t>
            </a:r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Преподаватель</a:t>
            </a:r>
          </a:p>
        </p:txBody>
      </p:sp>
      <p:sp>
        <p:nvSpPr>
          <p:cNvPr id="9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0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1" y="5765007"/>
            <a:ext cx="3167696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27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pic>
        <p:nvPicPr>
          <p:cNvPr id="27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Пункт списка…"/>
          <p:cNvSpPr txBox="1"/>
          <p:nvPr/>
        </p:nvSpPr>
        <p:spPr>
          <a:xfrm>
            <a:off x="549785" y="3813536"/>
            <a:ext cx="10755525" cy="245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Граф вычислений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Перекрестная энтропия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Функция S</a:t>
            </a:r>
            <a:r>
              <a:t>oftmax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первая нейросеть</a:t>
            </a:r>
          </a:p>
        </p:txBody>
      </p:sp>
      <p:sp>
        <p:nvSpPr>
          <p:cNvPr id="27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Заголовок слайда"/>
          <p:cNvSpPr txBox="1"/>
          <p:nvPr/>
        </p:nvSpPr>
        <p:spPr>
          <a:xfrm>
            <a:off x="510437" y="1638300"/>
            <a:ext cx="496103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Функция </a:t>
            </a:r>
            <a:r>
              <a:t>softmax</a:t>
            </a:r>
          </a:p>
        </p:txBody>
      </p:sp>
      <p:pic>
        <p:nvPicPr>
          <p:cNvPr id="28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4" name="1"/>
          <p:cNvSpPr txBox="1"/>
          <p:nvPr/>
        </p:nvSpPr>
        <p:spPr>
          <a:xfrm>
            <a:off x="510437" y="8997950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28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Пункт списка…"/>
          <p:cNvSpPr txBox="1"/>
          <p:nvPr/>
        </p:nvSpPr>
        <p:spPr>
          <a:xfrm>
            <a:off x="510437" y="4372407"/>
            <a:ext cx="12012560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Какие могут быть проблемы?</a:t>
            </a:r>
          </a:p>
        </p:txBody>
      </p:sp>
      <p:sp>
        <p:nvSpPr>
          <p:cNvPr id="287" name="TextBox 9"/>
          <p:cNvSpPr txBox="1"/>
          <p:nvPr/>
        </p:nvSpPr>
        <p:spPr>
          <a:xfrm>
            <a:off x="4414977" y="2713302"/>
            <a:ext cx="4174843" cy="1179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𝑠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𝑜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</m:oMath>
              </m:oMathPara>
            </a14:m>
            <a:endParaRPr sz="3600"/>
          </a:p>
        </p:txBody>
      </p:sp>
      <p:sp>
        <p:nvSpPr>
          <p:cNvPr id="28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Заголовок слайда"/>
          <p:cNvSpPr txBox="1"/>
          <p:nvPr/>
        </p:nvSpPr>
        <p:spPr>
          <a:xfrm>
            <a:off x="510437" y="1638300"/>
            <a:ext cx="496103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Функция </a:t>
            </a:r>
            <a:r>
              <a:t>softmax</a:t>
            </a:r>
          </a:p>
        </p:txBody>
      </p:sp>
      <p:pic>
        <p:nvPicPr>
          <p:cNvPr id="29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1"/>
          <p:cNvSpPr txBox="1"/>
          <p:nvPr/>
        </p:nvSpPr>
        <p:spPr>
          <a:xfrm>
            <a:off x="510437" y="8997950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29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Пункт списка…"/>
          <p:cNvSpPr txBox="1"/>
          <p:nvPr/>
        </p:nvSpPr>
        <p:spPr>
          <a:xfrm>
            <a:off x="510437" y="4372407"/>
            <a:ext cx="12012560" cy="116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 относительно небольших абсолютных значениях   может оказаться слишком большим или слишком маленьким.</a:t>
            </a:r>
          </a:p>
        </p:txBody>
      </p:sp>
      <p:sp>
        <p:nvSpPr>
          <p:cNvPr id="297" name="TextBox 9"/>
          <p:cNvSpPr txBox="1"/>
          <p:nvPr/>
        </p:nvSpPr>
        <p:spPr>
          <a:xfrm>
            <a:off x="4414977" y="2713302"/>
            <a:ext cx="4174843" cy="1179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𝑠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𝑜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</m:oMath>
              </m:oMathPara>
            </a14:m>
            <a:endParaRPr sz="3600"/>
          </a:p>
        </p:txBody>
      </p:sp>
      <p:sp>
        <p:nvSpPr>
          <p:cNvPr id="29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Заголовок слайда"/>
          <p:cNvSpPr txBox="1"/>
          <p:nvPr/>
        </p:nvSpPr>
        <p:spPr>
          <a:xfrm>
            <a:off x="510437" y="1638300"/>
            <a:ext cx="398383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Первый трюк</a:t>
            </a:r>
          </a:p>
        </p:txBody>
      </p:sp>
      <p:pic>
        <p:nvPicPr>
          <p:cNvPr id="30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1"/>
          <p:cNvSpPr txBox="1"/>
          <p:nvPr/>
        </p:nvSpPr>
        <p:spPr>
          <a:xfrm>
            <a:off x="510437" y="8997950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30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extBox 9"/>
          <p:cNvSpPr txBox="1"/>
          <p:nvPr/>
        </p:nvSpPr>
        <p:spPr>
          <a:xfrm>
            <a:off x="4414977" y="2713302"/>
            <a:ext cx="4174843" cy="1179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𝑠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𝑜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</m:oMath>
              </m:oMathPara>
            </a14:m>
            <a:endParaRPr sz="3600"/>
          </a:p>
        </p:txBody>
      </p:sp>
      <p:sp>
        <p:nvSpPr>
          <p:cNvPr id="307" name="TextBox 10"/>
          <p:cNvSpPr txBox="1"/>
          <p:nvPr/>
        </p:nvSpPr>
        <p:spPr>
          <a:xfrm>
            <a:off x="1768342" y="4293918"/>
            <a:ext cx="9468113" cy="1179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𝑠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𝑜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num>
                        <m:den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lin"/>
                            </m:fPr>
                            <m:num>
                              <m:sSup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e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p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den>
                  </m:f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</m:oMath>
              </m:oMathPara>
            </a14:m>
            <a:endParaRPr sz="3600"/>
          </a:p>
        </p:txBody>
      </p:sp>
      <p:sp>
        <p:nvSpPr>
          <p:cNvPr id="308" name="Пункт списка…"/>
          <p:cNvSpPr txBox="1"/>
          <p:nvPr/>
        </p:nvSpPr>
        <p:spPr>
          <a:xfrm>
            <a:off x="510437" y="6102934"/>
            <a:ext cx="12012560" cy="18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 изменении всего вектора на одну и ту же константу значение функции не меняется</a:t>
            </a:r>
          </a:p>
        </p:txBody>
      </p:sp>
      <p:sp>
        <p:nvSpPr>
          <p:cNvPr id="30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слайда"/>
          <p:cNvSpPr txBox="1"/>
          <p:nvPr/>
        </p:nvSpPr>
        <p:spPr>
          <a:xfrm>
            <a:off x="510437" y="1638300"/>
            <a:ext cx="381982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Второй трюк</a:t>
            </a:r>
          </a:p>
        </p:txBody>
      </p:sp>
      <p:pic>
        <p:nvPicPr>
          <p:cNvPr id="31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5" name="1"/>
          <p:cNvSpPr txBox="1"/>
          <p:nvPr/>
        </p:nvSpPr>
        <p:spPr>
          <a:xfrm>
            <a:off x="510437" y="8997950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31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TextBox 9"/>
          <p:cNvSpPr txBox="1"/>
          <p:nvPr/>
        </p:nvSpPr>
        <p:spPr>
          <a:xfrm>
            <a:off x="4414977" y="2713302"/>
            <a:ext cx="4174843" cy="1179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𝑠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𝑜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</m:oMath>
              </m:oMathPara>
            </a14:m>
            <a:endParaRPr sz="3600"/>
          </a:p>
        </p:txBody>
      </p:sp>
      <p:sp>
        <p:nvSpPr>
          <p:cNvPr id="318" name="Пункт списка…"/>
          <p:cNvSpPr txBox="1"/>
          <p:nvPr/>
        </p:nvSpPr>
        <p:spPr>
          <a:xfrm>
            <a:off x="510437" y="6102934"/>
            <a:ext cx="12012560" cy="18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 вычислении кросс-энтропии мы считаем логарифм от выходов сети.</a:t>
            </a:r>
          </a:p>
        </p:txBody>
      </p:sp>
      <p:sp>
        <p:nvSpPr>
          <p:cNvPr id="31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Заголовок слайда"/>
          <p:cNvSpPr txBox="1"/>
          <p:nvPr/>
        </p:nvSpPr>
        <p:spPr>
          <a:xfrm>
            <a:off x="510437" y="1638300"/>
            <a:ext cx="381982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Второй трюк</a:t>
            </a:r>
          </a:p>
        </p:txBody>
      </p:sp>
      <p:pic>
        <p:nvPicPr>
          <p:cNvPr id="32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5" name="1"/>
          <p:cNvSpPr txBox="1"/>
          <p:nvPr/>
        </p:nvSpPr>
        <p:spPr>
          <a:xfrm>
            <a:off x="510437" y="8997950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3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9"/>
          <p:cNvSpPr txBox="1"/>
          <p:nvPr/>
        </p:nvSpPr>
        <p:spPr>
          <a:xfrm>
            <a:off x="4414977" y="2713302"/>
            <a:ext cx="4174843" cy="1179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𝑠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𝑜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e>
                  </m:d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</m:oMath>
              </m:oMathPara>
            </a14:m>
            <a:endParaRPr sz="3600"/>
          </a:p>
        </p:txBody>
      </p:sp>
      <p:sp>
        <p:nvSpPr>
          <p:cNvPr id="328" name="TextBox 11"/>
          <p:cNvSpPr txBox="1"/>
          <p:nvPr/>
        </p:nvSpPr>
        <p:spPr>
          <a:xfrm>
            <a:off x="2316822" y="4293918"/>
            <a:ext cx="8371156" cy="12041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p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trlP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  <m:chr m:val="∑"/>
                                  <m:limLoc m:val="undOvr"/>
                                  <m:grow m:val="0"/>
                                  <m:subHide m:val="off"/>
                                  <m:supHide m:val="on"/>
                                </m:naryPr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p>
                                    <m:e>
                                      <m:r>
                                        <a:rPr xmlns:a="http://schemas.openxmlformats.org/drawingml/2006/main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e>
                                          <m:r>
                                            <a:rPr xmlns:a="http://schemas.openxmlformats.org/drawingml/2006/main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xmlns:a="http://schemas.openxmlformats.org/drawingml/2006/main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func>
                    </m:e>
                  </m:func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𝒛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func>
                    <m:func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fName>
                    <m:e>
                      <m:nary>
                        <m:nary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undOvr"/>
                          <m:grow m:val="0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xmlns:a="http://schemas.openxmlformats.org/drawingml/2006/main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e>
                  </m:func>
                </m:oMath>
              </m:oMathPara>
            </a14:m>
            <a:endParaRPr sz="3600"/>
          </a:p>
        </p:txBody>
      </p:sp>
      <p:sp>
        <p:nvSpPr>
          <p:cNvPr id="329" name="Пункт списка…"/>
          <p:cNvSpPr txBox="1"/>
          <p:nvPr/>
        </p:nvSpPr>
        <p:spPr>
          <a:xfrm>
            <a:off x="510437" y="6102934"/>
            <a:ext cx="12012560" cy="18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355600">
              <a:lnSpc>
                <a:spcPct val="150000"/>
              </a:lnSpc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При вычислении кросс-энтропии мы считаем логарифм от выходов сети.</a:t>
            </a:r>
          </a:p>
        </p:txBody>
      </p:sp>
      <p:sp>
        <p:nvSpPr>
          <p:cNvPr id="330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33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4 </a:t>
            </a:r>
          </a:p>
        </p:txBody>
      </p:sp>
      <p:pic>
        <p:nvPicPr>
          <p:cNvPr id="33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Пункт списка…"/>
          <p:cNvSpPr txBox="1"/>
          <p:nvPr/>
        </p:nvSpPr>
        <p:spPr>
          <a:xfrm>
            <a:off x="549785" y="3813625"/>
            <a:ext cx="10755525" cy="2451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Граф вычислений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Перекрестная энтропия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Функция S</a:t>
            </a:r>
            <a:r>
              <a:t>oftmax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первая нейросеть</a:t>
            </a:r>
          </a:p>
        </p:txBody>
      </p:sp>
      <p:sp>
        <p:nvSpPr>
          <p:cNvPr id="33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Заголовок слайда"/>
          <p:cNvSpPr txBox="1"/>
          <p:nvPr/>
        </p:nvSpPr>
        <p:spPr>
          <a:xfrm>
            <a:off x="510438" y="1638300"/>
            <a:ext cx="770274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Multilayer Perceptron (MLP)</a:t>
            </a:r>
          </a:p>
        </p:txBody>
      </p:sp>
      <p:pic>
        <p:nvPicPr>
          <p:cNvPr id="34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4 </a:t>
            </a:r>
          </a:p>
        </p:txBody>
      </p:sp>
      <p:pic>
        <p:nvPicPr>
          <p:cNvPr id="34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1_K5Tm4PUZi7mj5GV-OBW8oQ.png" descr="1_K5Tm4PUZi7mj5GV-OBW8oQ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0045" y="3295044"/>
            <a:ext cx="9198868" cy="393826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2" name="Спасибо…"/>
          <p:cNvSpPr txBox="1"/>
          <p:nvPr/>
        </p:nvSpPr>
        <p:spPr>
          <a:xfrm>
            <a:off x="6657237" y="2632719"/>
            <a:ext cx="390435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35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1" y="3128057"/>
            <a:ext cx="4180854" cy="3980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0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0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0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Пункт списка…"/>
          <p:cNvSpPr txBox="1"/>
          <p:nvPr/>
        </p:nvSpPr>
        <p:spPr>
          <a:xfrm>
            <a:off x="549785" y="3813536"/>
            <a:ext cx="10755525" cy="245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Граф вычислений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Перекрестная энтропия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Функция S</a:t>
            </a:r>
            <a:r>
              <a:t>oftmax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первая нейросеть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слайда"/>
          <p:cNvSpPr txBox="1"/>
          <p:nvPr/>
        </p:nvSpPr>
        <p:spPr>
          <a:xfrm>
            <a:off x="510438" y="1638300"/>
            <a:ext cx="816233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Граф вычислений в </a:t>
            </a:r>
            <a:r>
              <a:t>PyTorch</a:t>
            </a:r>
          </a:p>
        </p:txBody>
      </p:sp>
      <p:pic>
        <p:nvPicPr>
          <p:cNvPr id="11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1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9"/>
          <p:cNvSpPr txBox="1"/>
          <p:nvPr/>
        </p:nvSpPr>
        <p:spPr>
          <a:xfrm>
            <a:off x="4205782" y="8189376"/>
            <a:ext cx="4593236" cy="3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0" sz="1600">
                <a:latin typeface="+mj-lt"/>
                <a:ea typeface="+mj-ea"/>
                <a:cs typeface="+mj-cs"/>
                <a:sym typeface="Helvetica Neue"/>
              </a:defRPr>
            </a:pPr>
            <a:r>
              <a:t>Изображение с сайта </a:t>
            </a:r>
            <a:r>
              <a:t>https://pytorch.org/about/</a:t>
            </a:r>
          </a:p>
        </p:txBody>
      </p:sp>
      <p:pic>
        <p:nvPicPr>
          <p:cNvPr id="118" name="Picture 3" descr="Picture 3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7724" y="3108919"/>
            <a:ext cx="8769353" cy="493428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слайда"/>
          <p:cNvSpPr txBox="1"/>
          <p:nvPr/>
        </p:nvSpPr>
        <p:spPr>
          <a:xfrm>
            <a:off x="510437" y="1638300"/>
            <a:ext cx="90663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Граф вычислений в </a:t>
            </a:r>
            <a:r>
              <a:t>TensorFlow</a:t>
            </a:r>
          </a:p>
        </p:txBody>
      </p:sp>
      <p:pic>
        <p:nvPicPr>
          <p:cNvPr id="12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Box 6"/>
          <p:cNvSpPr txBox="1"/>
          <p:nvPr/>
        </p:nvSpPr>
        <p:spPr>
          <a:xfrm>
            <a:off x="2862733" y="8189376"/>
            <a:ext cx="7279336" cy="3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0" sz="1600">
                <a:latin typeface="+mj-lt"/>
                <a:ea typeface="+mj-ea"/>
                <a:cs typeface="+mj-cs"/>
                <a:sym typeface="Helvetica Neue"/>
              </a:defRPr>
            </a:pPr>
            <a:r>
              <a:t>Изображение с сайта </a:t>
            </a:r>
            <a:r>
              <a:t>https://www.tensorflow.org/programmers_guide/graphs</a:t>
            </a:r>
          </a:p>
        </p:txBody>
      </p:sp>
      <p:pic>
        <p:nvPicPr>
          <p:cNvPr id="128" name="Picture 3" descr="Picture 3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4545" y="2741964"/>
            <a:ext cx="2915706" cy="518347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слайда"/>
          <p:cNvSpPr txBox="1"/>
          <p:nvPr/>
        </p:nvSpPr>
        <p:spPr>
          <a:xfrm>
            <a:off x="510437" y="1638300"/>
            <a:ext cx="755273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Граф вычислений в </a:t>
            </a:r>
            <a:r>
              <a:t>Keras</a:t>
            </a:r>
          </a:p>
        </p:txBody>
      </p:sp>
      <p:pic>
        <p:nvPicPr>
          <p:cNvPr id="13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3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6"/>
          <p:cNvSpPr txBox="1"/>
          <p:nvPr/>
        </p:nvSpPr>
        <p:spPr>
          <a:xfrm>
            <a:off x="3013812" y="8189376"/>
            <a:ext cx="6977178" cy="3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6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Изображение с сайта https://keras.io/getting-started/functional-api-guide/</a:t>
            </a:r>
          </a:p>
        </p:txBody>
      </p:sp>
      <p:pic>
        <p:nvPicPr>
          <p:cNvPr id="138" name="multi-input-multi-output-graph.png" descr="multi-input-multi-output-graph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0351" y="2695650"/>
            <a:ext cx="3829587" cy="527457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слайда"/>
          <p:cNvSpPr txBox="1"/>
          <p:nvPr/>
        </p:nvSpPr>
        <p:spPr>
          <a:xfrm>
            <a:off x="510437" y="1638300"/>
            <a:ext cx="731133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Разница между графами</a:t>
            </a:r>
          </a:p>
        </p:txBody>
      </p:sp>
      <p:pic>
        <p:nvPicPr>
          <p:cNvPr id="14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4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Пункт списка…"/>
          <p:cNvSpPr txBox="1"/>
          <p:nvPr/>
        </p:nvSpPr>
        <p:spPr>
          <a:xfrm>
            <a:off x="885895" y="3251711"/>
            <a:ext cx="9466420" cy="373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Динамический: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Память выделяется динамически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Объекты могут иметь произвольный размер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Статический:</a:t>
            </a:r>
          </a:p>
          <a:p>
            <a:pPr marL="457200" indent="-45720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Память выделяется при описании графа</a:t>
            </a:r>
          </a:p>
          <a:p>
            <a:pPr marL="457200" indent="-45720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Можно оптимизировать за счет компиляции</a:t>
            </a:r>
          </a:p>
        </p:txBody>
      </p:sp>
      <p:sp>
        <p:nvSpPr>
          <p:cNvPr id="148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5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15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Пункт списка…"/>
          <p:cNvSpPr txBox="1"/>
          <p:nvPr/>
        </p:nvSpPr>
        <p:spPr>
          <a:xfrm>
            <a:off x="549785" y="3813536"/>
            <a:ext cx="10755525" cy="245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Граф вычислений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Перекрестная энтропия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Функция S</a:t>
            </a:r>
            <a:r>
              <a:t>oftmax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первая нейросеть</a:t>
            </a:r>
          </a:p>
        </p:txBody>
      </p:sp>
      <p:sp>
        <p:nvSpPr>
          <p:cNvPr id="15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Заголовок слайда"/>
          <p:cNvSpPr txBox="1"/>
          <p:nvPr/>
        </p:nvSpPr>
        <p:spPr>
          <a:xfrm>
            <a:off x="510437" y="1638300"/>
            <a:ext cx="38677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Информация</a:t>
            </a:r>
          </a:p>
        </p:txBody>
      </p:sp>
      <p:pic>
        <p:nvPicPr>
          <p:cNvPr id="16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16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Пункт списка…"/>
          <p:cNvSpPr txBox="1"/>
          <p:nvPr/>
        </p:nvSpPr>
        <p:spPr>
          <a:xfrm>
            <a:off x="483420" y="3124476"/>
            <a:ext cx="12012560" cy="373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Сведения, воспринимаемые человеком и (или) специальными устройствами как отражение фактов материального или духовного мира в процессе коммуникации (ГОСТ 7.0-99).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Знания о предметах, фактах, идеях и т. д., которыми могут обмениваться люди в рамках конкретного контекста (</a:t>
            </a:r>
            <a:r>
              <a:t>ISO/IEC 10746-2:1996);</a:t>
            </a:r>
          </a:p>
        </p:txBody>
      </p:sp>
      <p:sp>
        <p:nvSpPr>
          <p:cNvPr id="166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ECF0F1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