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625600" y="1596248"/>
            <a:ext cx="9753600" cy="3395700"/>
          </a:xfrm>
          <a:prstGeom prst="rect">
            <a:avLst/>
          </a:prstGeom>
        </p:spPr>
        <p:txBody>
          <a:bodyPr anchor="b"/>
          <a:lstStyle>
            <a:lvl1pPr algn="ctr">
              <a:defRPr sz="64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625600" y="5122898"/>
            <a:ext cx="9753600" cy="23548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500"/>
            </a:lvl1pPr>
            <a:lvl2pPr marL="0" indent="487694" algn="ctr">
              <a:buSzTx/>
              <a:buFontTx/>
              <a:buNone/>
              <a:defRPr sz="2500"/>
            </a:lvl2pPr>
            <a:lvl3pPr marL="0" indent="975389" algn="ctr">
              <a:buSzTx/>
              <a:buFontTx/>
              <a:buNone/>
              <a:defRPr sz="2500"/>
            </a:lvl3pPr>
            <a:lvl4pPr marL="0" indent="1463085" algn="ctr">
              <a:buSzTx/>
              <a:buFontTx/>
              <a:buNone/>
              <a:defRPr sz="2500"/>
            </a:lvl4pPr>
            <a:lvl5pPr marL="0" indent="1950780" algn="ctr">
              <a:buSzTx/>
              <a:buFontTx/>
              <a:buNone/>
              <a:defRPr sz="2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87306" y="2431627"/>
            <a:ext cx="11216642" cy="4057227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87306" y="6527237"/>
            <a:ext cx="11216642" cy="2133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500">
                <a:solidFill>
                  <a:srgbClr val="888888"/>
                </a:solidFill>
              </a:defRPr>
            </a:lvl1pPr>
            <a:lvl2pPr marL="0" indent="487694">
              <a:buSzTx/>
              <a:buFontTx/>
              <a:buNone/>
              <a:defRPr sz="2500">
                <a:solidFill>
                  <a:srgbClr val="888888"/>
                </a:solidFill>
              </a:defRPr>
            </a:lvl2pPr>
            <a:lvl3pPr marL="0" indent="975389">
              <a:buSzTx/>
              <a:buFontTx/>
              <a:buNone/>
              <a:defRPr sz="2500">
                <a:solidFill>
                  <a:srgbClr val="888888"/>
                </a:solidFill>
              </a:defRPr>
            </a:lvl3pPr>
            <a:lvl4pPr marL="0" indent="1463085">
              <a:buSzTx/>
              <a:buFontTx/>
              <a:buNone/>
              <a:defRPr sz="2500">
                <a:solidFill>
                  <a:srgbClr val="888888"/>
                </a:solidFill>
              </a:defRPr>
            </a:lvl4pPr>
            <a:lvl5pPr marL="0" indent="1950780">
              <a:buSzTx/>
              <a:buFontTx/>
              <a:buNone/>
              <a:defRPr sz="25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94080" y="2596444"/>
            <a:ext cx="5527041" cy="618857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95774" y="519290"/>
            <a:ext cx="11216641" cy="188524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95774" y="2390987"/>
            <a:ext cx="5501640" cy="1171787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500"/>
            </a:lvl1pPr>
            <a:lvl2pPr marL="0" indent="487694">
              <a:buSzTx/>
              <a:buFontTx/>
              <a:buNone/>
              <a:defRPr b="1" sz="2500"/>
            </a:lvl2pPr>
            <a:lvl3pPr marL="0" indent="975389">
              <a:buSzTx/>
              <a:buFontTx/>
              <a:buNone/>
              <a:defRPr b="1" sz="2500"/>
            </a:lvl3pPr>
            <a:lvl4pPr marL="0" indent="1463085">
              <a:buSzTx/>
              <a:buFontTx/>
              <a:buNone/>
              <a:defRPr b="1" sz="2500"/>
            </a:lvl4pPr>
            <a:lvl5pPr marL="0" indent="1950780">
              <a:buSzTx/>
              <a:buFontTx/>
              <a:buNone/>
              <a:defRPr b="1" sz="2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13"/>
          </p:nvPr>
        </p:nvSpPr>
        <p:spPr>
          <a:xfrm>
            <a:off x="6583680" y="2390987"/>
            <a:ext cx="5528735" cy="1171787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5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95774" y="650240"/>
            <a:ext cx="4194386" cy="2275840"/>
          </a:xfrm>
          <a:prstGeom prst="rect">
            <a:avLst/>
          </a:prstGeom>
        </p:spPr>
        <p:txBody>
          <a:bodyPr anchor="b"/>
          <a:lstStyle>
            <a:lvl1pPr>
              <a:defRPr sz="34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528733" y="1404338"/>
            <a:ext cx="6583682" cy="6931378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  <a:lvl2pPr marL="773585" indent="-285890">
              <a:defRPr sz="3400"/>
            </a:lvl2pPr>
            <a:lvl3pPr marL="1307023" indent="-331633">
              <a:defRPr sz="3400"/>
            </a:lvl3pPr>
            <a:lvl4pPr marL="1857886" indent="-394801">
              <a:defRPr sz="3400"/>
            </a:lvl4pPr>
            <a:lvl5pPr marL="2345582" indent="-394801"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13"/>
          </p:nvPr>
        </p:nvSpPr>
        <p:spPr>
          <a:xfrm>
            <a:off x="895774" y="2926079"/>
            <a:ext cx="4194386" cy="542092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7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95774" y="650240"/>
            <a:ext cx="4194386" cy="2275840"/>
          </a:xfrm>
          <a:prstGeom prst="rect">
            <a:avLst/>
          </a:prstGeom>
        </p:spPr>
        <p:txBody>
          <a:bodyPr anchor="b"/>
          <a:lstStyle>
            <a:lvl1pPr>
              <a:defRPr sz="34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13"/>
          </p:nvPr>
        </p:nvSpPr>
        <p:spPr>
          <a:xfrm>
            <a:off x="5528733" y="1404338"/>
            <a:ext cx="6583682" cy="693137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95774" y="2926079"/>
            <a:ext cx="4194386" cy="542092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700"/>
            </a:lvl1pPr>
            <a:lvl2pPr marL="0" indent="487694">
              <a:buSzTx/>
              <a:buFontTx/>
              <a:buNone/>
              <a:defRPr sz="1700"/>
            </a:lvl2pPr>
            <a:lvl3pPr marL="0" indent="975389">
              <a:buSzTx/>
              <a:buFontTx/>
              <a:buNone/>
              <a:defRPr sz="1700"/>
            </a:lvl3pPr>
            <a:lvl4pPr marL="0" indent="1463085">
              <a:buSzTx/>
              <a:buFontTx/>
              <a:buNone/>
              <a:defRPr sz="1700"/>
            </a:lvl4pPr>
            <a:lvl5pPr marL="0" indent="1950780">
              <a:buSzTx/>
              <a:buFontTx/>
              <a:buNone/>
              <a:defRPr sz="1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ECF0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94080" y="519290"/>
            <a:ext cx="11216641" cy="1885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94080" y="2596444"/>
            <a:ext cx="11216641" cy="6188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837110" y="9161027"/>
            <a:ext cx="273610" cy="27752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43848" marR="0" indent="-243848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9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70558" marR="0" indent="-282863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9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312132" marR="0" indent="-336742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9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835274" marR="0" indent="-372189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9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322970" marR="0" indent="-372189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9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810665" marR="0" indent="-372189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9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298359" marR="0" indent="-372188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9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786054" marR="0" indent="-372188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9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273751" marR="0" indent="-372188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9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5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logo.png" descr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6596" y="3717175"/>
            <a:ext cx="5711608" cy="23192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68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69" name="1"/>
          <p:cNvSpPr txBox="1"/>
          <p:nvPr/>
        </p:nvSpPr>
        <p:spPr>
          <a:xfrm>
            <a:off x="510437" y="8997950"/>
            <a:ext cx="28381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1</a:t>
            </a:r>
          </a:p>
        </p:txBody>
      </p:sp>
      <p:pic>
        <p:nvPicPr>
          <p:cNvPr id="170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Пункт списка…"/>
          <p:cNvSpPr txBox="1"/>
          <p:nvPr/>
        </p:nvSpPr>
        <p:spPr>
          <a:xfrm>
            <a:off x="486285" y="1542443"/>
            <a:ext cx="10755525" cy="7593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Keras предлагает последовательные и простые API, сводит к минимуму количество действий пользователя и обеспечивает четкую и действенную обратную связь с пользователем.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Это делает Keras простым и эффективным в использовании. Можно быстро писать алгоритмы и модели. 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Простота в использовании не сводится к меньшему функционалу и снижению гибкости. Это достигается использованием низкоуровневых deep learning фреймворков (tensorflow, theano).</a:t>
            </a:r>
          </a:p>
        </p:txBody>
      </p:sp>
      <p:sp>
        <p:nvSpPr>
          <p:cNvPr id="172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Заголовок слайда"/>
          <p:cNvSpPr txBox="1"/>
          <p:nvPr/>
        </p:nvSpPr>
        <p:spPr>
          <a:xfrm>
            <a:off x="510437" y="1638300"/>
            <a:ext cx="749974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MultiBackend/MultiPlatform</a:t>
            </a:r>
          </a:p>
        </p:txBody>
      </p:sp>
      <p:pic>
        <p:nvPicPr>
          <p:cNvPr id="175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77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78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1 </a:t>
            </a:r>
          </a:p>
        </p:txBody>
      </p:sp>
      <p:pic>
        <p:nvPicPr>
          <p:cNvPr id="179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  <p:sp>
        <p:nvSpPr>
          <p:cNvPr id="181" name="Пункт списка…"/>
          <p:cNvSpPr txBox="1"/>
          <p:nvPr/>
        </p:nvSpPr>
        <p:spPr>
          <a:xfrm>
            <a:off x="486285" y="3470608"/>
            <a:ext cx="10755525" cy="3737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Возможность разработки на Python и R под Unix, OSx и Windows системы.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Код совместим c Tensorflow, Theano, CNTK, MXnet, PlaidML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Возможность использования с различными процессорными архитектурами: CPU, GPU, TPU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Заголовок слайда"/>
          <p:cNvSpPr txBox="1"/>
          <p:nvPr/>
        </p:nvSpPr>
        <p:spPr>
          <a:xfrm>
            <a:off x="510437" y="1638300"/>
            <a:ext cx="302865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Production</a:t>
            </a:r>
          </a:p>
        </p:txBody>
      </p:sp>
      <p:pic>
        <p:nvPicPr>
          <p:cNvPr id="184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86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87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1 </a:t>
            </a:r>
          </a:p>
        </p:txBody>
      </p:sp>
      <p:pic>
        <p:nvPicPr>
          <p:cNvPr id="188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  <p:sp>
        <p:nvSpPr>
          <p:cNvPr id="190" name="Пункт списка…"/>
          <p:cNvSpPr txBox="1"/>
          <p:nvPr/>
        </p:nvSpPr>
        <p:spPr>
          <a:xfrm>
            <a:off x="486285" y="2827886"/>
            <a:ext cx="12150342" cy="5022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TF-serving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Browser c возможностью GPU акселерации (WebKeras, Keras.js)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Android (TF, TF Lite) / Iphone (Core ML)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Raspberry Pi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JVM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AR apps: Keras + TF + CoreML + ARkit</a:t>
            </a:r>
          </a:p>
          <a:p>
            <a:pPr algn="l" defTabSz="355600">
              <a:lnSpc>
                <a:spcPct val="150000"/>
              </a:lnSpc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Заголовок слайда"/>
          <p:cNvSpPr txBox="1"/>
          <p:nvPr/>
        </p:nvSpPr>
        <p:spPr>
          <a:xfrm>
            <a:off x="510438" y="1638300"/>
            <a:ext cx="487650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План на сегодня</a:t>
            </a:r>
          </a:p>
        </p:txBody>
      </p:sp>
      <p:pic>
        <p:nvPicPr>
          <p:cNvPr id="193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95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96" name="1"/>
          <p:cNvSpPr txBox="1"/>
          <p:nvPr/>
        </p:nvSpPr>
        <p:spPr>
          <a:xfrm>
            <a:off x="510437" y="8997949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2 </a:t>
            </a:r>
          </a:p>
        </p:txBody>
      </p:sp>
      <p:sp>
        <p:nvSpPr>
          <p:cNvPr id="197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  <p:pic>
        <p:nvPicPr>
          <p:cNvPr id="198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Пункт списка…"/>
          <p:cNvSpPr txBox="1"/>
          <p:nvPr/>
        </p:nvSpPr>
        <p:spPr>
          <a:xfrm>
            <a:off x="549785" y="3813536"/>
            <a:ext cx="10755525" cy="2451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Keras. Что и почему?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Как использовать Keras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Распределенные вычисления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Практика</a:t>
            </a:r>
            <a:r>
              <a:t>:</a:t>
            </a:r>
            <a:r>
              <a:t> нейросеть на Keras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Заголовок слайда"/>
          <p:cNvSpPr txBox="1"/>
          <p:nvPr/>
        </p:nvSpPr>
        <p:spPr>
          <a:xfrm>
            <a:off x="497737" y="1404976"/>
            <a:ext cx="3039369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Стили API</a:t>
            </a:r>
          </a:p>
        </p:txBody>
      </p:sp>
      <p:pic>
        <p:nvPicPr>
          <p:cNvPr id="202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04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05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2 </a:t>
            </a:r>
          </a:p>
        </p:txBody>
      </p:sp>
      <p:pic>
        <p:nvPicPr>
          <p:cNvPr id="206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  <p:sp>
        <p:nvSpPr>
          <p:cNvPr id="208" name="Пункт списка…"/>
          <p:cNvSpPr txBox="1"/>
          <p:nvPr/>
        </p:nvSpPr>
        <p:spPr>
          <a:xfrm>
            <a:off x="414530" y="2282903"/>
            <a:ext cx="12150341" cy="7593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Sequential Model:</a:t>
            </a:r>
          </a:p>
          <a:p>
            <a:pPr algn="l" defTabSz="355600">
              <a:lnSpc>
                <a:spcPct val="150000"/>
              </a:lnSpc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    -простота </a:t>
            </a:r>
          </a:p>
          <a:p>
            <a:pPr algn="l" defTabSz="355600">
              <a:lnSpc>
                <a:spcPct val="150000"/>
              </a:lnSpc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    -для single input, single output</a:t>
            </a:r>
          </a:p>
          <a:p>
            <a:pPr algn="l" defTabSz="355600">
              <a:lnSpc>
                <a:spcPct val="150000"/>
              </a:lnSpc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    -покрывает до 70% задач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2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Функциональное API:</a:t>
            </a:r>
          </a:p>
          <a:p>
            <a:pPr algn="l" defTabSz="355600">
              <a:lnSpc>
                <a:spcPct val="150000"/>
              </a:lnSpc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    -блочный стиль написания</a:t>
            </a:r>
          </a:p>
          <a:p>
            <a:pPr algn="l" defTabSz="355600">
              <a:lnSpc>
                <a:spcPct val="150000"/>
              </a:lnSpc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    -multi input, multi output </a:t>
            </a:r>
          </a:p>
          <a:p>
            <a:pPr algn="l" defTabSz="355600">
              <a:lnSpc>
                <a:spcPct val="150000"/>
              </a:lnSpc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    -покрывает до 95% задач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3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Model Subclassing:</a:t>
            </a:r>
          </a:p>
          <a:p>
            <a:pPr algn="l" defTabSz="355600">
              <a:lnSpc>
                <a:spcPct val="150000"/>
              </a:lnSpc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    -максимальная гибкость использования </a:t>
            </a:r>
          </a:p>
          <a:p>
            <a:pPr algn="l" defTabSz="355600">
              <a:lnSpc>
                <a:spcPct val="150000"/>
              </a:lnSpc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Заголовок слайда"/>
          <p:cNvSpPr txBox="1"/>
          <p:nvPr/>
        </p:nvSpPr>
        <p:spPr>
          <a:xfrm>
            <a:off x="510437" y="1638300"/>
            <a:ext cx="411390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Sequential API</a:t>
            </a:r>
          </a:p>
        </p:txBody>
      </p:sp>
      <p:pic>
        <p:nvPicPr>
          <p:cNvPr id="211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13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14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2 </a:t>
            </a:r>
          </a:p>
        </p:txBody>
      </p:sp>
      <p:pic>
        <p:nvPicPr>
          <p:cNvPr id="21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  <p:pic>
        <p:nvPicPr>
          <p:cNvPr id="217" name="Screenshot 2019-06-14 at 17.05.08.png" descr="Screenshot 2019-06-14 at 17.05.0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03350" y="3171477"/>
            <a:ext cx="10198100" cy="4305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Заголовок слайда"/>
          <p:cNvSpPr txBox="1"/>
          <p:nvPr/>
        </p:nvSpPr>
        <p:spPr>
          <a:xfrm>
            <a:off x="510437" y="1638300"/>
            <a:ext cx="624244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Функциональный API</a:t>
            </a:r>
          </a:p>
        </p:txBody>
      </p:sp>
      <p:pic>
        <p:nvPicPr>
          <p:cNvPr id="220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22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23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2 </a:t>
            </a:r>
          </a:p>
        </p:txBody>
      </p:sp>
      <p:pic>
        <p:nvPicPr>
          <p:cNvPr id="224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  <p:pic>
        <p:nvPicPr>
          <p:cNvPr id="226" name="Screenshot 2019-06-14 at 17.07.13.png" descr="Screenshot 2019-06-14 at 17.07.1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04950" y="3038971"/>
            <a:ext cx="9994900" cy="4610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Заголовок слайда"/>
          <p:cNvSpPr txBox="1"/>
          <p:nvPr/>
        </p:nvSpPr>
        <p:spPr>
          <a:xfrm>
            <a:off x="510437" y="1638300"/>
            <a:ext cx="523101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Model Subclassing</a:t>
            </a:r>
          </a:p>
        </p:txBody>
      </p:sp>
      <p:pic>
        <p:nvPicPr>
          <p:cNvPr id="2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31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32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2 </a:t>
            </a:r>
          </a:p>
        </p:txBody>
      </p:sp>
      <p:pic>
        <p:nvPicPr>
          <p:cNvPr id="233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  <p:pic>
        <p:nvPicPr>
          <p:cNvPr id="235" name="Screenshot 2019-06-14 at 17.09.57.png" descr="Screenshot 2019-06-14 at 17.09.5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32100" y="2927351"/>
            <a:ext cx="7315201" cy="5016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Заголовок слайда"/>
          <p:cNvSpPr txBox="1"/>
          <p:nvPr/>
        </p:nvSpPr>
        <p:spPr>
          <a:xfrm>
            <a:off x="510437" y="1638300"/>
            <a:ext cx="440739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Video Detection</a:t>
            </a:r>
          </a:p>
        </p:txBody>
      </p:sp>
      <p:pic>
        <p:nvPicPr>
          <p:cNvPr id="238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40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41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2 </a:t>
            </a:r>
          </a:p>
        </p:txBody>
      </p:sp>
      <p:pic>
        <p:nvPicPr>
          <p:cNvPr id="242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  <p:pic>
        <p:nvPicPr>
          <p:cNvPr id="244" name="Screenshot 2019-06-14 at 22.37.38.png" descr="Screenshot 2019-06-14 at 22.37.3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50505" y="3127375"/>
            <a:ext cx="7070087" cy="41874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48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49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2 </a:t>
            </a:r>
          </a:p>
        </p:txBody>
      </p:sp>
      <p:pic>
        <p:nvPicPr>
          <p:cNvPr id="250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  <p:pic>
        <p:nvPicPr>
          <p:cNvPr id="252" name="Screenshot 2019-06-14 at 22.40.09.png" descr="Screenshot 2019-06-14 at 22.40.0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13100" y="2495550"/>
            <a:ext cx="6578600" cy="4762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Заголовок презентации…"/>
          <p:cNvSpPr txBox="1"/>
          <p:nvPr/>
        </p:nvSpPr>
        <p:spPr>
          <a:xfrm>
            <a:off x="1272438" y="2413000"/>
            <a:ext cx="1876128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Keras</a:t>
            </a:r>
          </a:p>
        </p:txBody>
      </p:sp>
      <p:sp>
        <p:nvSpPr>
          <p:cNvPr id="98" name="Алексей Иванов…"/>
          <p:cNvSpPr txBox="1"/>
          <p:nvPr/>
        </p:nvSpPr>
        <p:spPr>
          <a:xfrm>
            <a:off x="1412138" y="6692900"/>
            <a:ext cx="347067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t>Дмитрий Музалевский</a:t>
            </a:r>
          </a:p>
          <a:p>
            <a:pPr algn="l">
              <a:defRPr b="0">
                <a:solidFill>
                  <a:srgbClr val="35545C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Преподаватель</a:t>
            </a:r>
          </a:p>
        </p:txBody>
      </p:sp>
      <p:sp>
        <p:nvSpPr>
          <p:cNvPr id="99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00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37251" y="5765007"/>
            <a:ext cx="3167696" cy="3016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56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57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2 </a:t>
            </a:r>
          </a:p>
        </p:txBody>
      </p:sp>
      <p:pic>
        <p:nvPicPr>
          <p:cNvPr id="258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  <p:pic>
        <p:nvPicPr>
          <p:cNvPr id="260" name="Screenshot 2019-06-14 at 22.40.25.png" descr="Screenshot 2019-06-14 at 22.40.2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95600" y="2336800"/>
            <a:ext cx="7188201" cy="508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64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65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2 </a:t>
            </a:r>
          </a:p>
        </p:txBody>
      </p:sp>
      <p:pic>
        <p:nvPicPr>
          <p:cNvPr id="266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  <p:pic>
        <p:nvPicPr>
          <p:cNvPr id="268" name="Screenshot 2019-06-14 at 22.44.53.png" descr="Screenshot 2019-06-14 at 22.44.5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63800" y="2489200"/>
            <a:ext cx="8077200" cy="4953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Заголовок слайда"/>
          <p:cNvSpPr txBox="1"/>
          <p:nvPr/>
        </p:nvSpPr>
        <p:spPr>
          <a:xfrm>
            <a:off x="510438" y="1638300"/>
            <a:ext cx="487650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План на сегодня</a:t>
            </a:r>
          </a:p>
        </p:txBody>
      </p:sp>
      <p:pic>
        <p:nvPicPr>
          <p:cNvPr id="271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73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74" name="1"/>
          <p:cNvSpPr txBox="1"/>
          <p:nvPr/>
        </p:nvSpPr>
        <p:spPr>
          <a:xfrm>
            <a:off x="510437" y="8997949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2 </a:t>
            </a:r>
          </a:p>
        </p:txBody>
      </p:sp>
      <p:sp>
        <p:nvSpPr>
          <p:cNvPr id="275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  <p:pic>
        <p:nvPicPr>
          <p:cNvPr id="276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Пункт списка…"/>
          <p:cNvSpPr txBox="1"/>
          <p:nvPr/>
        </p:nvSpPr>
        <p:spPr>
          <a:xfrm>
            <a:off x="549785" y="3813536"/>
            <a:ext cx="10755525" cy="2451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Keras. Что и почему?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Как использовать Keras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Распределенные вычисления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Практика</a:t>
            </a:r>
            <a:r>
              <a:t>:</a:t>
            </a:r>
            <a:r>
              <a:t> нейросеть на Keras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Заголовок слайда"/>
          <p:cNvSpPr txBox="1"/>
          <p:nvPr/>
        </p:nvSpPr>
        <p:spPr>
          <a:xfrm>
            <a:off x="459637" y="1749753"/>
            <a:ext cx="869275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Распределенные вычисления</a:t>
            </a:r>
          </a:p>
        </p:txBody>
      </p:sp>
      <p:pic>
        <p:nvPicPr>
          <p:cNvPr id="280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82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83" name="1"/>
          <p:cNvSpPr txBox="1"/>
          <p:nvPr/>
        </p:nvSpPr>
        <p:spPr>
          <a:xfrm>
            <a:off x="510437" y="8997950"/>
            <a:ext cx="28381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3</a:t>
            </a:r>
          </a:p>
        </p:txBody>
      </p:sp>
      <p:pic>
        <p:nvPicPr>
          <p:cNvPr id="284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  <p:sp>
        <p:nvSpPr>
          <p:cNvPr id="286" name="Пункт списка…"/>
          <p:cNvSpPr txBox="1"/>
          <p:nvPr/>
        </p:nvSpPr>
        <p:spPr>
          <a:xfrm>
            <a:off x="706630" y="3517949"/>
            <a:ext cx="12150341" cy="2451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Estimator API (TF)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Horovod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Elephas (Spark)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Заголовок слайда"/>
          <p:cNvSpPr txBox="1"/>
          <p:nvPr/>
        </p:nvSpPr>
        <p:spPr>
          <a:xfrm>
            <a:off x="446937" y="1682143"/>
            <a:ext cx="1435300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GPU</a:t>
            </a:r>
          </a:p>
        </p:txBody>
      </p:sp>
      <p:pic>
        <p:nvPicPr>
          <p:cNvPr id="28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91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92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3 </a:t>
            </a:r>
          </a:p>
        </p:txBody>
      </p:sp>
      <p:pic>
        <p:nvPicPr>
          <p:cNvPr id="293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  <p:pic>
        <p:nvPicPr>
          <p:cNvPr id="295" name="Screenshot 2019-06-14 at 23.31.27.png" descr="Screenshot 2019-06-14 at 23.31.2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3137" y="3159125"/>
            <a:ext cx="4305301" cy="3924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Screenshot 2019-06-14 at 23.31.14.png" descr="Screenshot 2019-06-14 at 23.31.1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84725" y="4126837"/>
            <a:ext cx="7012798" cy="1988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Заголовок слайда"/>
          <p:cNvSpPr txBox="1"/>
          <p:nvPr/>
        </p:nvSpPr>
        <p:spPr>
          <a:xfrm>
            <a:off x="446937" y="1682143"/>
            <a:ext cx="133350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TPU</a:t>
            </a:r>
          </a:p>
        </p:txBody>
      </p:sp>
      <p:pic>
        <p:nvPicPr>
          <p:cNvPr id="29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01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02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3 </a:t>
            </a:r>
          </a:p>
        </p:txBody>
      </p:sp>
      <p:pic>
        <p:nvPicPr>
          <p:cNvPr id="303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  <p:pic>
        <p:nvPicPr>
          <p:cNvPr id="305" name="Screenshot 2019-06-14 at 23.48.50.png" descr="Screenshot 2019-06-14 at 23.48.5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8002" y="3409959"/>
            <a:ext cx="5950570" cy="3280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Screenshot 2019-06-14 at 23.48.09.png" descr="Screenshot 2019-06-14 at 23.48.0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35045" y="3409959"/>
            <a:ext cx="5906503" cy="32800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Заголовок слайда"/>
          <p:cNvSpPr txBox="1"/>
          <p:nvPr/>
        </p:nvSpPr>
        <p:spPr>
          <a:xfrm>
            <a:off x="510438" y="1638300"/>
            <a:ext cx="487650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План на сегодня</a:t>
            </a:r>
          </a:p>
        </p:txBody>
      </p:sp>
      <p:pic>
        <p:nvPicPr>
          <p:cNvPr id="30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11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12" name="1"/>
          <p:cNvSpPr txBox="1"/>
          <p:nvPr/>
        </p:nvSpPr>
        <p:spPr>
          <a:xfrm>
            <a:off x="510437" y="8997949"/>
            <a:ext cx="28381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313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  <p:pic>
        <p:nvPicPr>
          <p:cNvPr id="314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Пункт списка…"/>
          <p:cNvSpPr txBox="1"/>
          <p:nvPr/>
        </p:nvSpPr>
        <p:spPr>
          <a:xfrm>
            <a:off x="549785" y="3813625"/>
            <a:ext cx="10755525" cy="2451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Keras. Что и почему?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Как использовать Keras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Распределенные вычисления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Практика</a:t>
            </a:r>
            <a:r>
              <a:t>:</a:t>
            </a:r>
            <a:r>
              <a:t> нейросеть на Keras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Заголовок слайда"/>
          <p:cNvSpPr txBox="1"/>
          <p:nvPr/>
        </p:nvSpPr>
        <p:spPr>
          <a:xfrm>
            <a:off x="510438" y="1638300"/>
            <a:ext cx="136773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MLP</a:t>
            </a:r>
          </a:p>
        </p:txBody>
      </p:sp>
      <p:pic>
        <p:nvPicPr>
          <p:cNvPr id="318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20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21" name="1"/>
          <p:cNvSpPr txBox="1"/>
          <p:nvPr/>
        </p:nvSpPr>
        <p:spPr>
          <a:xfrm>
            <a:off x="510437" y="8997949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4 </a:t>
            </a:r>
          </a:p>
        </p:txBody>
      </p:sp>
      <p:sp>
        <p:nvSpPr>
          <p:cNvPr id="322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  <p:pic>
        <p:nvPicPr>
          <p:cNvPr id="323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Text"/>
          <p:cNvSpPr txBox="1"/>
          <p:nvPr/>
        </p:nvSpPr>
        <p:spPr>
          <a:xfrm>
            <a:off x="90680" y="8962003"/>
            <a:ext cx="18882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325" name="Screenshot 2019-06-15 at 09.51.45.png" descr="Screenshot 2019-06-15 at 09.51.4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84760" y="2932360"/>
            <a:ext cx="7862523" cy="43778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Заголовок слайда"/>
          <p:cNvSpPr txBox="1"/>
          <p:nvPr/>
        </p:nvSpPr>
        <p:spPr>
          <a:xfrm>
            <a:off x="510438" y="1638300"/>
            <a:ext cx="487650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План на сегодня</a:t>
            </a:r>
          </a:p>
        </p:txBody>
      </p:sp>
      <p:pic>
        <p:nvPicPr>
          <p:cNvPr id="103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5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6" name="1"/>
          <p:cNvSpPr txBox="1"/>
          <p:nvPr/>
        </p:nvSpPr>
        <p:spPr>
          <a:xfrm>
            <a:off x="510437" y="8997949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1 </a:t>
            </a:r>
          </a:p>
        </p:txBody>
      </p:sp>
      <p:sp>
        <p:nvSpPr>
          <p:cNvPr id="107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  <p:pic>
        <p:nvPicPr>
          <p:cNvPr id="108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Пункт списка…"/>
          <p:cNvSpPr txBox="1"/>
          <p:nvPr/>
        </p:nvSpPr>
        <p:spPr>
          <a:xfrm>
            <a:off x="549785" y="3813536"/>
            <a:ext cx="10755525" cy="2451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Keras. Что и почему?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Как использовать Keras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Распределенные вычисления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Практика</a:t>
            </a:r>
            <a:r>
              <a:t>:</a:t>
            </a:r>
            <a:r>
              <a:t> нейросеть на Keras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Заголовок слайда"/>
          <p:cNvSpPr txBox="1"/>
          <p:nvPr/>
        </p:nvSpPr>
        <p:spPr>
          <a:xfrm>
            <a:off x="510438" y="1638300"/>
            <a:ext cx="282535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Keras API</a:t>
            </a:r>
          </a:p>
        </p:txBody>
      </p:sp>
      <p:pic>
        <p:nvPicPr>
          <p:cNvPr id="112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4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5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1 </a:t>
            </a:r>
          </a:p>
        </p:txBody>
      </p:sp>
      <p:pic>
        <p:nvPicPr>
          <p:cNvPr id="116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  <p:pic>
        <p:nvPicPr>
          <p:cNvPr id="118" name="Screenshot 2019-06-14 at 15.16.04.png" descr="Screenshot 2019-06-14 at 15.16.0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89857" y="3088768"/>
            <a:ext cx="7209219" cy="45920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Заголовок слайда"/>
          <p:cNvSpPr txBox="1"/>
          <p:nvPr/>
        </p:nvSpPr>
        <p:spPr>
          <a:xfrm>
            <a:off x="510437" y="1638300"/>
            <a:ext cx="830312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Keras как API для Tensorflow</a:t>
            </a:r>
          </a:p>
        </p:txBody>
      </p:sp>
      <p:pic>
        <p:nvPicPr>
          <p:cNvPr id="121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3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4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1 </a:t>
            </a:r>
          </a:p>
        </p:txBody>
      </p:sp>
      <p:pic>
        <p:nvPicPr>
          <p:cNvPr id="12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  <p:pic>
        <p:nvPicPr>
          <p:cNvPr id="127" name="Screenshot 2019-06-14 at 15.17.36.png" descr="Screenshot 2019-06-14 at 15.17.3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61460" y="3908425"/>
            <a:ext cx="4978401" cy="332740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Пункт списка…"/>
          <p:cNvSpPr txBox="1"/>
          <p:nvPr/>
        </p:nvSpPr>
        <p:spPr>
          <a:xfrm>
            <a:off x="301695" y="3382238"/>
            <a:ext cx="9466420" cy="4379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14350" indent="-514350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Модуль tensorflow.keras (tf.keras) </a:t>
            </a:r>
          </a:p>
          <a:p>
            <a:pPr marL="514350" indent="-514350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Часть Tensorflow core с версии 1.4</a:t>
            </a:r>
          </a:p>
          <a:p>
            <a:pPr marL="514350" indent="-514350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Keras API</a:t>
            </a:r>
          </a:p>
          <a:p>
            <a:pPr marL="457200" indent="-457200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Оптимизация под Tensorflow</a:t>
            </a:r>
          </a:p>
          <a:p>
            <a:pPr marL="457200" indent="-457200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Интеграция с фичами </a:t>
            </a:r>
            <a:r>
              <a:t>Tensorflow:</a:t>
            </a:r>
          </a:p>
          <a:p>
            <a:pPr algn="l" defTabSz="355600">
              <a:lnSpc>
                <a:spcPct val="150000"/>
              </a:lnSpc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   -Estimator API</a:t>
            </a:r>
          </a:p>
          <a:p>
            <a:pPr lvl="1" indent="228600" algn="l" defTabSz="355600">
              <a:lnSpc>
                <a:spcPct val="150000"/>
              </a:lnSpc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 -Eager Execution, И так далее.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Заголовок слайда"/>
          <p:cNvSpPr txBox="1"/>
          <p:nvPr/>
        </p:nvSpPr>
        <p:spPr>
          <a:xfrm>
            <a:off x="510437" y="1638300"/>
            <a:ext cx="565457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Особенности Keras</a:t>
            </a:r>
          </a:p>
        </p:txBody>
      </p:sp>
      <p:pic>
        <p:nvPicPr>
          <p:cNvPr id="131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3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4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1 </a:t>
            </a:r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  <p:sp>
        <p:nvSpPr>
          <p:cNvPr id="137" name="Пункт списка…"/>
          <p:cNvSpPr txBox="1"/>
          <p:nvPr/>
        </p:nvSpPr>
        <p:spPr>
          <a:xfrm>
            <a:off x="466795" y="3115538"/>
            <a:ext cx="9466420" cy="245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14350" indent="-514350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Фокус на User Experience</a:t>
            </a:r>
          </a:p>
          <a:p>
            <a:pPr marL="514350" indent="-514350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Широкое распространение и research community</a:t>
            </a:r>
          </a:p>
          <a:p>
            <a:pPr marL="514350" indent="-514350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Мульти-бэкэнд, мультиплатформенность</a:t>
            </a:r>
          </a:p>
          <a:p>
            <a:pPr marL="514350" indent="-514350" algn="l" defTabSz="355600">
              <a:lnSpc>
                <a:spcPct val="150000"/>
              </a:lnSpc>
              <a:buSzPct val="100000"/>
              <a:buAutoNum type="arabicPeriod" startAt="1"/>
              <a:defRPr b="0" sz="2800">
                <a:solidFill>
                  <a:srgbClr val="35545C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Сравнительно легкая возможность деплоя моделей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Заголовок слайда"/>
          <p:cNvSpPr txBox="1"/>
          <p:nvPr/>
        </p:nvSpPr>
        <p:spPr>
          <a:xfrm>
            <a:off x="510437" y="1638300"/>
            <a:ext cx="824418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Использование в индустрии</a:t>
            </a:r>
          </a:p>
        </p:txBody>
      </p:sp>
      <p:pic>
        <p:nvPicPr>
          <p:cNvPr id="140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42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43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1 </a:t>
            </a:r>
          </a:p>
        </p:txBody>
      </p:sp>
      <p:pic>
        <p:nvPicPr>
          <p:cNvPr id="144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  <p:pic>
        <p:nvPicPr>
          <p:cNvPr id="146" name="Screenshot 2019-06-14 at 15.25.59.png" descr="Screenshot 2019-06-14 at 15.25.5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9451" y="3295044"/>
            <a:ext cx="11620501" cy="4724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Заголовок слайда"/>
          <p:cNvSpPr txBox="1"/>
          <p:nvPr/>
        </p:nvSpPr>
        <p:spPr>
          <a:xfrm>
            <a:off x="510438" y="1638300"/>
            <a:ext cx="11560076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Статистика по стартапам (HackerNews)</a:t>
            </a:r>
          </a:p>
        </p:txBody>
      </p:sp>
      <p:pic>
        <p:nvPicPr>
          <p:cNvPr id="14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51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52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1 </a:t>
            </a:r>
          </a:p>
        </p:txBody>
      </p:sp>
      <p:pic>
        <p:nvPicPr>
          <p:cNvPr id="153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  <p:pic>
        <p:nvPicPr>
          <p:cNvPr id="155" name="Screenshot 2019-06-14 at 15.27.09.png" descr="Screenshot 2019-06-14 at 15.27.0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90800" y="3209925"/>
            <a:ext cx="7823200" cy="4724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Заголовок слайда"/>
          <p:cNvSpPr txBox="1"/>
          <p:nvPr/>
        </p:nvSpPr>
        <p:spPr>
          <a:xfrm>
            <a:off x="510438" y="1638300"/>
            <a:ext cx="1095494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Статистика по исследованиям (arXiv)</a:t>
            </a:r>
          </a:p>
        </p:txBody>
      </p:sp>
      <p:pic>
        <p:nvPicPr>
          <p:cNvPr id="158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3" y="334447"/>
            <a:ext cx="2058135" cy="48531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Линия"/>
          <p:cNvSpPr/>
          <p:nvPr/>
        </p:nvSpPr>
        <p:spPr>
          <a:xfrm>
            <a:off x="0" y="1181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60" name="Линия"/>
          <p:cNvSpPr/>
          <p:nvPr/>
        </p:nvSpPr>
        <p:spPr>
          <a:xfrm>
            <a:off x="-12700" y="8674100"/>
            <a:ext cx="13004802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61" name="1"/>
          <p:cNvSpPr txBox="1"/>
          <p:nvPr/>
        </p:nvSpPr>
        <p:spPr>
          <a:xfrm>
            <a:off x="510437" y="8997950"/>
            <a:ext cx="3685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1 </a:t>
            </a:r>
          </a:p>
        </p:txBody>
      </p:sp>
      <p:pic>
        <p:nvPicPr>
          <p:cNvPr id="162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60" cy="825348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Алексей Иванов, ведущий специалист"/>
          <p:cNvSpPr txBox="1"/>
          <p:nvPr/>
        </p:nvSpPr>
        <p:spPr>
          <a:xfrm>
            <a:off x="1145438" y="9055100"/>
            <a:ext cx="433569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Дмитрий Музалевский, преподаватель</a:t>
            </a:r>
          </a:p>
        </p:txBody>
      </p:sp>
      <p:pic>
        <p:nvPicPr>
          <p:cNvPr id="164" name="Screenshot 2019-06-14 at 15.29.31.png" descr="Screenshot 2019-06-14 at 15.29.3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54291" y="3295044"/>
            <a:ext cx="6991420" cy="44368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ECF0F1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