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33" r:id="rId1"/>
  </p:sldMasterIdLst>
  <p:notesMasterIdLst>
    <p:notesMasterId r:id="rId24"/>
  </p:notesMasterIdLst>
  <p:sldIdLst>
    <p:sldId id="256" r:id="rId2"/>
    <p:sldId id="257" r:id="rId3"/>
    <p:sldId id="297" r:id="rId4"/>
    <p:sldId id="305" r:id="rId5"/>
    <p:sldId id="331" r:id="rId6"/>
    <p:sldId id="332" r:id="rId7"/>
    <p:sldId id="333" r:id="rId8"/>
    <p:sldId id="330" r:id="rId9"/>
    <p:sldId id="334" r:id="rId10"/>
    <p:sldId id="335" r:id="rId11"/>
    <p:sldId id="336" r:id="rId12"/>
    <p:sldId id="341" r:id="rId13"/>
    <p:sldId id="343" r:id="rId14"/>
    <p:sldId id="344" r:id="rId15"/>
    <p:sldId id="345" r:id="rId16"/>
    <p:sldId id="346" r:id="rId17"/>
    <p:sldId id="347" r:id="rId18"/>
    <p:sldId id="348" r:id="rId19"/>
    <p:sldId id="349" r:id="rId20"/>
    <p:sldId id="350" r:id="rId21"/>
    <p:sldId id="351" r:id="rId22"/>
    <p:sldId id="263" r:id="rId23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902"/>
    <p:restoredTop sz="96291"/>
  </p:normalViewPr>
  <p:slideViewPr>
    <p:cSldViewPr snapToGrid="0" snapToObjects="1">
      <p:cViewPr varScale="1">
        <p:scale>
          <a:sx n="89" d="100"/>
          <a:sy n="89" d="100"/>
        </p:scale>
        <p:origin x="2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60FF68-703C-704A-B92E-52FC5E0B69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5600" y="1596249"/>
            <a:ext cx="9753600" cy="3395698"/>
          </a:xfrm>
        </p:spPr>
        <p:txBody>
          <a:bodyPr anchor="b"/>
          <a:lstStyle>
            <a:lvl1pPr algn="ctr">
              <a:defRPr sz="64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0C8FF5-0D40-3F49-946A-49F8E39B91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5600" y="5122898"/>
            <a:ext cx="9753600" cy="2354862"/>
          </a:xfrm>
        </p:spPr>
        <p:txBody>
          <a:bodyPr/>
          <a:lstStyle>
            <a:lvl1pPr marL="0" indent="0" algn="ctr">
              <a:buNone/>
              <a:defRPr sz="2560"/>
            </a:lvl1pPr>
            <a:lvl2pPr marL="487695" indent="0" algn="ctr">
              <a:buNone/>
              <a:defRPr sz="2133"/>
            </a:lvl2pPr>
            <a:lvl3pPr marL="975390" indent="0" algn="ctr">
              <a:buNone/>
              <a:defRPr sz="1920"/>
            </a:lvl3pPr>
            <a:lvl4pPr marL="1463086" indent="0" algn="ctr">
              <a:buNone/>
              <a:defRPr sz="1707"/>
            </a:lvl4pPr>
            <a:lvl5pPr marL="1950781" indent="0" algn="ctr">
              <a:buNone/>
              <a:defRPr sz="1707"/>
            </a:lvl5pPr>
            <a:lvl6pPr marL="2438476" indent="0" algn="ctr">
              <a:buNone/>
              <a:defRPr sz="1707"/>
            </a:lvl6pPr>
            <a:lvl7pPr marL="2926171" indent="0" algn="ctr">
              <a:buNone/>
              <a:defRPr sz="1707"/>
            </a:lvl7pPr>
            <a:lvl8pPr marL="3413867" indent="0" algn="ctr">
              <a:buNone/>
              <a:defRPr sz="1707"/>
            </a:lvl8pPr>
            <a:lvl9pPr marL="3901562" indent="0" algn="ctr">
              <a:buNone/>
              <a:defRPr sz="1707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836790-3151-C24B-A205-4B1CE2C99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0F03B-6403-4141-8D44-327E04D92276}" type="datetimeFigureOut">
              <a:rPr lang="ru-RU" smtClean="0"/>
              <a:t>13.12.2018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26DB90-8D61-7945-BEB2-869367738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E0EA07-D18D-3741-842E-FBA5B4D1B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7715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F297F2-DB8C-E244-AC3F-8949B4396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CF5980-2DF6-C74B-93F3-95C2F1B266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1DC06A-231E-E44E-96FB-218F3E0DA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0F03B-6403-4141-8D44-327E04D92276}" type="datetimeFigureOut">
              <a:rPr lang="ru-RU" smtClean="0"/>
              <a:t>13.12.2018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79499D-4EED-A944-ABDC-B9BB8AE1D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3E5976-967A-5048-AE39-D25A78283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6184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A90F709-D304-E846-8683-41A8F9C348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306560" y="519289"/>
            <a:ext cx="2804160" cy="82657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6B14F3-EEE1-244E-A3A6-94A940F2B4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94080" y="519289"/>
            <a:ext cx="8249920" cy="82657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5F1751-58EE-264E-A1B4-5EE21930C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0F03B-6403-4141-8D44-327E04D92276}" type="datetimeFigureOut">
              <a:rPr lang="ru-RU" smtClean="0"/>
              <a:t>13.12.2018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799017-8870-E144-804F-06D96F917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00B298-0CEF-394B-8A64-DB760BA7B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7873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152D0-C421-904D-BB12-39D19DD7F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F11704-A13E-1B48-974C-C5DFE08B3F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02CB23-F3E8-CE41-A2C7-D78095FDE1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0F03B-6403-4141-8D44-327E04D92276}" type="datetimeFigureOut">
              <a:rPr lang="ru-RU" smtClean="0"/>
              <a:t>13.12.2018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A9A197-73D9-7E49-96D8-6DDCF1E11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896FA6-BFE2-064F-866C-C3A11FA7F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0467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00A4C-17C1-5840-A63D-BADF0957F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307" y="2431628"/>
            <a:ext cx="11216640" cy="4057226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C9CD6C-A547-5A4A-8AD2-EB19C812EC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7307" y="6527237"/>
            <a:ext cx="11216640" cy="2133599"/>
          </a:xfrm>
        </p:spPr>
        <p:txBody>
          <a:bodyPr/>
          <a:lstStyle>
            <a:lvl1pPr marL="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1pPr>
            <a:lvl2pPr marL="487695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2pPr>
            <a:lvl3pPr marL="97539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463086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4pPr>
            <a:lvl5pPr marL="1950781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5pPr>
            <a:lvl6pPr marL="2438476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6pPr>
            <a:lvl7pPr marL="2926171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7pPr>
            <a:lvl8pPr marL="3413867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8pPr>
            <a:lvl9pPr marL="3901562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ADB431-C317-0640-A3F5-1F1624C16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0F03B-6403-4141-8D44-327E04D92276}" type="datetimeFigureOut">
              <a:rPr lang="ru-RU" smtClean="0"/>
              <a:t>13.12.2018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FFAC26-0A0B-7F4E-8F1E-450BED648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604C86-60B5-414F-B8DA-39B5E0C8E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2804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31BC7-110A-0A4B-B628-3C0120266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363E3D-07C5-CF4F-9230-29482651BE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4080" y="2596444"/>
            <a:ext cx="5527040" cy="618857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579698-EF1D-DC4D-86C0-40B2EC2084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83680" y="2596444"/>
            <a:ext cx="5527040" cy="618857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FB0674-304B-4443-9BD6-066060291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0F03B-6403-4141-8D44-327E04D92276}" type="datetimeFigureOut">
              <a:rPr lang="ru-RU" smtClean="0"/>
              <a:t>13.12.2018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ED85C7-76F9-2D48-AED4-21ADC2A52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DA4DBA-87BB-3348-B1BC-2FBB628B6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003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A429B-0F08-8047-AC66-A6F82589B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774" y="519290"/>
            <a:ext cx="11216640" cy="188524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9B56AB-0579-944E-B55D-6C960AC07F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5775" y="2390987"/>
            <a:ext cx="5501639" cy="1171786"/>
          </a:xfrm>
        </p:spPr>
        <p:txBody>
          <a:bodyPr anchor="b"/>
          <a:lstStyle>
            <a:lvl1pPr marL="0" indent="0">
              <a:buNone/>
              <a:defRPr sz="2560" b="1"/>
            </a:lvl1pPr>
            <a:lvl2pPr marL="487695" indent="0">
              <a:buNone/>
              <a:defRPr sz="2133" b="1"/>
            </a:lvl2pPr>
            <a:lvl3pPr marL="975390" indent="0">
              <a:buNone/>
              <a:defRPr sz="1920" b="1"/>
            </a:lvl3pPr>
            <a:lvl4pPr marL="1463086" indent="0">
              <a:buNone/>
              <a:defRPr sz="1707" b="1"/>
            </a:lvl4pPr>
            <a:lvl5pPr marL="1950781" indent="0">
              <a:buNone/>
              <a:defRPr sz="1707" b="1"/>
            </a:lvl5pPr>
            <a:lvl6pPr marL="2438476" indent="0">
              <a:buNone/>
              <a:defRPr sz="1707" b="1"/>
            </a:lvl6pPr>
            <a:lvl7pPr marL="2926171" indent="0">
              <a:buNone/>
              <a:defRPr sz="1707" b="1"/>
            </a:lvl7pPr>
            <a:lvl8pPr marL="3413867" indent="0">
              <a:buNone/>
              <a:defRPr sz="1707" b="1"/>
            </a:lvl8pPr>
            <a:lvl9pPr marL="3901562" indent="0">
              <a:buNone/>
              <a:defRPr sz="1707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921C25-F67D-6F4C-AACB-FB5348F8EE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5775" y="3562773"/>
            <a:ext cx="5501639" cy="52403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44EB6B-258D-EB4C-A9D7-D6D1C48348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83680" y="2390987"/>
            <a:ext cx="5528734" cy="1171786"/>
          </a:xfrm>
        </p:spPr>
        <p:txBody>
          <a:bodyPr anchor="b"/>
          <a:lstStyle>
            <a:lvl1pPr marL="0" indent="0">
              <a:buNone/>
              <a:defRPr sz="2560" b="1"/>
            </a:lvl1pPr>
            <a:lvl2pPr marL="487695" indent="0">
              <a:buNone/>
              <a:defRPr sz="2133" b="1"/>
            </a:lvl2pPr>
            <a:lvl3pPr marL="975390" indent="0">
              <a:buNone/>
              <a:defRPr sz="1920" b="1"/>
            </a:lvl3pPr>
            <a:lvl4pPr marL="1463086" indent="0">
              <a:buNone/>
              <a:defRPr sz="1707" b="1"/>
            </a:lvl4pPr>
            <a:lvl5pPr marL="1950781" indent="0">
              <a:buNone/>
              <a:defRPr sz="1707" b="1"/>
            </a:lvl5pPr>
            <a:lvl6pPr marL="2438476" indent="0">
              <a:buNone/>
              <a:defRPr sz="1707" b="1"/>
            </a:lvl6pPr>
            <a:lvl7pPr marL="2926171" indent="0">
              <a:buNone/>
              <a:defRPr sz="1707" b="1"/>
            </a:lvl7pPr>
            <a:lvl8pPr marL="3413867" indent="0">
              <a:buNone/>
              <a:defRPr sz="1707" b="1"/>
            </a:lvl8pPr>
            <a:lvl9pPr marL="3901562" indent="0">
              <a:buNone/>
              <a:defRPr sz="1707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A326B9B-44F1-9A45-94F7-782BDA37ED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83680" y="3562773"/>
            <a:ext cx="5528734" cy="52403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22D0549-4F9F-1C42-BAB2-62A76C324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0F03B-6403-4141-8D44-327E04D92276}" type="datetimeFigureOut">
              <a:rPr lang="ru-RU" smtClean="0"/>
              <a:t>13.12.2018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9794381-D0DB-8641-BE31-01BA54B3C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7D4DE3-DEAE-9D48-8797-1C4F09F9C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059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3005A4-8B2D-FA45-8520-CB337A739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AE992D-8832-E24E-8E16-16D813929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0F03B-6403-4141-8D44-327E04D92276}" type="datetimeFigureOut">
              <a:rPr lang="ru-RU" smtClean="0"/>
              <a:t>13.12.2018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F5E833-B339-1243-A180-EACFC5405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30D91B-C59B-0C4F-A969-1B6FE9ECA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689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5246EBE-D1C7-8E4A-BD83-F04853A39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0F03B-6403-4141-8D44-327E04D92276}" type="datetimeFigureOut">
              <a:rPr lang="ru-RU" smtClean="0"/>
              <a:t>13.12.2018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EEF6E4-BF1B-994E-9A33-86AB94B6C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0EAED1-CFAC-EB48-A0DD-475B57E6C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3710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52869F-CC34-5647-9D57-BA54578CE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774" y="650240"/>
            <a:ext cx="4194386" cy="2275840"/>
          </a:xfrm>
        </p:spPr>
        <p:txBody>
          <a:bodyPr anchor="b"/>
          <a:lstStyle>
            <a:lvl1pPr>
              <a:defRPr sz="3413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630E7B-C68C-7549-8802-01B64E8FD0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8734" y="1404338"/>
            <a:ext cx="6583680" cy="6931378"/>
          </a:xfrm>
        </p:spPr>
        <p:txBody>
          <a:bodyPr/>
          <a:lstStyle>
            <a:lvl1pPr>
              <a:defRPr sz="3413"/>
            </a:lvl1pPr>
            <a:lvl2pPr>
              <a:defRPr sz="2987"/>
            </a:lvl2pPr>
            <a:lvl3pPr>
              <a:defRPr sz="256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29B26F-9860-C84E-B168-E59C1B90DE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774" y="2926080"/>
            <a:ext cx="4194386" cy="5420925"/>
          </a:xfrm>
        </p:spPr>
        <p:txBody>
          <a:bodyPr/>
          <a:lstStyle>
            <a:lvl1pPr marL="0" indent="0">
              <a:buNone/>
              <a:defRPr sz="1707"/>
            </a:lvl1pPr>
            <a:lvl2pPr marL="487695" indent="0">
              <a:buNone/>
              <a:defRPr sz="1493"/>
            </a:lvl2pPr>
            <a:lvl3pPr marL="975390" indent="0">
              <a:buNone/>
              <a:defRPr sz="1280"/>
            </a:lvl3pPr>
            <a:lvl4pPr marL="1463086" indent="0">
              <a:buNone/>
              <a:defRPr sz="1067"/>
            </a:lvl4pPr>
            <a:lvl5pPr marL="1950781" indent="0">
              <a:buNone/>
              <a:defRPr sz="1067"/>
            </a:lvl5pPr>
            <a:lvl6pPr marL="2438476" indent="0">
              <a:buNone/>
              <a:defRPr sz="1067"/>
            </a:lvl6pPr>
            <a:lvl7pPr marL="2926171" indent="0">
              <a:buNone/>
              <a:defRPr sz="1067"/>
            </a:lvl7pPr>
            <a:lvl8pPr marL="3413867" indent="0">
              <a:buNone/>
              <a:defRPr sz="1067"/>
            </a:lvl8pPr>
            <a:lvl9pPr marL="3901562" indent="0">
              <a:buNone/>
              <a:defRPr sz="106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75B9E9-3902-D24B-AD50-C0288DF33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0F03B-6403-4141-8D44-327E04D92276}" type="datetimeFigureOut">
              <a:rPr lang="ru-RU" smtClean="0"/>
              <a:t>13.12.2018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3F50BE-1224-C546-A1CC-547CB0A9F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F938ED-3B66-9546-9ED9-26034ED13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5369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36647-65AF-124A-AB02-908DDC801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774" y="650240"/>
            <a:ext cx="4194386" cy="2275840"/>
          </a:xfrm>
        </p:spPr>
        <p:txBody>
          <a:bodyPr anchor="b"/>
          <a:lstStyle>
            <a:lvl1pPr>
              <a:defRPr sz="3413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518201-98CD-E444-8E87-3189D8A980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8734" y="1404338"/>
            <a:ext cx="6583680" cy="6931378"/>
          </a:xfrm>
        </p:spPr>
        <p:txBody>
          <a:bodyPr/>
          <a:lstStyle>
            <a:lvl1pPr marL="0" indent="0">
              <a:buNone/>
              <a:defRPr sz="3413"/>
            </a:lvl1pPr>
            <a:lvl2pPr marL="487695" indent="0">
              <a:buNone/>
              <a:defRPr sz="2987"/>
            </a:lvl2pPr>
            <a:lvl3pPr marL="975390" indent="0">
              <a:buNone/>
              <a:defRPr sz="2560"/>
            </a:lvl3pPr>
            <a:lvl4pPr marL="1463086" indent="0">
              <a:buNone/>
              <a:defRPr sz="2133"/>
            </a:lvl4pPr>
            <a:lvl5pPr marL="1950781" indent="0">
              <a:buNone/>
              <a:defRPr sz="2133"/>
            </a:lvl5pPr>
            <a:lvl6pPr marL="2438476" indent="0">
              <a:buNone/>
              <a:defRPr sz="2133"/>
            </a:lvl6pPr>
            <a:lvl7pPr marL="2926171" indent="0">
              <a:buNone/>
              <a:defRPr sz="2133"/>
            </a:lvl7pPr>
            <a:lvl8pPr marL="3413867" indent="0">
              <a:buNone/>
              <a:defRPr sz="2133"/>
            </a:lvl8pPr>
            <a:lvl9pPr marL="3901562" indent="0">
              <a:buNone/>
              <a:defRPr sz="2133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803B22-F995-4642-941C-93C04FAF06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774" y="2926080"/>
            <a:ext cx="4194386" cy="5420925"/>
          </a:xfrm>
        </p:spPr>
        <p:txBody>
          <a:bodyPr/>
          <a:lstStyle>
            <a:lvl1pPr marL="0" indent="0">
              <a:buNone/>
              <a:defRPr sz="1707"/>
            </a:lvl1pPr>
            <a:lvl2pPr marL="487695" indent="0">
              <a:buNone/>
              <a:defRPr sz="1493"/>
            </a:lvl2pPr>
            <a:lvl3pPr marL="975390" indent="0">
              <a:buNone/>
              <a:defRPr sz="1280"/>
            </a:lvl3pPr>
            <a:lvl4pPr marL="1463086" indent="0">
              <a:buNone/>
              <a:defRPr sz="1067"/>
            </a:lvl4pPr>
            <a:lvl5pPr marL="1950781" indent="0">
              <a:buNone/>
              <a:defRPr sz="1067"/>
            </a:lvl5pPr>
            <a:lvl6pPr marL="2438476" indent="0">
              <a:buNone/>
              <a:defRPr sz="1067"/>
            </a:lvl6pPr>
            <a:lvl7pPr marL="2926171" indent="0">
              <a:buNone/>
              <a:defRPr sz="1067"/>
            </a:lvl7pPr>
            <a:lvl8pPr marL="3413867" indent="0">
              <a:buNone/>
              <a:defRPr sz="1067"/>
            </a:lvl8pPr>
            <a:lvl9pPr marL="3901562" indent="0">
              <a:buNone/>
              <a:defRPr sz="106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904233-D8EF-4248-94EB-E96B0AAFE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0F03B-6403-4141-8D44-327E04D92276}" type="datetimeFigureOut">
              <a:rPr lang="ru-RU" smtClean="0"/>
              <a:t>13.12.2018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3523D9-E5A9-FF43-93E5-D85F3A72C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A485EF-530A-CB4E-A3BB-4F01A1B67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8120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0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5E7B91D-F267-1F49-9725-CB867ECCF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080" y="519290"/>
            <a:ext cx="11216640" cy="18852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68EAE3-0EC6-7E4B-A435-9C09AA2635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4080" y="2596444"/>
            <a:ext cx="11216640" cy="61885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AD8D58-8203-3C49-A7CB-0FADF3DBAC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94080" y="9040143"/>
            <a:ext cx="292608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90F03B-6403-4141-8D44-327E04D92276}" type="datetimeFigureOut">
              <a:rPr lang="ru-RU" smtClean="0"/>
              <a:t>13.12.2018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E8802C-2163-A84B-B955-B919E2B999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07840" y="9040143"/>
            <a:ext cx="438912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5C22A0-11F0-8C4C-9464-4686DB7B73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84640" y="9040143"/>
            <a:ext cx="292608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5899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l" defTabSz="975390" rtl="0" eaLnBrk="1" latinLnBrk="0" hangingPunct="1">
        <a:lnSpc>
          <a:spcPct val="90000"/>
        </a:lnSpc>
        <a:spcBef>
          <a:spcPct val="0"/>
        </a:spcBef>
        <a:buNone/>
        <a:defRPr sz="469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3848" indent="-243848" algn="l" defTabSz="975390" rtl="0" eaLnBrk="1" latinLnBrk="0" hangingPunct="1">
        <a:lnSpc>
          <a:spcPct val="90000"/>
        </a:lnSpc>
        <a:spcBef>
          <a:spcPts val="1067"/>
        </a:spcBef>
        <a:buFont typeface="Arial" panose="020B0604020202020204" pitchFamily="34" charset="0"/>
        <a:buChar char="•"/>
        <a:defRPr sz="2987" kern="1200">
          <a:solidFill>
            <a:schemeClr val="tx1"/>
          </a:solidFill>
          <a:latin typeface="+mn-lt"/>
          <a:ea typeface="+mn-ea"/>
          <a:cs typeface="+mn-cs"/>
        </a:defRPr>
      </a:lvl1pPr>
      <a:lvl2pPr marL="731543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38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1706933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2194629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682324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3170019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657714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4145410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1pPr>
      <a:lvl2pPr marL="487695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975390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3pPr>
      <a:lvl4pPr marL="1463086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1950781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438476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2926171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413867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3901562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logo.png" descr="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46596" y="3717176"/>
            <a:ext cx="5711608" cy="231924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0222.png" descr="022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1224" y="334448"/>
            <a:ext cx="2058133" cy="485309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Линия"/>
          <p:cNvSpPr/>
          <p:nvPr/>
        </p:nvSpPr>
        <p:spPr>
          <a:xfrm>
            <a:off x="0" y="1181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2" name="Линия"/>
          <p:cNvSpPr/>
          <p:nvPr/>
        </p:nvSpPr>
        <p:spPr>
          <a:xfrm>
            <a:off x="-12700" y="8674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3" name="1"/>
          <p:cNvSpPr txBox="1"/>
          <p:nvPr/>
        </p:nvSpPr>
        <p:spPr>
          <a:xfrm>
            <a:off x="510438" y="8996938"/>
            <a:ext cx="359073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2</a:t>
            </a:r>
            <a:r>
              <a:rPr dirty="0"/>
              <a:t> </a:t>
            </a:r>
          </a:p>
        </p:txBody>
      </p:sp>
      <p:sp>
        <p:nvSpPr>
          <p:cNvPr id="134" name="Алексей Иванов, ведущий специалист"/>
          <p:cNvSpPr txBox="1"/>
          <p:nvPr/>
        </p:nvSpPr>
        <p:spPr>
          <a:xfrm>
            <a:off x="1145438" y="9055805"/>
            <a:ext cx="3462486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Артур </a:t>
            </a:r>
            <a:r>
              <a:rPr lang="ru-RU" dirty="0" err="1"/>
              <a:t>Кадурин</a:t>
            </a:r>
            <a:r>
              <a:rPr lang="ru-RU" dirty="0"/>
              <a:t>, преподаватель</a:t>
            </a:r>
            <a:endParaRPr dirty="0"/>
          </a:p>
        </p:txBody>
      </p:sp>
      <p:pic>
        <p:nvPicPr>
          <p:cNvPr id="135" name="ooowl.png" descr="ooowl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695485" y="8912538"/>
            <a:ext cx="866859" cy="825347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C8B333F-05C1-074F-97E9-ACFC1F5888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9101" y="1181100"/>
            <a:ext cx="7493000" cy="7493000"/>
          </a:xfrm>
          <a:prstGeom prst="rect">
            <a:avLst/>
          </a:prstGeom>
        </p:spPr>
      </p:pic>
      <p:sp>
        <p:nvSpPr>
          <p:cNvPr id="10" name="Пункт списка…">
            <a:extLst>
              <a:ext uri="{FF2B5EF4-FFF2-40B4-BE49-F238E27FC236}">
                <a16:creationId xmlns:a16="http://schemas.microsoft.com/office/drawing/2014/main" id="{D380EBCB-A92E-A64C-A638-4D543E741C6D}"/>
              </a:ext>
            </a:extLst>
          </p:cNvPr>
          <p:cNvSpPr txBox="1"/>
          <p:nvPr/>
        </p:nvSpPr>
        <p:spPr>
          <a:xfrm>
            <a:off x="483421" y="1503938"/>
            <a:ext cx="5002980" cy="19584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t">
            <a:spAutoFit/>
          </a:bodyPr>
          <a:lstStyle/>
          <a:p>
            <a:pPr algn="l" defTabSz="355600">
              <a:lnSpc>
                <a:spcPct val="150000"/>
              </a:lnSpc>
              <a:buSzPct val="100000"/>
              <a:defRPr sz="2800">
                <a:solidFill>
                  <a:srgbClr val="35545C"/>
                </a:solidFill>
              </a:defRPr>
            </a:pPr>
            <a:r>
              <a:rPr lang="ru-RU" dirty="0"/>
              <a:t>Переобучение.</a:t>
            </a:r>
          </a:p>
          <a:p>
            <a:pPr marL="514350" indent="-514350" algn="l" defTabSz="355600">
              <a:lnSpc>
                <a:spcPct val="150000"/>
              </a:lnSpc>
              <a:buSzPct val="100000"/>
              <a:buAutoNum type="arabicPeriod"/>
              <a:defRPr sz="2800">
                <a:solidFill>
                  <a:srgbClr val="35545C"/>
                </a:solidFill>
              </a:defRPr>
            </a:pPr>
            <a:r>
              <a:rPr lang="ru-RU" dirty="0"/>
              <a:t>Смещенная выборка</a:t>
            </a:r>
          </a:p>
          <a:p>
            <a:pPr marL="514350" indent="-514350" algn="l" defTabSz="355600">
              <a:lnSpc>
                <a:spcPct val="150000"/>
              </a:lnSpc>
              <a:buSzPct val="100000"/>
              <a:buAutoNum type="arabicPeriod"/>
              <a:defRPr sz="2800">
                <a:solidFill>
                  <a:srgbClr val="35545C"/>
                </a:solidFill>
              </a:defRPr>
            </a:pPr>
            <a:r>
              <a:rPr lang="ru-RU" dirty="0"/>
              <a:t>Недостаточная выборка</a:t>
            </a:r>
          </a:p>
        </p:txBody>
      </p:sp>
    </p:spTree>
    <p:extLst>
      <p:ext uri="{BB962C8B-B14F-4D97-AF65-F5344CB8AC3E}">
        <p14:creationId xmlns:p14="http://schemas.microsoft.com/office/powerpoint/2010/main" val="35838299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0222.png" descr="022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1224" y="334448"/>
            <a:ext cx="2058133" cy="485309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Линия"/>
          <p:cNvSpPr/>
          <p:nvPr/>
        </p:nvSpPr>
        <p:spPr>
          <a:xfrm>
            <a:off x="0" y="1181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2" name="Линия"/>
          <p:cNvSpPr/>
          <p:nvPr/>
        </p:nvSpPr>
        <p:spPr>
          <a:xfrm>
            <a:off x="-12700" y="8674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3" name="1"/>
          <p:cNvSpPr txBox="1"/>
          <p:nvPr/>
        </p:nvSpPr>
        <p:spPr>
          <a:xfrm>
            <a:off x="510438" y="8996938"/>
            <a:ext cx="359073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2</a:t>
            </a:r>
            <a:r>
              <a:rPr dirty="0"/>
              <a:t> </a:t>
            </a:r>
          </a:p>
        </p:txBody>
      </p:sp>
      <p:sp>
        <p:nvSpPr>
          <p:cNvPr id="134" name="Алексей Иванов, ведущий специалист"/>
          <p:cNvSpPr txBox="1"/>
          <p:nvPr/>
        </p:nvSpPr>
        <p:spPr>
          <a:xfrm>
            <a:off x="1145438" y="9055805"/>
            <a:ext cx="3462486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Артур </a:t>
            </a:r>
            <a:r>
              <a:rPr lang="ru-RU" dirty="0" err="1"/>
              <a:t>Кадурин</a:t>
            </a:r>
            <a:r>
              <a:rPr lang="ru-RU" dirty="0"/>
              <a:t>, преподаватель</a:t>
            </a:r>
            <a:endParaRPr dirty="0"/>
          </a:p>
        </p:txBody>
      </p:sp>
      <p:pic>
        <p:nvPicPr>
          <p:cNvPr id="135" name="ooowl.png" descr="ooowl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695485" y="8912538"/>
            <a:ext cx="866859" cy="825347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Пункт списка…">
            <a:extLst>
              <a:ext uri="{FF2B5EF4-FFF2-40B4-BE49-F238E27FC236}">
                <a16:creationId xmlns:a16="http://schemas.microsoft.com/office/drawing/2014/main" id="{D380EBCB-A92E-A64C-A638-4D543E741C6D}"/>
              </a:ext>
            </a:extLst>
          </p:cNvPr>
          <p:cNvSpPr txBox="1"/>
          <p:nvPr/>
        </p:nvSpPr>
        <p:spPr>
          <a:xfrm>
            <a:off x="483421" y="1503938"/>
            <a:ext cx="5002980" cy="13120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t">
            <a:spAutoFit/>
          </a:bodyPr>
          <a:lstStyle/>
          <a:p>
            <a:pPr algn="l" defTabSz="355600">
              <a:lnSpc>
                <a:spcPct val="150000"/>
              </a:lnSpc>
              <a:buSzPct val="100000"/>
              <a:defRPr sz="2800">
                <a:solidFill>
                  <a:srgbClr val="35545C"/>
                </a:solidFill>
              </a:defRPr>
            </a:pPr>
            <a:r>
              <a:rPr lang="ru-RU" dirty="0"/>
              <a:t>Способы борьбы:</a:t>
            </a:r>
          </a:p>
          <a:p>
            <a:pPr marL="514350" indent="-514350" algn="l" defTabSz="355600">
              <a:lnSpc>
                <a:spcPct val="150000"/>
              </a:lnSpc>
              <a:buSzPct val="100000"/>
              <a:buAutoNum type="arabicPeriod"/>
              <a:defRPr sz="2800">
                <a:solidFill>
                  <a:srgbClr val="35545C"/>
                </a:solidFill>
              </a:defRPr>
            </a:pPr>
            <a:r>
              <a:rPr lang="ru-RU" dirty="0"/>
              <a:t>Ранняя остановка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0D045BA-5A0B-5240-89EA-D896C75A77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1" y="1181099"/>
            <a:ext cx="7505701" cy="5536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5604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0222.png" descr="022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1224" y="334448"/>
            <a:ext cx="2058133" cy="485309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Линия"/>
          <p:cNvSpPr/>
          <p:nvPr/>
        </p:nvSpPr>
        <p:spPr>
          <a:xfrm>
            <a:off x="0" y="1181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2" name="Линия"/>
          <p:cNvSpPr/>
          <p:nvPr/>
        </p:nvSpPr>
        <p:spPr>
          <a:xfrm>
            <a:off x="-12700" y="8674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3" name="1"/>
          <p:cNvSpPr txBox="1"/>
          <p:nvPr/>
        </p:nvSpPr>
        <p:spPr>
          <a:xfrm>
            <a:off x="510438" y="8996938"/>
            <a:ext cx="359073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2</a:t>
            </a:r>
            <a:r>
              <a:rPr dirty="0"/>
              <a:t> </a:t>
            </a:r>
          </a:p>
        </p:txBody>
      </p:sp>
      <p:sp>
        <p:nvSpPr>
          <p:cNvPr id="134" name="Алексей Иванов, ведущий специалист"/>
          <p:cNvSpPr txBox="1"/>
          <p:nvPr/>
        </p:nvSpPr>
        <p:spPr>
          <a:xfrm>
            <a:off x="1145438" y="9055805"/>
            <a:ext cx="3462486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Артур </a:t>
            </a:r>
            <a:r>
              <a:rPr lang="ru-RU" dirty="0" err="1"/>
              <a:t>Кадурин</a:t>
            </a:r>
            <a:r>
              <a:rPr lang="ru-RU" dirty="0"/>
              <a:t>, преподаватель</a:t>
            </a:r>
            <a:endParaRPr dirty="0"/>
          </a:p>
        </p:txBody>
      </p:sp>
      <p:pic>
        <p:nvPicPr>
          <p:cNvPr id="135" name="ooowl.png" descr="ooowl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695485" y="8912538"/>
            <a:ext cx="866859" cy="825347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Пункт списка…">
            <a:extLst>
              <a:ext uri="{FF2B5EF4-FFF2-40B4-BE49-F238E27FC236}">
                <a16:creationId xmlns:a16="http://schemas.microsoft.com/office/drawing/2014/main" id="{D380EBCB-A92E-A64C-A638-4D543E741C6D}"/>
              </a:ext>
            </a:extLst>
          </p:cNvPr>
          <p:cNvSpPr txBox="1"/>
          <p:nvPr/>
        </p:nvSpPr>
        <p:spPr>
          <a:xfrm>
            <a:off x="483420" y="1503938"/>
            <a:ext cx="12078923" cy="38974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t">
            <a:spAutoFit/>
          </a:bodyPr>
          <a:lstStyle/>
          <a:p>
            <a:pPr algn="l" defTabSz="355600">
              <a:lnSpc>
                <a:spcPct val="150000"/>
              </a:lnSpc>
              <a:buSzPct val="100000"/>
              <a:defRPr sz="2800">
                <a:solidFill>
                  <a:srgbClr val="35545C"/>
                </a:solidFill>
              </a:defRPr>
            </a:pPr>
            <a:r>
              <a:rPr lang="ru-RU" dirty="0"/>
              <a:t>Способы борьбы:</a:t>
            </a:r>
          </a:p>
          <a:p>
            <a:pPr marL="514350" indent="-514350" algn="l" defTabSz="355600">
              <a:lnSpc>
                <a:spcPct val="150000"/>
              </a:lnSpc>
              <a:buSzPct val="100000"/>
              <a:buAutoNum type="arabicPeriod"/>
              <a:defRPr sz="2800">
                <a:solidFill>
                  <a:srgbClr val="35545C"/>
                </a:solidFill>
              </a:defRPr>
            </a:pPr>
            <a:r>
              <a:rPr lang="ru-RU" dirty="0"/>
              <a:t>Ранняя остановка</a:t>
            </a:r>
          </a:p>
          <a:p>
            <a:pPr marL="514350" indent="-514350" algn="l" defTabSz="355600">
              <a:lnSpc>
                <a:spcPct val="150000"/>
              </a:lnSpc>
              <a:buSzPct val="100000"/>
              <a:buAutoNum type="arabicPeriod"/>
              <a:defRPr sz="2800">
                <a:solidFill>
                  <a:srgbClr val="35545C"/>
                </a:solidFill>
              </a:defRPr>
            </a:pPr>
            <a:r>
              <a:rPr lang="ru-RU" dirty="0"/>
              <a:t>Регуляризация:</a:t>
            </a:r>
          </a:p>
          <a:p>
            <a:pPr algn="l" defTabSz="355600">
              <a:lnSpc>
                <a:spcPct val="150000"/>
              </a:lnSpc>
              <a:buSzPct val="100000"/>
              <a:defRPr sz="2800">
                <a:solidFill>
                  <a:srgbClr val="35545C"/>
                </a:solidFill>
              </a:defRPr>
            </a:pPr>
            <a:endParaRPr lang="ru-RU" dirty="0"/>
          </a:p>
          <a:p>
            <a:pPr algn="l" defTabSz="355600">
              <a:lnSpc>
                <a:spcPct val="150000"/>
              </a:lnSpc>
              <a:buSzPct val="100000"/>
              <a:defRPr sz="2800">
                <a:solidFill>
                  <a:srgbClr val="35545C"/>
                </a:solidFill>
              </a:defRPr>
            </a:pPr>
            <a:r>
              <a:rPr lang="ru-RU" dirty="0"/>
              <a:t>Регуляризация — это наложение дополнительных ограничений.</a:t>
            </a:r>
          </a:p>
          <a:p>
            <a:pPr algn="l" defTabSz="355600">
              <a:lnSpc>
                <a:spcPct val="150000"/>
              </a:lnSpc>
              <a:buSzPct val="100000"/>
              <a:defRPr sz="2800">
                <a:solidFill>
                  <a:srgbClr val="35545C"/>
                </a:solidFill>
              </a:defRPr>
            </a:pPr>
            <a:r>
              <a:rPr lang="ru-RU" dirty="0"/>
              <a:t>Как мы можем это сделать?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227EFC1-0BC0-7042-894A-31971354CC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183" y="1181100"/>
            <a:ext cx="7312918" cy="2956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0442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0222.png" descr="022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1224" y="334448"/>
            <a:ext cx="2058133" cy="485309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Линия"/>
          <p:cNvSpPr/>
          <p:nvPr/>
        </p:nvSpPr>
        <p:spPr>
          <a:xfrm>
            <a:off x="0" y="1181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2" name="Линия"/>
          <p:cNvSpPr/>
          <p:nvPr/>
        </p:nvSpPr>
        <p:spPr>
          <a:xfrm>
            <a:off x="-12700" y="8674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3" name="1"/>
          <p:cNvSpPr txBox="1"/>
          <p:nvPr/>
        </p:nvSpPr>
        <p:spPr>
          <a:xfrm>
            <a:off x="510438" y="8996938"/>
            <a:ext cx="359073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2</a:t>
            </a:r>
            <a:r>
              <a:rPr dirty="0"/>
              <a:t> </a:t>
            </a:r>
          </a:p>
        </p:txBody>
      </p:sp>
      <p:sp>
        <p:nvSpPr>
          <p:cNvPr id="134" name="Алексей Иванов, ведущий специалист"/>
          <p:cNvSpPr txBox="1"/>
          <p:nvPr/>
        </p:nvSpPr>
        <p:spPr>
          <a:xfrm>
            <a:off x="1145438" y="9055805"/>
            <a:ext cx="3462486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Артур </a:t>
            </a:r>
            <a:r>
              <a:rPr lang="ru-RU" dirty="0" err="1"/>
              <a:t>Кадурин</a:t>
            </a:r>
            <a:r>
              <a:rPr lang="ru-RU" dirty="0"/>
              <a:t>, преподаватель</a:t>
            </a:r>
            <a:endParaRPr dirty="0"/>
          </a:p>
        </p:txBody>
      </p:sp>
      <p:pic>
        <p:nvPicPr>
          <p:cNvPr id="135" name="ooowl.png" descr="ooowl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695485" y="8912538"/>
            <a:ext cx="866859" cy="825347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Пункт списка…">
            <a:extLst>
              <a:ext uri="{FF2B5EF4-FFF2-40B4-BE49-F238E27FC236}">
                <a16:creationId xmlns:a16="http://schemas.microsoft.com/office/drawing/2014/main" id="{D380EBCB-A92E-A64C-A638-4D543E741C6D}"/>
              </a:ext>
            </a:extLst>
          </p:cNvPr>
          <p:cNvSpPr txBox="1"/>
          <p:nvPr/>
        </p:nvSpPr>
        <p:spPr>
          <a:xfrm>
            <a:off x="483420" y="1503938"/>
            <a:ext cx="12078923" cy="38974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t">
            <a:spAutoFit/>
          </a:bodyPr>
          <a:lstStyle/>
          <a:p>
            <a:pPr algn="l" defTabSz="355600">
              <a:lnSpc>
                <a:spcPct val="150000"/>
              </a:lnSpc>
              <a:buSzPct val="100000"/>
              <a:defRPr sz="2800">
                <a:solidFill>
                  <a:srgbClr val="35545C"/>
                </a:solidFill>
              </a:defRPr>
            </a:pPr>
            <a:r>
              <a:rPr lang="ru-RU" dirty="0"/>
              <a:t>Способы борьбы:</a:t>
            </a:r>
          </a:p>
          <a:p>
            <a:pPr marL="514350" indent="-514350" algn="l" defTabSz="355600">
              <a:lnSpc>
                <a:spcPct val="150000"/>
              </a:lnSpc>
              <a:buSzPct val="100000"/>
              <a:buAutoNum type="arabicPeriod"/>
              <a:defRPr sz="2800">
                <a:solidFill>
                  <a:srgbClr val="35545C"/>
                </a:solidFill>
              </a:defRPr>
            </a:pPr>
            <a:r>
              <a:rPr lang="ru-RU" dirty="0"/>
              <a:t>Ранняя остановка</a:t>
            </a:r>
          </a:p>
          <a:p>
            <a:pPr marL="514350" indent="-514350" algn="l" defTabSz="355600">
              <a:lnSpc>
                <a:spcPct val="150000"/>
              </a:lnSpc>
              <a:buSzPct val="100000"/>
              <a:buAutoNum type="arabicPeriod"/>
              <a:defRPr sz="2800">
                <a:solidFill>
                  <a:srgbClr val="35545C"/>
                </a:solidFill>
              </a:defRPr>
            </a:pPr>
            <a:r>
              <a:rPr lang="ru-RU" dirty="0"/>
              <a:t>Регуляризация:</a:t>
            </a:r>
          </a:p>
          <a:p>
            <a:pPr algn="l" defTabSz="355600">
              <a:lnSpc>
                <a:spcPct val="150000"/>
              </a:lnSpc>
              <a:buSzPct val="100000"/>
              <a:defRPr sz="2800">
                <a:solidFill>
                  <a:srgbClr val="35545C"/>
                </a:solidFill>
              </a:defRPr>
            </a:pPr>
            <a:endParaRPr lang="ru-RU" dirty="0"/>
          </a:p>
          <a:p>
            <a:pPr algn="l" defTabSz="355600">
              <a:lnSpc>
                <a:spcPct val="150000"/>
              </a:lnSpc>
              <a:buSzPct val="100000"/>
              <a:defRPr sz="2800">
                <a:solidFill>
                  <a:srgbClr val="35545C"/>
                </a:solidFill>
              </a:defRPr>
            </a:pPr>
            <a:r>
              <a:rPr lang="ru-RU" dirty="0"/>
              <a:t>Регуляризация — это наложение дополнительных ограничений.</a:t>
            </a:r>
          </a:p>
          <a:p>
            <a:pPr algn="l" defTabSz="355600">
              <a:lnSpc>
                <a:spcPct val="150000"/>
              </a:lnSpc>
              <a:buSzPct val="100000"/>
              <a:defRPr sz="2800">
                <a:solidFill>
                  <a:srgbClr val="35545C"/>
                </a:solidFill>
              </a:defRPr>
            </a:pPr>
            <a:r>
              <a:rPr lang="ru-RU" dirty="0"/>
              <a:t>Как мы можем это сделать?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227EFC1-0BC0-7042-894A-31971354CC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183" y="1181100"/>
            <a:ext cx="7312918" cy="295676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7AE50BA-32B7-5B46-A53F-1B6F986C4323}"/>
                  </a:ext>
                </a:extLst>
              </p:cNvPr>
              <p:cNvSpPr txBox="1"/>
              <p:nvPr/>
            </p:nvSpPr>
            <p:spPr>
              <a:xfrm>
                <a:off x="2569357" y="5857871"/>
                <a:ext cx="7976735" cy="9032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𝑚𝑖𝑛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),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𝒚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𝑚𝑖𝑛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9"/>
                                </m:r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ℒ</m:t>
                              </m:r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),</m:t>
                                  </m:r>
                                  <m:sSub>
                                    <m:sSub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𝑹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</m:d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7AE50BA-32B7-5B46-A53F-1B6F986C43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9357" y="5857871"/>
                <a:ext cx="7976735" cy="903261"/>
              </a:xfrm>
              <a:prstGeom prst="rect">
                <a:avLst/>
              </a:prstGeom>
              <a:blipFill>
                <a:blip r:embed="rId5"/>
                <a:stretch>
                  <a:fillRect t="-170833" b="-24444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3313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0222.png" descr="022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1224" y="334448"/>
            <a:ext cx="2058133" cy="485309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Линия"/>
          <p:cNvSpPr/>
          <p:nvPr/>
        </p:nvSpPr>
        <p:spPr>
          <a:xfrm>
            <a:off x="0" y="1181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2" name="Линия"/>
          <p:cNvSpPr/>
          <p:nvPr/>
        </p:nvSpPr>
        <p:spPr>
          <a:xfrm>
            <a:off x="-12700" y="8674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3" name="1"/>
          <p:cNvSpPr txBox="1"/>
          <p:nvPr/>
        </p:nvSpPr>
        <p:spPr>
          <a:xfrm>
            <a:off x="510438" y="8996938"/>
            <a:ext cx="359073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2</a:t>
            </a:r>
            <a:r>
              <a:rPr dirty="0"/>
              <a:t> </a:t>
            </a:r>
          </a:p>
        </p:txBody>
      </p:sp>
      <p:sp>
        <p:nvSpPr>
          <p:cNvPr id="134" name="Алексей Иванов, ведущий специалист"/>
          <p:cNvSpPr txBox="1"/>
          <p:nvPr/>
        </p:nvSpPr>
        <p:spPr>
          <a:xfrm>
            <a:off x="1145438" y="9055805"/>
            <a:ext cx="3462486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Артур </a:t>
            </a:r>
            <a:r>
              <a:rPr lang="ru-RU" dirty="0" err="1"/>
              <a:t>Кадурин</a:t>
            </a:r>
            <a:r>
              <a:rPr lang="ru-RU" dirty="0"/>
              <a:t>, преподаватель</a:t>
            </a:r>
            <a:endParaRPr dirty="0"/>
          </a:p>
        </p:txBody>
      </p:sp>
      <p:pic>
        <p:nvPicPr>
          <p:cNvPr id="135" name="ooowl.png" descr="ooowl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695485" y="8912538"/>
            <a:ext cx="866859" cy="825347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Пункт списка…">
            <a:extLst>
              <a:ext uri="{FF2B5EF4-FFF2-40B4-BE49-F238E27FC236}">
                <a16:creationId xmlns:a16="http://schemas.microsoft.com/office/drawing/2014/main" id="{D380EBCB-A92E-A64C-A638-4D543E741C6D}"/>
              </a:ext>
            </a:extLst>
          </p:cNvPr>
          <p:cNvSpPr txBox="1"/>
          <p:nvPr/>
        </p:nvSpPr>
        <p:spPr>
          <a:xfrm>
            <a:off x="483420" y="1503938"/>
            <a:ext cx="12078923" cy="38974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t">
            <a:spAutoFit/>
          </a:bodyPr>
          <a:lstStyle/>
          <a:p>
            <a:pPr algn="l" defTabSz="355600">
              <a:lnSpc>
                <a:spcPct val="150000"/>
              </a:lnSpc>
              <a:buSzPct val="100000"/>
              <a:defRPr sz="2800">
                <a:solidFill>
                  <a:srgbClr val="35545C"/>
                </a:solidFill>
              </a:defRPr>
            </a:pPr>
            <a:r>
              <a:rPr lang="ru-RU" dirty="0"/>
              <a:t>Способы борьбы:</a:t>
            </a:r>
          </a:p>
          <a:p>
            <a:pPr marL="514350" indent="-514350" algn="l" defTabSz="355600">
              <a:lnSpc>
                <a:spcPct val="150000"/>
              </a:lnSpc>
              <a:buSzPct val="100000"/>
              <a:buAutoNum type="arabicPeriod"/>
              <a:defRPr sz="2800">
                <a:solidFill>
                  <a:srgbClr val="35545C"/>
                </a:solidFill>
              </a:defRPr>
            </a:pPr>
            <a:r>
              <a:rPr lang="ru-RU" dirty="0"/>
              <a:t>Ранняя остановка</a:t>
            </a:r>
          </a:p>
          <a:p>
            <a:pPr marL="514350" indent="-514350" algn="l" defTabSz="355600">
              <a:lnSpc>
                <a:spcPct val="150000"/>
              </a:lnSpc>
              <a:buSzPct val="100000"/>
              <a:buAutoNum type="arabicPeriod"/>
              <a:defRPr sz="2800">
                <a:solidFill>
                  <a:srgbClr val="35545C"/>
                </a:solidFill>
              </a:defRPr>
            </a:pPr>
            <a:r>
              <a:rPr lang="ru-RU" dirty="0"/>
              <a:t>Регуляризация:</a:t>
            </a:r>
          </a:p>
          <a:p>
            <a:pPr algn="l" defTabSz="355600">
              <a:lnSpc>
                <a:spcPct val="150000"/>
              </a:lnSpc>
              <a:buSzPct val="100000"/>
              <a:defRPr sz="2800">
                <a:solidFill>
                  <a:srgbClr val="35545C"/>
                </a:solidFill>
              </a:defRPr>
            </a:pPr>
            <a:endParaRPr lang="ru-RU" dirty="0"/>
          </a:p>
          <a:p>
            <a:pPr algn="l" defTabSz="355600">
              <a:lnSpc>
                <a:spcPct val="150000"/>
              </a:lnSpc>
              <a:buSzPct val="100000"/>
              <a:defRPr sz="2800">
                <a:solidFill>
                  <a:srgbClr val="35545C"/>
                </a:solidFill>
              </a:defRPr>
            </a:pPr>
            <a:r>
              <a:rPr lang="ru-RU" dirty="0"/>
              <a:t>Регуляризация — это наложение дополнительных ограничений.</a:t>
            </a:r>
          </a:p>
          <a:p>
            <a:pPr algn="l" defTabSz="355600">
              <a:lnSpc>
                <a:spcPct val="150000"/>
              </a:lnSpc>
              <a:buSzPct val="100000"/>
              <a:defRPr sz="2800">
                <a:solidFill>
                  <a:srgbClr val="35545C"/>
                </a:solidFill>
              </a:defRPr>
            </a:pPr>
            <a:r>
              <a:rPr lang="ru-RU" dirty="0"/>
              <a:t>Как мы можем это сделать?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227EFC1-0BC0-7042-894A-31971354CC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183" y="1181100"/>
            <a:ext cx="7312918" cy="295676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7AE50BA-32B7-5B46-A53F-1B6F986C4323}"/>
                  </a:ext>
                </a:extLst>
              </p:cNvPr>
              <p:cNvSpPr txBox="1"/>
              <p:nvPr/>
            </p:nvSpPr>
            <p:spPr>
              <a:xfrm>
                <a:off x="2569357" y="5857871"/>
                <a:ext cx="7976735" cy="9032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𝑚𝑖𝑛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),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𝒚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𝑚𝑖𝑛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9"/>
                                </m:r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ℒ</m:t>
                              </m:r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),</m:t>
                                  </m:r>
                                  <m:sSub>
                                    <m:sSub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𝑹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</m:d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7AE50BA-32B7-5B46-A53F-1B6F986C43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9357" y="5857871"/>
                <a:ext cx="7976735" cy="903261"/>
              </a:xfrm>
              <a:prstGeom prst="rect">
                <a:avLst/>
              </a:prstGeom>
              <a:blipFill>
                <a:blip r:embed="rId5"/>
                <a:stretch>
                  <a:fillRect t="-170833" b="-24444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E880A0D-3C14-AF4E-93F1-A5B915224A3F}"/>
                  </a:ext>
                </a:extLst>
              </p:cNvPr>
              <p:cNvSpPr txBox="1"/>
              <p:nvPr/>
            </p:nvSpPr>
            <p:spPr>
              <a:xfrm>
                <a:off x="7281609" y="6837707"/>
                <a:ext cx="3264483" cy="5786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𝑹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𝒘</m:t>
                              </m:r>
                            </m:e>
                          </m:d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𝒘</m:t>
                              </m:r>
                            </m:e>
                          </m:d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E880A0D-3C14-AF4E-93F1-A5B915224A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1609" y="6837707"/>
                <a:ext cx="3264483" cy="578685"/>
              </a:xfrm>
              <a:prstGeom prst="rect">
                <a:avLst/>
              </a:prstGeom>
              <a:blipFill>
                <a:blip r:embed="rId6"/>
                <a:stretch>
                  <a:fillRect b="-1276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9AB1C60-6A5F-9D4C-97B0-63FAC48C3D7C}"/>
                  </a:ext>
                </a:extLst>
              </p:cNvPr>
              <p:cNvSpPr txBox="1"/>
              <p:nvPr/>
            </p:nvSpPr>
            <p:spPr>
              <a:xfrm>
                <a:off x="2569357" y="6837707"/>
                <a:ext cx="3256212" cy="5786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𝑹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𝒘</m:t>
                              </m:r>
                            </m:e>
                          </m:d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𝒘</m:t>
                              </m:r>
                            </m:e>
                          </m:d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9AB1C60-6A5F-9D4C-97B0-63FAC48C3D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9357" y="6837707"/>
                <a:ext cx="3256212" cy="578685"/>
              </a:xfrm>
              <a:prstGeom prst="rect">
                <a:avLst/>
              </a:prstGeom>
              <a:blipFill>
                <a:blip r:embed="rId7"/>
                <a:stretch>
                  <a:fillRect b="-1276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67791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0222.png" descr="022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1224" y="334448"/>
            <a:ext cx="2058133" cy="485309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Линия"/>
          <p:cNvSpPr/>
          <p:nvPr/>
        </p:nvSpPr>
        <p:spPr>
          <a:xfrm>
            <a:off x="0" y="1181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2" name="Линия"/>
          <p:cNvSpPr/>
          <p:nvPr/>
        </p:nvSpPr>
        <p:spPr>
          <a:xfrm>
            <a:off x="-12700" y="8674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3" name="1"/>
          <p:cNvSpPr txBox="1"/>
          <p:nvPr/>
        </p:nvSpPr>
        <p:spPr>
          <a:xfrm>
            <a:off x="510438" y="8996938"/>
            <a:ext cx="359073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2</a:t>
            </a:r>
            <a:r>
              <a:rPr dirty="0"/>
              <a:t> </a:t>
            </a:r>
          </a:p>
        </p:txBody>
      </p:sp>
      <p:sp>
        <p:nvSpPr>
          <p:cNvPr id="134" name="Алексей Иванов, ведущий специалист"/>
          <p:cNvSpPr txBox="1"/>
          <p:nvPr/>
        </p:nvSpPr>
        <p:spPr>
          <a:xfrm>
            <a:off x="1145438" y="9055805"/>
            <a:ext cx="3462486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Артур </a:t>
            </a:r>
            <a:r>
              <a:rPr lang="ru-RU" dirty="0" err="1"/>
              <a:t>Кадурин</a:t>
            </a:r>
            <a:r>
              <a:rPr lang="ru-RU" dirty="0"/>
              <a:t>, преподаватель</a:t>
            </a:r>
            <a:endParaRPr dirty="0"/>
          </a:p>
        </p:txBody>
      </p:sp>
      <p:pic>
        <p:nvPicPr>
          <p:cNvPr id="135" name="ooowl.png" descr="ooowl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695485" y="8912538"/>
            <a:ext cx="866859" cy="825347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Пункт списка…">
            <a:extLst>
              <a:ext uri="{FF2B5EF4-FFF2-40B4-BE49-F238E27FC236}">
                <a16:creationId xmlns:a16="http://schemas.microsoft.com/office/drawing/2014/main" id="{D380EBCB-A92E-A64C-A638-4D543E741C6D}"/>
              </a:ext>
            </a:extLst>
          </p:cNvPr>
          <p:cNvSpPr txBox="1"/>
          <p:nvPr/>
        </p:nvSpPr>
        <p:spPr>
          <a:xfrm>
            <a:off x="483420" y="1503938"/>
            <a:ext cx="12078923" cy="26047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t">
            <a:spAutoFit/>
          </a:bodyPr>
          <a:lstStyle/>
          <a:p>
            <a:pPr algn="l" defTabSz="355600">
              <a:lnSpc>
                <a:spcPct val="150000"/>
              </a:lnSpc>
              <a:buSzPct val="100000"/>
              <a:defRPr sz="2800">
                <a:solidFill>
                  <a:srgbClr val="35545C"/>
                </a:solidFill>
              </a:defRPr>
            </a:pPr>
            <a:r>
              <a:rPr lang="ru-RU" dirty="0"/>
              <a:t>Способы борьбы:</a:t>
            </a:r>
          </a:p>
          <a:p>
            <a:pPr marL="514350" indent="-514350" algn="l" defTabSz="355600">
              <a:lnSpc>
                <a:spcPct val="150000"/>
              </a:lnSpc>
              <a:buSzPct val="100000"/>
              <a:buAutoNum type="arabicPeriod"/>
              <a:defRPr sz="2800">
                <a:solidFill>
                  <a:srgbClr val="35545C"/>
                </a:solidFill>
              </a:defRPr>
            </a:pPr>
            <a:r>
              <a:rPr lang="ru-RU" dirty="0"/>
              <a:t>Ранняя остановка</a:t>
            </a:r>
          </a:p>
          <a:p>
            <a:pPr marL="514350" indent="-514350" algn="l" defTabSz="355600">
              <a:lnSpc>
                <a:spcPct val="150000"/>
              </a:lnSpc>
              <a:buSzPct val="100000"/>
              <a:buAutoNum type="arabicPeriod"/>
              <a:defRPr sz="2800">
                <a:solidFill>
                  <a:srgbClr val="35545C"/>
                </a:solidFill>
              </a:defRPr>
            </a:pPr>
            <a:r>
              <a:rPr lang="ru-RU" dirty="0"/>
              <a:t>Регуляризация</a:t>
            </a:r>
            <a:endParaRPr lang="en-US" dirty="0"/>
          </a:p>
          <a:p>
            <a:pPr marL="514350" indent="-514350" algn="l" defTabSz="355600">
              <a:lnSpc>
                <a:spcPct val="150000"/>
              </a:lnSpc>
              <a:buSzPct val="100000"/>
              <a:buAutoNum type="arabicPeriod"/>
              <a:defRPr sz="2800">
                <a:solidFill>
                  <a:srgbClr val="35545C"/>
                </a:solidFill>
              </a:defRPr>
            </a:pPr>
            <a:r>
              <a:rPr lang="ru-RU" dirty="0"/>
              <a:t>Специальные слои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2F36895-1A0A-DD4B-97C3-67DF075544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184" y="1181099"/>
            <a:ext cx="7325618" cy="364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602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Заголовок слайда"/>
          <p:cNvSpPr txBox="1"/>
          <p:nvPr/>
        </p:nvSpPr>
        <p:spPr>
          <a:xfrm>
            <a:off x="510438" y="1636773"/>
            <a:ext cx="4863511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План на сегодня</a:t>
            </a:r>
            <a:endParaRPr dirty="0"/>
          </a:p>
        </p:txBody>
      </p:sp>
      <p:pic>
        <p:nvPicPr>
          <p:cNvPr id="129" name="0222.png" descr="022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1224" y="334448"/>
            <a:ext cx="2058133" cy="485309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Линия"/>
          <p:cNvSpPr/>
          <p:nvPr/>
        </p:nvSpPr>
        <p:spPr>
          <a:xfrm>
            <a:off x="0" y="1181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2" name="Линия"/>
          <p:cNvSpPr/>
          <p:nvPr/>
        </p:nvSpPr>
        <p:spPr>
          <a:xfrm>
            <a:off x="-12700" y="8674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3" name="1"/>
          <p:cNvSpPr txBox="1"/>
          <p:nvPr/>
        </p:nvSpPr>
        <p:spPr>
          <a:xfrm>
            <a:off x="510438" y="8996938"/>
            <a:ext cx="359073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3</a:t>
            </a:r>
            <a:r>
              <a:rPr dirty="0"/>
              <a:t> </a:t>
            </a:r>
          </a:p>
        </p:txBody>
      </p:sp>
      <p:sp>
        <p:nvSpPr>
          <p:cNvPr id="134" name="Алексей Иванов, ведущий специалист"/>
          <p:cNvSpPr txBox="1"/>
          <p:nvPr/>
        </p:nvSpPr>
        <p:spPr>
          <a:xfrm>
            <a:off x="1145438" y="9055805"/>
            <a:ext cx="3462486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Артур </a:t>
            </a:r>
            <a:r>
              <a:rPr lang="ru-RU" dirty="0" err="1"/>
              <a:t>Кадурин</a:t>
            </a:r>
            <a:r>
              <a:rPr lang="ru-RU" dirty="0"/>
              <a:t>, преподаватель</a:t>
            </a:r>
            <a:endParaRPr lang="en-US" dirty="0"/>
          </a:p>
        </p:txBody>
      </p:sp>
      <p:pic>
        <p:nvPicPr>
          <p:cNvPr id="135" name="ooowl.png" descr="ooowl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695485" y="8912538"/>
            <a:ext cx="866859" cy="825347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Пункт списка…">
            <a:extLst>
              <a:ext uri="{FF2B5EF4-FFF2-40B4-BE49-F238E27FC236}">
                <a16:creationId xmlns:a16="http://schemas.microsoft.com/office/drawing/2014/main" id="{7FAD0522-9249-2F4D-9371-55187650F73A}"/>
              </a:ext>
            </a:extLst>
          </p:cNvPr>
          <p:cNvSpPr txBox="1"/>
          <p:nvPr/>
        </p:nvSpPr>
        <p:spPr>
          <a:xfrm>
            <a:off x="549786" y="3413549"/>
            <a:ext cx="10755523" cy="26050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t">
            <a:spAutoFit/>
          </a:bodyPr>
          <a:lstStyle/>
          <a:p>
            <a:pPr marL="555625" indent="-555625" algn="l" defTabSz="355600">
              <a:lnSpc>
                <a:spcPct val="150000"/>
              </a:lnSpc>
              <a:buSzPct val="100000"/>
              <a:buAutoNum type="arabicPeriod"/>
              <a:defRPr sz="2800">
                <a:solidFill>
                  <a:srgbClr val="35545C"/>
                </a:solidFill>
              </a:defRPr>
            </a:pPr>
            <a:r>
              <a:rPr lang="ru-RU" b="0" dirty="0" err="1"/>
              <a:t>Валидация</a:t>
            </a:r>
            <a:endParaRPr b="0" dirty="0"/>
          </a:p>
          <a:p>
            <a:pPr marL="555625" indent="-555625" algn="l" defTabSz="355600">
              <a:lnSpc>
                <a:spcPct val="150000"/>
              </a:lnSpc>
              <a:buSzPct val="100000"/>
              <a:buAutoNum type="arabicPeriod"/>
              <a:defRPr sz="2800">
                <a:solidFill>
                  <a:srgbClr val="35545C"/>
                </a:solidFill>
              </a:defRPr>
            </a:pPr>
            <a:r>
              <a:rPr lang="ru-RU" b="0" dirty="0"/>
              <a:t>Переобучение и регуляризация</a:t>
            </a:r>
          </a:p>
          <a:p>
            <a:pPr marL="555625" indent="-555625" algn="l" defTabSz="355600">
              <a:lnSpc>
                <a:spcPct val="150000"/>
              </a:lnSpc>
              <a:buSzPct val="100000"/>
              <a:buAutoNum type="arabicPeriod"/>
              <a:defRPr sz="2800">
                <a:solidFill>
                  <a:srgbClr val="35545C"/>
                </a:solidFill>
              </a:defRPr>
            </a:pPr>
            <a:r>
              <a:rPr lang="ru-RU" dirty="0"/>
              <a:t>Нормализация мини-</a:t>
            </a:r>
            <a:r>
              <a:rPr lang="ru-RU" dirty="0" err="1"/>
              <a:t>батчами</a:t>
            </a:r>
            <a:r>
              <a:rPr lang="ru-RU" dirty="0"/>
              <a:t> и </a:t>
            </a:r>
            <a:r>
              <a:rPr lang="ru-RU" dirty="0" err="1"/>
              <a:t>дропаут</a:t>
            </a:r>
            <a:endParaRPr lang="ru-RU" dirty="0"/>
          </a:p>
          <a:p>
            <a:pPr marL="555625" indent="-555625" algn="l" defTabSz="355600">
              <a:lnSpc>
                <a:spcPct val="150000"/>
              </a:lnSpc>
              <a:buSzPct val="100000"/>
              <a:buAutoNum type="arabicPeriod"/>
              <a:defRPr sz="2800">
                <a:solidFill>
                  <a:srgbClr val="35545C"/>
                </a:solidFill>
              </a:defRPr>
            </a:pPr>
            <a:r>
              <a:rPr lang="ru-RU" b="0" dirty="0"/>
              <a:t>Практика</a:t>
            </a:r>
          </a:p>
        </p:txBody>
      </p:sp>
    </p:spTree>
    <p:extLst>
      <p:ext uri="{BB962C8B-B14F-4D97-AF65-F5344CB8AC3E}">
        <p14:creationId xmlns:p14="http://schemas.microsoft.com/office/powerpoint/2010/main" val="30040067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0222.png" descr="022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1224" y="334448"/>
            <a:ext cx="2058133" cy="485309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Линия"/>
          <p:cNvSpPr/>
          <p:nvPr/>
        </p:nvSpPr>
        <p:spPr>
          <a:xfrm>
            <a:off x="0" y="1181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2" name="Линия"/>
          <p:cNvSpPr/>
          <p:nvPr/>
        </p:nvSpPr>
        <p:spPr>
          <a:xfrm>
            <a:off x="-12700" y="8674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3" name="1"/>
          <p:cNvSpPr txBox="1"/>
          <p:nvPr/>
        </p:nvSpPr>
        <p:spPr>
          <a:xfrm>
            <a:off x="510438" y="8996938"/>
            <a:ext cx="359073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en-US" dirty="0"/>
              <a:t>3</a:t>
            </a:r>
            <a:r>
              <a:rPr dirty="0"/>
              <a:t> </a:t>
            </a:r>
          </a:p>
        </p:txBody>
      </p:sp>
      <p:sp>
        <p:nvSpPr>
          <p:cNvPr id="134" name="Алексей Иванов, ведущий специалист"/>
          <p:cNvSpPr txBox="1"/>
          <p:nvPr/>
        </p:nvSpPr>
        <p:spPr>
          <a:xfrm>
            <a:off x="1145438" y="9055805"/>
            <a:ext cx="3462486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Артур </a:t>
            </a:r>
            <a:r>
              <a:rPr lang="ru-RU" dirty="0" err="1"/>
              <a:t>Кадурин</a:t>
            </a:r>
            <a:r>
              <a:rPr lang="ru-RU" dirty="0"/>
              <a:t>, преподаватель</a:t>
            </a:r>
            <a:endParaRPr dirty="0"/>
          </a:p>
        </p:txBody>
      </p:sp>
      <p:pic>
        <p:nvPicPr>
          <p:cNvPr id="135" name="ooowl.png" descr="ooowl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695485" y="8912538"/>
            <a:ext cx="866859" cy="825347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2F36895-1A0A-DD4B-97C3-67DF075544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479" y="2630601"/>
            <a:ext cx="8344442" cy="4156235"/>
          </a:xfrm>
          <a:prstGeom prst="rect">
            <a:avLst/>
          </a:prstGeom>
        </p:spPr>
      </p:pic>
      <p:sp>
        <p:nvSpPr>
          <p:cNvPr id="11" name="Заголовок слайда">
            <a:extLst>
              <a:ext uri="{FF2B5EF4-FFF2-40B4-BE49-F238E27FC236}">
                <a16:creationId xmlns:a16="http://schemas.microsoft.com/office/drawing/2014/main" id="{F8EA1673-FF78-FF4F-80C2-D08D56F93357}"/>
              </a:ext>
            </a:extLst>
          </p:cNvPr>
          <p:cNvSpPr txBox="1"/>
          <p:nvPr/>
        </p:nvSpPr>
        <p:spPr>
          <a:xfrm>
            <a:off x="510438" y="1636773"/>
            <a:ext cx="2471831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 err="1"/>
              <a:t>Дропаут</a:t>
            </a:r>
            <a:endParaRPr dirty="0"/>
          </a:p>
        </p:txBody>
      </p:sp>
      <p:sp>
        <p:nvSpPr>
          <p:cNvPr id="12" name="Пункт списка…">
            <a:extLst>
              <a:ext uri="{FF2B5EF4-FFF2-40B4-BE49-F238E27FC236}">
                <a16:creationId xmlns:a16="http://schemas.microsoft.com/office/drawing/2014/main" id="{9408C104-3866-9749-B0F9-7E5DFE48E90C}"/>
              </a:ext>
            </a:extLst>
          </p:cNvPr>
          <p:cNvSpPr txBox="1"/>
          <p:nvPr/>
        </p:nvSpPr>
        <p:spPr>
          <a:xfrm>
            <a:off x="510438" y="6786836"/>
            <a:ext cx="12012558" cy="13120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t">
            <a:spAutoFit/>
          </a:bodyPr>
          <a:lstStyle/>
          <a:p>
            <a:pPr algn="l" defTabSz="355600">
              <a:lnSpc>
                <a:spcPct val="150000"/>
              </a:lnSpc>
              <a:buSzPct val="100000"/>
              <a:defRPr sz="2800">
                <a:solidFill>
                  <a:srgbClr val="35545C"/>
                </a:solidFill>
              </a:defRPr>
            </a:pPr>
            <a:r>
              <a:rPr lang="ru-RU" dirty="0"/>
              <a:t>В процессе обучения нейронной сети мы можем, как бы, временно «выключать» часть нейронов. </a:t>
            </a:r>
          </a:p>
        </p:txBody>
      </p:sp>
    </p:spTree>
    <p:extLst>
      <p:ext uri="{BB962C8B-B14F-4D97-AF65-F5344CB8AC3E}">
        <p14:creationId xmlns:p14="http://schemas.microsoft.com/office/powerpoint/2010/main" val="5999569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0222.png" descr="022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1224" y="334448"/>
            <a:ext cx="2058133" cy="485309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Линия"/>
          <p:cNvSpPr/>
          <p:nvPr/>
        </p:nvSpPr>
        <p:spPr>
          <a:xfrm>
            <a:off x="0" y="1181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2" name="Линия"/>
          <p:cNvSpPr/>
          <p:nvPr/>
        </p:nvSpPr>
        <p:spPr>
          <a:xfrm>
            <a:off x="-12700" y="8674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3" name="1"/>
          <p:cNvSpPr txBox="1"/>
          <p:nvPr/>
        </p:nvSpPr>
        <p:spPr>
          <a:xfrm>
            <a:off x="510438" y="8996938"/>
            <a:ext cx="359073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en-US" dirty="0"/>
              <a:t>3</a:t>
            </a:r>
            <a:r>
              <a:rPr dirty="0"/>
              <a:t> </a:t>
            </a:r>
          </a:p>
        </p:txBody>
      </p:sp>
      <p:sp>
        <p:nvSpPr>
          <p:cNvPr id="134" name="Алексей Иванов, ведущий специалист"/>
          <p:cNvSpPr txBox="1"/>
          <p:nvPr/>
        </p:nvSpPr>
        <p:spPr>
          <a:xfrm>
            <a:off x="1145438" y="9055805"/>
            <a:ext cx="3462486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Артур </a:t>
            </a:r>
            <a:r>
              <a:rPr lang="ru-RU" dirty="0" err="1"/>
              <a:t>Кадурин</a:t>
            </a:r>
            <a:r>
              <a:rPr lang="ru-RU" dirty="0"/>
              <a:t>, преподаватель</a:t>
            </a:r>
            <a:endParaRPr dirty="0"/>
          </a:p>
        </p:txBody>
      </p:sp>
      <p:pic>
        <p:nvPicPr>
          <p:cNvPr id="135" name="ooowl.png" descr="ooowl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695485" y="8912538"/>
            <a:ext cx="866859" cy="825347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Заголовок слайда">
            <a:extLst>
              <a:ext uri="{FF2B5EF4-FFF2-40B4-BE49-F238E27FC236}">
                <a16:creationId xmlns:a16="http://schemas.microsoft.com/office/drawing/2014/main" id="{F8EA1673-FF78-FF4F-80C2-D08D56F93357}"/>
              </a:ext>
            </a:extLst>
          </p:cNvPr>
          <p:cNvSpPr txBox="1"/>
          <p:nvPr/>
        </p:nvSpPr>
        <p:spPr>
          <a:xfrm>
            <a:off x="510438" y="1636773"/>
            <a:ext cx="5809283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 err="1"/>
              <a:t>Батч</a:t>
            </a:r>
            <a:r>
              <a:rPr lang="ru-RU" dirty="0"/>
              <a:t>-нормализация</a:t>
            </a:r>
            <a:endParaRPr dirty="0"/>
          </a:p>
        </p:txBody>
      </p:sp>
      <p:sp>
        <p:nvSpPr>
          <p:cNvPr id="12" name="Пункт списка…">
            <a:extLst>
              <a:ext uri="{FF2B5EF4-FFF2-40B4-BE49-F238E27FC236}">
                <a16:creationId xmlns:a16="http://schemas.microsoft.com/office/drawing/2014/main" id="{9408C104-3866-9749-B0F9-7E5DFE48E90C}"/>
              </a:ext>
            </a:extLst>
          </p:cNvPr>
          <p:cNvSpPr txBox="1"/>
          <p:nvPr/>
        </p:nvSpPr>
        <p:spPr>
          <a:xfrm>
            <a:off x="510438" y="6786836"/>
            <a:ext cx="12012558" cy="13120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t">
            <a:spAutoFit/>
          </a:bodyPr>
          <a:lstStyle/>
          <a:p>
            <a:pPr algn="l" defTabSz="355600">
              <a:lnSpc>
                <a:spcPct val="150000"/>
              </a:lnSpc>
              <a:buSzPct val="100000"/>
              <a:defRPr sz="2800">
                <a:solidFill>
                  <a:srgbClr val="35545C"/>
                </a:solidFill>
              </a:defRPr>
            </a:pPr>
            <a:r>
              <a:rPr lang="ru-RU" dirty="0"/>
              <a:t>В процессе обучения нейронной сети мы можем нормировать активации каждого слоя используя статистики текущего </a:t>
            </a:r>
            <a:r>
              <a:rPr lang="ru-RU" dirty="0" err="1"/>
              <a:t>батча</a:t>
            </a:r>
            <a:r>
              <a:rPr lang="ru-RU" dirty="0"/>
              <a:t>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B74FF59-89E2-184B-8956-31144A787B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2082" y="2634971"/>
            <a:ext cx="6515236" cy="4151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0482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0222.png" descr="022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1224" y="334448"/>
            <a:ext cx="2058133" cy="485309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Линия"/>
          <p:cNvSpPr/>
          <p:nvPr/>
        </p:nvSpPr>
        <p:spPr>
          <a:xfrm>
            <a:off x="0" y="1181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2" name="Линия"/>
          <p:cNvSpPr/>
          <p:nvPr/>
        </p:nvSpPr>
        <p:spPr>
          <a:xfrm>
            <a:off x="-12700" y="8674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3" name="1"/>
          <p:cNvSpPr txBox="1"/>
          <p:nvPr/>
        </p:nvSpPr>
        <p:spPr>
          <a:xfrm>
            <a:off x="510438" y="8996938"/>
            <a:ext cx="359073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en-US" dirty="0"/>
              <a:t>3</a:t>
            </a:r>
            <a:r>
              <a:rPr dirty="0"/>
              <a:t> </a:t>
            </a:r>
          </a:p>
        </p:txBody>
      </p:sp>
      <p:sp>
        <p:nvSpPr>
          <p:cNvPr id="134" name="Алексей Иванов, ведущий специалист"/>
          <p:cNvSpPr txBox="1"/>
          <p:nvPr/>
        </p:nvSpPr>
        <p:spPr>
          <a:xfrm>
            <a:off x="1145438" y="9055805"/>
            <a:ext cx="3462486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Артур </a:t>
            </a:r>
            <a:r>
              <a:rPr lang="ru-RU" dirty="0" err="1"/>
              <a:t>Кадурин</a:t>
            </a:r>
            <a:r>
              <a:rPr lang="ru-RU" dirty="0"/>
              <a:t>, преподаватель</a:t>
            </a:r>
            <a:endParaRPr dirty="0"/>
          </a:p>
        </p:txBody>
      </p:sp>
      <p:pic>
        <p:nvPicPr>
          <p:cNvPr id="135" name="ooowl.png" descr="ooowl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695485" y="8912538"/>
            <a:ext cx="866859" cy="825347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Заголовок слайда">
            <a:extLst>
              <a:ext uri="{FF2B5EF4-FFF2-40B4-BE49-F238E27FC236}">
                <a16:creationId xmlns:a16="http://schemas.microsoft.com/office/drawing/2014/main" id="{F8EA1673-FF78-FF4F-80C2-D08D56F93357}"/>
              </a:ext>
            </a:extLst>
          </p:cNvPr>
          <p:cNvSpPr txBox="1"/>
          <p:nvPr/>
        </p:nvSpPr>
        <p:spPr>
          <a:xfrm>
            <a:off x="510438" y="1636773"/>
            <a:ext cx="5809283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 err="1"/>
              <a:t>Батч</a:t>
            </a:r>
            <a:r>
              <a:rPr lang="ru-RU" dirty="0"/>
              <a:t>-нормализация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8A35F46-BFDA-AA43-9F07-E9FB2230E5DF}"/>
                  </a:ext>
                </a:extLst>
              </p:cNvPr>
              <p:cNvSpPr txBox="1"/>
              <p:nvPr/>
            </p:nvSpPr>
            <p:spPr>
              <a:xfrm>
                <a:off x="3261027" y="2535773"/>
                <a:ext cx="6457345" cy="12557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𝔼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𝑉𝑎𝑟</m:t>
                              </m:r>
                              <m:d>
                                <m:d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rad>
                        </m:den>
                      </m:f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8A35F46-BFDA-AA43-9F07-E9FB2230E5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1027" y="2535773"/>
                <a:ext cx="6457345" cy="125579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52480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0222.png" descr="022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1224" y="334448"/>
            <a:ext cx="2058133" cy="485309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Заголовок презентации…"/>
          <p:cNvSpPr txBox="1"/>
          <p:nvPr/>
        </p:nvSpPr>
        <p:spPr>
          <a:xfrm>
            <a:off x="1272438" y="2410440"/>
            <a:ext cx="9210855" cy="15799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4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ru-RU" dirty="0"/>
              <a:t>Переобучение и регуляризация</a:t>
            </a:r>
            <a:endParaRPr dirty="0"/>
          </a:p>
          <a:p>
            <a:pPr algn="l">
              <a:defRPr sz="4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endParaRPr dirty="0"/>
          </a:p>
        </p:txBody>
      </p:sp>
      <p:sp>
        <p:nvSpPr>
          <p:cNvPr id="123" name="Подзаголовок или пояснение"/>
          <p:cNvSpPr txBox="1"/>
          <p:nvPr/>
        </p:nvSpPr>
        <p:spPr>
          <a:xfrm>
            <a:off x="1285138" y="4116705"/>
            <a:ext cx="7293663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36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Как и чему учить нейронные сети</a:t>
            </a:r>
            <a:endParaRPr dirty="0"/>
          </a:p>
        </p:txBody>
      </p:sp>
      <p:sp>
        <p:nvSpPr>
          <p:cNvPr id="124" name="Алексей Иванов…"/>
          <p:cNvSpPr txBox="1"/>
          <p:nvPr/>
        </p:nvSpPr>
        <p:spPr>
          <a:xfrm>
            <a:off x="1412138" y="6691373"/>
            <a:ext cx="2343590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ru-RU" dirty="0"/>
              <a:t>Артур </a:t>
            </a:r>
            <a:r>
              <a:rPr lang="ru-RU" dirty="0" err="1"/>
              <a:t>Кадурин</a:t>
            </a:r>
            <a:endParaRPr dirty="0"/>
          </a:p>
          <a:p>
            <a:pPr algn="l">
              <a:defRPr b="0">
                <a:solidFill>
                  <a:srgbClr val="35545C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pPr>
            <a:r>
              <a:rPr lang="ru-RU" dirty="0"/>
              <a:t>Преподаватель</a:t>
            </a:r>
            <a:endParaRPr dirty="0"/>
          </a:p>
        </p:txBody>
      </p:sp>
      <p:sp>
        <p:nvSpPr>
          <p:cNvPr id="125" name="Линия"/>
          <p:cNvSpPr/>
          <p:nvPr/>
        </p:nvSpPr>
        <p:spPr>
          <a:xfrm>
            <a:off x="0" y="1181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126" name="ooowl.png" descr="ooowl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737252" y="5765007"/>
            <a:ext cx="3167694" cy="30160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0222.png" descr="022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1224" y="334448"/>
            <a:ext cx="2058133" cy="485309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Линия"/>
          <p:cNvSpPr/>
          <p:nvPr/>
        </p:nvSpPr>
        <p:spPr>
          <a:xfrm>
            <a:off x="0" y="1181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2" name="Линия"/>
          <p:cNvSpPr/>
          <p:nvPr/>
        </p:nvSpPr>
        <p:spPr>
          <a:xfrm>
            <a:off x="-12700" y="8674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3" name="1"/>
          <p:cNvSpPr txBox="1"/>
          <p:nvPr/>
        </p:nvSpPr>
        <p:spPr>
          <a:xfrm>
            <a:off x="510438" y="8996938"/>
            <a:ext cx="359073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en-US" dirty="0"/>
              <a:t>3</a:t>
            </a:r>
            <a:r>
              <a:rPr dirty="0"/>
              <a:t> </a:t>
            </a:r>
          </a:p>
        </p:txBody>
      </p:sp>
      <p:sp>
        <p:nvSpPr>
          <p:cNvPr id="134" name="Алексей Иванов, ведущий специалист"/>
          <p:cNvSpPr txBox="1"/>
          <p:nvPr/>
        </p:nvSpPr>
        <p:spPr>
          <a:xfrm>
            <a:off x="1145438" y="9055805"/>
            <a:ext cx="3462486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Артур </a:t>
            </a:r>
            <a:r>
              <a:rPr lang="ru-RU" dirty="0" err="1"/>
              <a:t>Кадурин</a:t>
            </a:r>
            <a:r>
              <a:rPr lang="ru-RU" dirty="0"/>
              <a:t>, преподаватель</a:t>
            </a:r>
            <a:endParaRPr dirty="0"/>
          </a:p>
        </p:txBody>
      </p:sp>
      <p:pic>
        <p:nvPicPr>
          <p:cNvPr id="135" name="ooowl.png" descr="ooowl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695485" y="8912538"/>
            <a:ext cx="866859" cy="825347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Заголовок слайда">
            <a:extLst>
              <a:ext uri="{FF2B5EF4-FFF2-40B4-BE49-F238E27FC236}">
                <a16:creationId xmlns:a16="http://schemas.microsoft.com/office/drawing/2014/main" id="{F8EA1673-FF78-FF4F-80C2-D08D56F93357}"/>
              </a:ext>
            </a:extLst>
          </p:cNvPr>
          <p:cNvSpPr txBox="1"/>
          <p:nvPr/>
        </p:nvSpPr>
        <p:spPr>
          <a:xfrm>
            <a:off x="510438" y="1636773"/>
            <a:ext cx="5809283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 err="1"/>
              <a:t>Батч</a:t>
            </a:r>
            <a:r>
              <a:rPr lang="ru-RU" dirty="0"/>
              <a:t>-нормализация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8A35F46-BFDA-AA43-9F07-E9FB2230E5DF}"/>
                  </a:ext>
                </a:extLst>
              </p:cNvPr>
              <p:cNvSpPr txBox="1"/>
              <p:nvPr/>
            </p:nvSpPr>
            <p:spPr>
              <a:xfrm>
                <a:off x="3261027" y="2535773"/>
                <a:ext cx="6457345" cy="12557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𝔼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𝑉𝑎𝑟</m:t>
                              </m:r>
                              <m:d>
                                <m:d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rad>
                        </m:den>
                      </m:f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8A35F46-BFDA-AA43-9F07-E9FB2230E5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1027" y="2535773"/>
                <a:ext cx="6457345" cy="125579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B132225-43A7-BE46-9C2D-068BD3D32D9A}"/>
                  </a:ext>
                </a:extLst>
              </p:cNvPr>
              <p:cNvSpPr txBox="1"/>
              <p:nvPr/>
            </p:nvSpPr>
            <p:spPr>
              <a:xfrm>
                <a:off x="3039042" y="4028377"/>
                <a:ext cx="6901313" cy="12557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𝔼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𝑉𝑎𝑟</m:t>
                              </m:r>
                              <m:d>
                                <m:d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rad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B132225-43A7-BE46-9C2D-068BD3D32D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9042" y="4028377"/>
                <a:ext cx="6901313" cy="1255793"/>
              </a:xfrm>
              <a:prstGeom prst="rect">
                <a:avLst/>
              </a:prstGeom>
              <a:blipFill>
                <a:blip r:embed="rId5"/>
                <a:stretch>
                  <a:fillRect l="-1101" b="-1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62179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0222.png" descr="022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1224" y="334448"/>
            <a:ext cx="2058133" cy="485309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Линия"/>
          <p:cNvSpPr/>
          <p:nvPr/>
        </p:nvSpPr>
        <p:spPr>
          <a:xfrm>
            <a:off x="0" y="1181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2" name="Линия"/>
          <p:cNvSpPr/>
          <p:nvPr/>
        </p:nvSpPr>
        <p:spPr>
          <a:xfrm>
            <a:off x="-12700" y="8674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3" name="1"/>
          <p:cNvSpPr txBox="1"/>
          <p:nvPr/>
        </p:nvSpPr>
        <p:spPr>
          <a:xfrm>
            <a:off x="510438" y="8996938"/>
            <a:ext cx="359073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en-US" dirty="0"/>
              <a:t>3</a:t>
            </a:r>
            <a:r>
              <a:rPr dirty="0"/>
              <a:t> </a:t>
            </a:r>
          </a:p>
        </p:txBody>
      </p:sp>
      <p:sp>
        <p:nvSpPr>
          <p:cNvPr id="134" name="Алексей Иванов, ведущий специалист"/>
          <p:cNvSpPr txBox="1"/>
          <p:nvPr/>
        </p:nvSpPr>
        <p:spPr>
          <a:xfrm>
            <a:off x="1145438" y="9055805"/>
            <a:ext cx="3462486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Артур </a:t>
            </a:r>
            <a:r>
              <a:rPr lang="ru-RU" dirty="0" err="1"/>
              <a:t>Кадурин</a:t>
            </a:r>
            <a:r>
              <a:rPr lang="ru-RU" dirty="0"/>
              <a:t>, преподаватель</a:t>
            </a:r>
            <a:endParaRPr dirty="0"/>
          </a:p>
        </p:txBody>
      </p:sp>
      <p:pic>
        <p:nvPicPr>
          <p:cNvPr id="135" name="ooowl.png" descr="ooowl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695485" y="8912538"/>
            <a:ext cx="866859" cy="825347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Заголовок слайда">
            <a:extLst>
              <a:ext uri="{FF2B5EF4-FFF2-40B4-BE49-F238E27FC236}">
                <a16:creationId xmlns:a16="http://schemas.microsoft.com/office/drawing/2014/main" id="{F8EA1673-FF78-FF4F-80C2-D08D56F93357}"/>
              </a:ext>
            </a:extLst>
          </p:cNvPr>
          <p:cNvSpPr txBox="1"/>
          <p:nvPr/>
        </p:nvSpPr>
        <p:spPr>
          <a:xfrm>
            <a:off x="510438" y="1636773"/>
            <a:ext cx="5809283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 err="1"/>
              <a:t>Батч</a:t>
            </a:r>
            <a:r>
              <a:rPr lang="ru-RU" dirty="0"/>
              <a:t>-нормализация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8A35F46-BFDA-AA43-9F07-E9FB2230E5DF}"/>
                  </a:ext>
                </a:extLst>
              </p:cNvPr>
              <p:cNvSpPr txBox="1"/>
              <p:nvPr/>
            </p:nvSpPr>
            <p:spPr>
              <a:xfrm>
                <a:off x="3261027" y="2535773"/>
                <a:ext cx="6457345" cy="12557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𝔼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𝑉𝑎𝑟</m:t>
                              </m:r>
                              <m:d>
                                <m:d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rad>
                        </m:den>
                      </m:f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8A35F46-BFDA-AA43-9F07-E9FB2230E5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1027" y="2535773"/>
                <a:ext cx="6457345" cy="125579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B132225-43A7-BE46-9C2D-068BD3D32D9A}"/>
                  </a:ext>
                </a:extLst>
              </p:cNvPr>
              <p:cNvSpPr txBox="1"/>
              <p:nvPr/>
            </p:nvSpPr>
            <p:spPr>
              <a:xfrm>
                <a:off x="3039042" y="4028377"/>
                <a:ext cx="6901313" cy="12557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𝔼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𝑉𝑎𝑟</m:t>
                              </m:r>
                              <m:d>
                                <m:d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rad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B132225-43A7-BE46-9C2D-068BD3D32D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9042" y="4028377"/>
                <a:ext cx="6901313" cy="1255793"/>
              </a:xfrm>
              <a:prstGeom prst="rect">
                <a:avLst/>
              </a:prstGeom>
              <a:blipFill>
                <a:blip r:embed="rId5"/>
                <a:stretch>
                  <a:fillRect l="-1101" b="-1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514904A-C66D-DF4B-9CF2-A0C9666A4FB2}"/>
                  </a:ext>
                </a:extLst>
              </p:cNvPr>
              <p:cNvSpPr txBox="1"/>
              <p:nvPr/>
            </p:nvSpPr>
            <p:spPr>
              <a:xfrm>
                <a:off x="2105972" y="5781839"/>
                <a:ext cx="8792856" cy="6887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3200" b="0" dirty="0">
                    <a:ea typeface="Cambria Math" panose="02040503050406030204" pitchFamily="18" charset="0"/>
                  </a:rPr>
                  <a:t>If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ru-RU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𝑉𝑎𝑟</m:t>
                        </m:r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</m:e>
                    </m:rad>
                  </m:oMath>
                </a14:m>
                <a:r>
                  <a:rPr lang="ru-RU" sz="3200" dirty="0">
                    <a:ea typeface="Cambria Math" panose="02040503050406030204" pitchFamily="18" charset="0"/>
                  </a:rPr>
                  <a:t> </a:t>
                </a:r>
                <a:r>
                  <a:rPr lang="en-US" sz="3200" dirty="0">
                    <a:ea typeface="Cambria Math" panose="02040503050406030204" pitchFamily="18" charset="0"/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ru-RU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lang="ru-RU" sz="3200" dirty="0">
                    <a:ea typeface="Cambria Math" panose="02040503050406030204" pitchFamily="18" charset="0"/>
                  </a:rPr>
                  <a:t> , </a:t>
                </a:r>
                <a:r>
                  <a:rPr lang="en-US" sz="3200" dirty="0">
                    <a:ea typeface="Cambria Math" panose="02040503050406030204" pitchFamily="18" charset="0"/>
                  </a:rPr>
                  <a:t>then</a:t>
                </a:r>
                <a:r>
                  <a:rPr lang="ru-RU" sz="32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ru-RU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ru-RU" sz="32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514904A-C66D-DF4B-9CF2-A0C9666A4F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5972" y="5781839"/>
                <a:ext cx="8792856" cy="688715"/>
              </a:xfrm>
              <a:prstGeom prst="rect">
                <a:avLst/>
              </a:prstGeom>
              <a:blipFill>
                <a:blip r:embed="rId6"/>
                <a:stretch>
                  <a:fillRect l="-1299" b="-236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40706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0222.png" descr="022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1224" y="334448"/>
            <a:ext cx="2058133" cy="485309"/>
          </a:xfrm>
          <a:prstGeom prst="rect">
            <a:avLst/>
          </a:prstGeom>
          <a:ln w="12700">
            <a:miter lim="400000"/>
          </a:ln>
        </p:spPr>
      </p:pic>
      <p:sp>
        <p:nvSpPr>
          <p:cNvPr id="175" name="Линия"/>
          <p:cNvSpPr/>
          <p:nvPr/>
        </p:nvSpPr>
        <p:spPr>
          <a:xfrm>
            <a:off x="0" y="1181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76" name="Спасибо…"/>
          <p:cNvSpPr txBox="1"/>
          <p:nvPr/>
        </p:nvSpPr>
        <p:spPr>
          <a:xfrm>
            <a:off x="6657238" y="2645419"/>
            <a:ext cx="3919539" cy="154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4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t>Спасибо</a:t>
            </a:r>
          </a:p>
          <a:p>
            <a:pPr algn="l">
              <a:defRPr sz="4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t>за внимание!</a:t>
            </a:r>
          </a:p>
        </p:txBody>
      </p:sp>
      <p:pic>
        <p:nvPicPr>
          <p:cNvPr id="177" name="ooowl.png" descr="ooowl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31552" y="3128058"/>
            <a:ext cx="4180853" cy="398064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Заголовок слайда"/>
          <p:cNvSpPr txBox="1"/>
          <p:nvPr/>
        </p:nvSpPr>
        <p:spPr>
          <a:xfrm>
            <a:off x="510438" y="1636773"/>
            <a:ext cx="4863511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План на сегодня</a:t>
            </a:r>
            <a:endParaRPr dirty="0"/>
          </a:p>
        </p:txBody>
      </p:sp>
      <p:pic>
        <p:nvPicPr>
          <p:cNvPr id="129" name="0222.png" descr="022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1224" y="334448"/>
            <a:ext cx="2058133" cy="485309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Линия"/>
          <p:cNvSpPr/>
          <p:nvPr/>
        </p:nvSpPr>
        <p:spPr>
          <a:xfrm>
            <a:off x="0" y="1181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2" name="Линия"/>
          <p:cNvSpPr/>
          <p:nvPr/>
        </p:nvSpPr>
        <p:spPr>
          <a:xfrm>
            <a:off x="-12700" y="8674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3" name="1"/>
          <p:cNvSpPr txBox="1"/>
          <p:nvPr/>
        </p:nvSpPr>
        <p:spPr>
          <a:xfrm>
            <a:off x="510438" y="9004299"/>
            <a:ext cx="365076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t>1 </a:t>
            </a:r>
          </a:p>
        </p:txBody>
      </p:sp>
      <p:sp>
        <p:nvSpPr>
          <p:cNvPr id="134" name="Алексей Иванов, ведущий специалист"/>
          <p:cNvSpPr txBox="1"/>
          <p:nvPr/>
        </p:nvSpPr>
        <p:spPr>
          <a:xfrm>
            <a:off x="1145438" y="9055805"/>
            <a:ext cx="3462486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Артур </a:t>
            </a:r>
            <a:r>
              <a:rPr lang="ru-RU" dirty="0" err="1"/>
              <a:t>Кадурин</a:t>
            </a:r>
            <a:r>
              <a:rPr lang="ru-RU" dirty="0"/>
              <a:t>, преподаватель</a:t>
            </a:r>
            <a:endParaRPr lang="en-US" dirty="0"/>
          </a:p>
        </p:txBody>
      </p:sp>
      <p:pic>
        <p:nvPicPr>
          <p:cNvPr id="135" name="ooowl.png" descr="ooowl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695485" y="8912538"/>
            <a:ext cx="866859" cy="825347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Пункт списка…">
            <a:extLst>
              <a:ext uri="{FF2B5EF4-FFF2-40B4-BE49-F238E27FC236}">
                <a16:creationId xmlns:a16="http://schemas.microsoft.com/office/drawing/2014/main" id="{7FAD0522-9249-2F4D-9371-55187650F73A}"/>
              </a:ext>
            </a:extLst>
          </p:cNvPr>
          <p:cNvSpPr txBox="1"/>
          <p:nvPr/>
        </p:nvSpPr>
        <p:spPr>
          <a:xfrm>
            <a:off x="549786" y="3413549"/>
            <a:ext cx="10755523" cy="26050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t">
            <a:spAutoFit/>
          </a:bodyPr>
          <a:lstStyle/>
          <a:p>
            <a:pPr marL="555625" indent="-555625" algn="l" defTabSz="355600">
              <a:lnSpc>
                <a:spcPct val="150000"/>
              </a:lnSpc>
              <a:buSzPct val="100000"/>
              <a:buAutoNum type="arabicPeriod"/>
              <a:defRPr sz="2800">
                <a:solidFill>
                  <a:srgbClr val="35545C"/>
                </a:solidFill>
              </a:defRPr>
            </a:pPr>
            <a:r>
              <a:rPr lang="ru-RU" dirty="0" err="1"/>
              <a:t>Валидация</a:t>
            </a:r>
            <a:endParaRPr dirty="0"/>
          </a:p>
          <a:p>
            <a:pPr marL="555625" indent="-555625" algn="l" defTabSz="355600">
              <a:lnSpc>
                <a:spcPct val="150000"/>
              </a:lnSpc>
              <a:buSzPct val="100000"/>
              <a:buAutoNum type="arabicPeriod"/>
              <a:defRPr sz="2800">
                <a:solidFill>
                  <a:srgbClr val="35545C"/>
                </a:solidFill>
              </a:defRPr>
            </a:pPr>
            <a:r>
              <a:rPr lang="ru-RU" b="0" dirty="0"/>
              <a:t>Переобучение и регуляризация</a:t>
            </a:r>
          </a:p>
          <a:p>
            <a:pPr marL="555625" indent="-555625" algn="l" defTabSz="355600">
              <a:lnSpc>
                <a:spcPct val="150000"/>
              </a:lnSpc>
              <a:buSzPct val="100000"/>
              <a:buAutoNum type="arabicPeriod"/>
              <a:defRPr sz="2800">
                <a:solidFill>
                  <a:srgbClr val="35545C"/>
                </a:solidFill>
              </a:defRPr>
            </a:pPr>
            <a:r>
              <a:rPr lang="ru-RU" b="0" dirty="0"/>
              <a:t>Нормализация мини-</a:t>
            </a:r>
            <a:r>
              <a:rPr lang="ru-RU" b="0" dirty="0" err="1"/>
              <a:t>батчами</a:t>
            </a:r>
            <a:r>
              <a:rPr lang="ru-RU" b="0" dirty="0"/>
              <a:t> и </a:t>
            </a:r>
            <a:r>
              <a:rPr lang="ru-RU" b="0" dirty="0" err="1"/>
              <a:t>дропаут</a:t>
            </a:r>
            <a:endParaRPr lang="ru-RU" b="0" dirty="0"/>
          </a:p>
          <a:p>
            <a:pPr marL="555625" indent="-555625" algn="l" defTabSz="355600">
              <a:lnSpc>
                <a:spcPct val="150000"/>
              </a:lnSpc>
              <a:buSzPct val="100000"/>
              <a:buAutoNum type="arabicPeriod"/>
              <a:defRPr sz="2800">
                <a:solidFill>
                  <a:srgbClr val="35545C"/>
                </a:solidFill>
              </a:defRPr>
            </a:pPr>
            <a:r>
              <a:rPr lang="ru-RU" b="0" dirty="0"/>
              <a:t>Практика</a:t>
            </a:r>
          </a:p>
        </p:txBody>
      </p:sp>
    </p:spTree>
    <p:extLst>
      <p:ext uri="{BB962C8B-B14F-4D97-AF65-F5344CB8AC3E}">
        <p14:creationId xmlns:p14="http://schemas.microsoft.com/office/powerpoint/2010/main" val="28692204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0222.png" descr="022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1224" y="334448"/>
            <a:ext cx="2058133" cy="485309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Линия"/>
          <p:cNvSpPr/>
          <p:nvPr/>
        </p:nvSpPr>
        <p:spPr>
          <a:xfrm>
            <a:off x="0" y="1181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2" name="Линия"/>
          <p:cNvSpPr/>
          <p:nvPr/>
        </p:nvSpPr>
        <p:spPr>
          <a:xfrm>
            <a:off x="-12700" y="8674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3" name="1"/>
          <p:cNvSpPr txBox="1"/>
          <p:nvPr/>
        </p:nvSpPr>
        <p:spPr>
          <a:xfrm>
            <a:off x="510438" y="8996938"/>
            <a:ext cx="359073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1</a:t>
            </a:r>
            <a:r>
              <a:rPr dirty="0"/>
              <a:t> </a:t>
            </a:r>
          </a:p>
        </p:txBody>
      </p:sp>
      <p:sp>
        <p:nvSpPr>
          <p:cNvPr id="134" name="Алексей Иванов, ведущий специалист"/>
          <p:cNvSpPr txBox="1"/>
          <p:nvPr/>
        </p:nvSpPr>
        <p:spPr>
          <a:xfrm>
            <a:off x="1145438" y="9055805"/>
            <a:ext cx="3462486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Артур </a:t>
            </a:r>
            <a:r>
              <a:rPr lang="ru-RU" dirty="0" err="1"/>
              <a:t>Кадурин</a:t>
            </a:r>
            <a:r>
              <a:rPr lang="ru-RU" dirty="0"/>
              <a:t>, преподаватель</a:t>
            </a:r>
            <a:endParaRPr dirty="0"/>
          </a:p>
        </p:txBody>
      </p:sp>
      <p:pic>
        <p:nvPicPr>
          <p:cNvPr id="135" name="ooowl.png" descr="ooowl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695485" y="8912538"/>
            <a:ext cx="866859" cy="825347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3739A98-E3C4-5849-BD8A-E1E89647134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359"/>
          <a:stretch/>
        </p:blipFill>
        <p:spPr>
          <a:xfrm>
            <a:off x="12699" y="1931364"/>
            <a:ext cx="12992102" cy="1998610"/>
          </a:xfrm>
          <a:prstGeom prst="rect">
            <a:avLst/>
          </a:prstGeom>
        </p:spPr>
      </p:pic>
      <p:sp>
        <p:nvSpPr>
          <p:cNvPr id="13" name="Пункт списка…">
            <a:extLst>
              <a:ext uri="{FF2B5EF4-FFF2-40B4-BE49-F238E27FC236}">
                <a16:creationId xmlns:a16="http://schemas.microsoft.com/office/drawing/2014/main" id="{F6834A3D-BA27-BE4E-82B7-680CF8F2D639}"/>
              </a:ext>
            </a:extLst>
          </p:cNvPr>
          <p:cNvSpPr txBox="1"/>
          <p:nvPr/>
        </p:nvSpPr>
        <p:spPr>
          <a:xfrm>
            <a:off x="483421" y="4168411"/>
            <a:ext cx="12012558" cy="13120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t">
            <a:spAutoFit/>
          </a:bodyPr>
          <a:lstStyle/>
          <a:p>
            <a:pPr algn="l" defTabSz="355600">
              <a:lnSpc>
                <a:spcPct val="150000"/>
              </a:lnSpc>
              <a:buSzPct val="100000"/>
              <a:defRPr sz="2800">
                <a:solidFill>
                  <a:srgbClr val="35545C"/>
                </a:solidFill>
              </a:defRPr>
            </a:pPr>
            <a:r>
              <a:rPr lang="ru-RU" dirty="0"/>
              <a:t>Вопросы:</a:t>
            </a:r>
          </a:p>
          <a:p>
            <a:pPr marL="514350" indent="-514350" algn="l" defTabSz="355600">
              <a:lnSpc>
                <a:spcPct val="150000"/>
              </a:lnSpc>
              <a:buSzPct val="100000"/>
              <a:buAutoNum type="arabicPeriod"/>
              <a:defRPr sz="2800">
                <a:solidFill>
                  <a:srgbClr val="35545C"/>
                </a:solidFill>
              </a:defRPr>
            </a:pPr>
            <a:r>
              <a:rPr lang="ru-RU" dirty="0"/>
              <a:t>Зачем нужно тестовое множество?</a:t>
            </a:r>
          </a:p>
        </p:txBody>
      </p:sp>
    </p:spTree>
    <p:extLst>
      <p:ext uri="{BB962C8B-B14F-4D97-AF65-F5344CB8AC3E}">
        <p14:creationId xmlns:p14="http://schemas.microsoft.com/office/powerpoint/2010/main" val="13040360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0222.png" descr="022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1224" y="334448"/>
            <a:ext cx="2058133" cy="485309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Линия"/>
          <p:cNvSpPr/>
          <p:nvPr/>
        </p:nvSpPr>
        <p:spPr>
          <a:xfrm>
            <a:off x="0" y="1181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2" name="Линия"/>
          <p:cNvSpPr/>
          <p:nvPr/>
        </p:nvSpPr>
        <p:spPr>
          <a:xfrm>
            <a:off x="-12700" y="8674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3" name="1"/>
          <p:cNvSpPr txBox="1"/>
          <p:nvPr/>
        </p:nvSpPr>
        <p:spPr>
          <a:xfrm>
            <a:off x="510438" y="8996938"/>
            <a:ext cx="359073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1</a:t>
            </a:r>
            <a:r>
              <a:rPr dirty="0"/>
              <a:t> </a:t>
            </a:r>
          </a:p>
        </p:txBody>
      </p:sp>
      <p:sp>
        <p:nvSpPr>
          <p:cNvPr id="134" name="Алексей Иванов, ведущий специалист"/>
          <p:cNvSpPr txBox="1"/>
          <p:nvPr/>
        </p:nvSpPr>
        <p:spPr>
          <a:xfrm>
            <a:off x="1145438" y="9055805"/>
            <a:ext cx="3462486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Артур </a:t>
            </a:r>
            <a:r>
              <a:rPr lang="ru-RU" dirty="0" err="1"/>
              <a:t>Кадурин</a:t>
            </a:r>
            <a:r>
              <a:rPr lang="ru-RU" dirty="0"/>
              <a:t>, преподаватель</a:t>
            </a:r>
            <a:endParaRPr dirty="0"/>
          </a:p>
        </p:txBody>
      </p:sp>
      <p:pic>
        <p:nvPicPr>
          <p:cNvPr id="135" name="ooowl.png" descr="ooowl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695485" y="8912538"/>
            <a:ext cx="866859" cy="825347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3739A98-E3C4-5849-BD8A-E1E89647134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359"/>
          <a:stretch/>
        </p:blipFill>
        <p:spPr>
          <a:xfrm>
            <a:off x="12699" y="1931364"/>
            <a:ext cx="12992102" cy="1998610"/>
          </a:xfrm>
          <a:prstGeom prst="rect">
            <a:avLst/>
          </a:prstGeom>
        </p:spPr>
      </p:pic>
      <p:sp>
        <p:nvSpPr>
          <p:cNvPr id="13" name="Пункт списка…">
            <a:extLst>
              <a:ext uri="{FF2B5EF4-FFF2-40B4-BE49-F238E27FC236}">
                <a16:creationId xmlns:a16="http://schemas.microsoft.com/office/drawing/2014/main" id="{F6834A3D-BA27-BE4E-82B7-680CF8F2D639}"/>
              </a:ext>
            </a:extLst>
          </p:cNvPr>
          <p:cNvSpPr txBox="1"/>
          <p:nvPr/>
        </p:nvSpPr>
        <p:spPr>
          <a:xfrm>
            <a:off x="483421" y="4168411"/>
            <a:ext cx="12012558" cy="19584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t">
            <a:spAutoFit/>
          </a:bodyPr>
          <a:lstStyle/>
          <a:p>
            <a:pPr algn="l" defTabSz="355600">
              <a:lnSpc>
                <a:spcPct val="150000"/>
              </a:lnSpc>
              <a:buSzPct val="100000"/>
              <a:defRPr sz="2800">
                <a:solidFill>
                  <a:srgbClr val="35545C"/>
                </a:solidFill>
              </a:defRPr>
            </a:pPr>
            <a:r>
              <a:rPr lang="ru-RU" dirty="0"/>
              <a:t>Вопросы:</a:t>
            </a:r>
          </a:p>
          <a:p>
            <a:pPr marL="514350" indent="-514350" algn="l" defTabSz="355600">
              <a:lnSpc>
                <a:spcPct val="150000"/>
              </a:lnSpc>
              <a:buSzPct val="100000"/>
              <a:buAutoNum type="arabicPeriod"/>
              <a:defRPr sz="2800">
                <a:solidFill>
                  <a:srgbClr val="35545C"/>
                </a:solidFill>
              </a:defRPr>
            </a:pPr>
            <a:r>
              <a:rPr lang="ru-RU" dirty="0"/>
              <a:t>Зачем нужно тестовое множество?</a:t>
            </a:r>
          </a:p>
          <a:p>
            <a:pPr marL="514350" indent="-514350" algn="l" defTabSz="355600">
              <a:lnSpc>
                <a:spcPct val="150000"/>
              </a:lnSpc>
              <a:buSzPct val="100000"/>
              <a:buAutoNum type="arabicPeriod"/>
              <a:defRPr sz="2800">
                <a:solidFill>
                  <a:srgbClr val="35545C"/>
                </a:solidFill>
              </a:defRPr>
            </a:pPr>
            <a:r>
              <a:rPr lang="ru-RU" dirty="0"/>
              <a:t>Как выбрать тестовое множество?</a:t>
            </a:r>
          </a:p>
        </p:txBody>
      </p:sp>
    </p:spTree>
    <p:extLst>
      <p:ext uri="{BB962C8B-B14F-4D97-AF65-F5344CB8AC3E}">
        <p14:creationId xmlns:p14="http://schemas.microsoft.com/office/powerpoint/2010/main" val="5817594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0222.png" descr="022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1224" y="334448"/>
            <a:ext cx="2058133" cy="485309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Линия"/>
          <p:cNvSpPr/>
          <p:nvPr/>
        </p:nvSpPr>
        <p:spPr>
          <a:xfrm>
            <a:off x="0" y="1181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2" name="Линия"/>
          <p:cNvSpPr/>
          <p:nvPr/>
        </p:nvSpPr>
        <p:spPr>
          <a:xfrm>
            <a:off x="-12700" y="8674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3" name="1"/>
          <p:cNvSpPr txBox="1"/>
          <p:nvPr/>
        </p:nvSpPr>
        <p:spPr>
          <a:xfrm>
            <a:off x="510438" y="8996938"/>
            <a:ext cx="359073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1</a:t>
            </a:r>
            <a:r>
              <a:rPr dirty="0"/>
              <a:t> </a:t>
            </a:r>
          </a:p>
        </p:txBody>
      </p:sp>
      <p:sp>
        <p:nvSpPr>
          <p:cNvPr id="134" name="Алексей Иванов, ведущий специалист"/>
          <p:cNvSpPr txBox="1"/>
          <p:nvPr/>
        </p:nvSpPr>
        <p:spPr>
          <a:xfrm>
            <a:off x="1145438" y="9055805"/>
            <a:ext cx="3462486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Артур </a:t>
            </a:r>
            <a:r>
              <a:rPr lang="ru-RU" dirty="0" err="1"/>
              <a:t>Кадурин</a:t>
            </a:r>
            <a:r>
              <a:rPr lang="ru-RU" dirty="0"/>
              <a:t>, преподаватель</a:t>
            </a:r>
            <a:endParaRPr dirty="0"/>
          </a:p>
        </p:txBody>
      </p:sp>
      <p:pic>
        <p:nvPicPr>
          <p:cNvPr id="135" name="ooowl.png" descr="ooowl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695485" y="8912538"/>
            <a:ext cx="866859" cy="825347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3739A98-E3C4-5849-BD8A-E1E89647134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359"/>
          <a:stretch/>
        </p:blipFill>
        <p:spPr>
          <a:xfrm>
            <a:off x="12699" y="1931364"/>
            <a:ext cx="12992102" cy="1998610"/>
          </a:xfrm>
          <a:prstGeom prst="rect">
            <a:avLst/>
          </a:prstGeom>
        </p:spPr>
      </p:pic>
      <p:sp>
        <p:nvSpPr>
          <p:cNvPr id="13" name="Пункт списка…">
            <a:extLst>
              <a:ext uri="{FF2B5EF4-FFF2-40B4-BE49-F238E27FC236}">
                <a16:creationId xmlns:a16="http://schemas.microsoft.com/office/drawing/2014/main" id="{F6834A3D-BA27-BE4E-82B7-680CF8F2D639}"/>
              </a:ext>
            </a:extLst>
          </p:cNvPr>
          <p:cNvSpPr txBox="1"/>
          <p:nvPr/>
        </p:nvSpPr>
        <p:spPr>
          <a:xfrm>
            <a:off x="483421" y="4168411"/>
            <a:ext cx="12012558" cy="26047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t">
            <a:spAutoFit/>
          </a:bodyPr>
          <a:lstStyle/>
          <a:p>
            <a:pPr algn="l" defTabSz="355600">
              <a:lnSpc>
                <a:spcPct val="150000"/>
              </a:lnSpc>
              <a:buSzPct val="100000"/>
              <a:defRPr sz="2800">
                <a:solidFill>
                  <a:srgbClr val="35545C"/>
                </a:solidFill>
              </a:defRPr>
            </a:pPr>
            <a:r>
              <a:rPr lang="ru-RU" dirty="0"/>
              <a:t>Вопросы:</a:t>
            </a:r>
          </a:p>
          <a:p>
            <a:pPr marL="514350" indent="-514350" algn="l" defTabSz="355600">
              <a:lnSpc>
                <a:spcPct val="150000"/>
              </a:lnSpc>
              <a:buSzPct val="100000"/>
              <a:buAutoNum type="arabicPeriod"/>
              <a:defRPr sz="2800">
                <a:solidFill>
                  <a:srgbClr val="35545C"/>
                </a:solidFill>
              </a:defRPr>
            </a:pPr>
            <a:r>
              <a:rPr lang="ru-RU" dirty="0"/>
              <a:t>Зачем нужно тестовое множество?</a:t>
            </a:r>
          </a:p>
          <a:p>
            <a:pPr marL="514350" indent="-514350" algn="l" defTabSz="355600">
              <a:lnSpc>
                <a:spcPct val="150000"/>
              </a:lnSpc>
              <a:buSzPct val="100000"/>
              <a:buAutoNum type="arabicPeriod"/>
              <a:defRPr sz="2800">
                <a:solidFill>
                  <a:srgbClr val="35545C"/>
                </a:solidFill>
              </a:defRPr>
            </a:pPr>
            <a:r>
              <a:rPr lang="ru-RU" dirty="0"/>
              <a:t>Как выбрать тестовое множество?</a:t>
            </a:r>
          </a:p>
          <a:p>
            <a:pPr marL="514350" indent="-514350" algn="l" defTabSz="355600">
              <a:lnSpc>
                <a:spcPct val="150000"/>
              </a:lnSpc>
              <a:buSzPct val="100000"/>
              <a:buAutoNum type="arabicPeriod"/>
              <a:defRPr sz="2800">
                <a:solidFill>
                  <a:srgbClr val="35545C"/>
                </a:solidFill>
              </a:defRPr>
            </a:pPr>
            <a:r>
              <a:rPr lang="ru-RU" dirty="0"/>
              <a:t>Как определить размер тестового множества?</a:t>
            </a:r>
          </a:p>
        </p:txBody>
      </p:sp>
    </p:spTree>
    <p:extLst>
      <p:ext uri="{BB962C8B-B14F-4D97-AF65-F5344CB8AC3E}">
        <p14:creationId xmlns:p14="http://schemas.microsoft.com/office/powerpoint/2010/main" val="1560773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0222.png" descr="022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1224" y="334448"/>
            <a:ext cx="2058133" cy="485309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Линия"/>
          <p:cNvSpPr/>
          <p:nvPr/>
        </p:nvSpPr>
        <p:spPr>
          <a:xfrm>
            <a:off x="0" y="1181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2" name="Линия"/>
          <p:cNvSpPr/>
          <p:nvPr/>
        </p:nvSpPr>
        <p:spPr>
          <a:xfrm>
            <a:off x="-12700" y="8674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3" name="1"/>
          <p:cNvSpPr txBox="1"/>
          <p:nvPr/>
        </p:nvSpPr>
        <p:spPr>
          <a:xfrm>
            <a:off x="510438" y="8996938"/>
            <a:ext cx="359073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1</a:t>
            </a:r>
            <a:r>
              <a:rPr dirty="0"/>
              <a:t> </a:t>
            </a:r>
          </a:p>
        </p:txBody>
      </p:sp>
      <p:sp>
        <p:nvSpPr>
          <p:cNvPr id="134" name="Алексей Иванов, ведущий специалист"/>
          <p:cNvSpPr txBox="1"/>
          <p:nvPr/>
        </p:nvSpPr>
        <p:spPr>
          <a:xfrm>
            <a:off x="1145438" y="9055805"/>
            <a:ext cx="3462486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Артур </a:t>
            </a:r>
            <a:r>
              <a:rPr lang="ru-RU" dirty="0" err="1"/>
              <a:t>Кадурин</a:t>
            </a:r>
            <a:r>
              <a:rPr lang="ru-RU" dirty="0"/>
              <a:t>, преподаватель</a:t>
            </a:r>
            <a:endParaRPr dirty="0"/>
          </a:p>
        </p:txBody>
      </p:sp>
      <p:pic>
        <p:nvPicPr>
          <p:cNvPr id="135" name="ooowl.png" descr="ooowl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695485" y="8912538"/>
            <a:ext cx="866859" cy="825347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3739A98-E3C4-5849-BD8A-E1E89647134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359"/>
          <a:stretch/>
        </p:blipFill>
        <p:spPr>
          <a:xfrm>
            <a:off x="12699" y="1931364"/>
            <a:ext cx="12992102" cy="1998610"/>
          </a:xfrm>
          <a:prstGeom prst="rect">
            <a:avLst/>
          </a:prstGeom>
        </p:spPr>
      </p:pic>
      <p:sp>
        <p:nvSpPr>
          <p:cNvPr id="13" name="Пункт списка…">
            <a:extLst>
              <a:ext uri="{FF2B5EF4-FFF2-40B4-BE49-F238E27FC236}">
                <a16:creationId xmlns:a16="http://schemas.microsoft.com/office/drawing/2014/main" id="{F6834A3D-BA27-BE4E-82B7-680CF8F2D639}"/>
              </a:ext>
            </a:extLst>
          </p:cNvPr>
          <p:cNvSpPr txBox="1"/>
          <p:nvPr/>
        </p:nvSpPr>
        <p:spPr>
          <a:xfrm>
            <a:off x="483421" y="4168411"/>
            <a:ext cx="12012558" cy="32510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t">
            <a:spAutoFit/>
          </a:bodyPr>
          <a:lstStyle/>
          <a:p>
            <a:pPr algn="l" defTabSz="355600">
              <a:lnSpc>
                <a:spcPct val="150000"/>
              </a:lnSpc>
              <a:buSzPct val="100000"/>
              <a:defRPr sz="2800">
                <a:solidFill>
                  <a:srgbClr val="35545C"/>
                </a:solidFill>
              </a:defRPr>
            </a:pPr>
            <a:r>
              <a:rPr lang="ru-RU" dirty="0"/>
              <a:t>Вопросы:</a:t>
            </a:r>
          </a:p>
          <a:p>
            <a:pPr marL="514350" indent="-514350" algn="l" defTabSz="355600">
              <a:lnSpc>
                <a:spcPct val="150000"/>
              </a:lnSpc>
              <a:buSzPct val="100000"/>
              <a:buAutoNum type="arabicPeriod"/>
              <a:defRPr sz="2800">
                <a:solidFill>
                  <a:srgbClr val="35545C"/>
                </a:solidFill>
              </a:defRPr>
            </a:pPr>
            <a:r>
              <a:rPr lang="ru-RU" dirty="0"/>
              <a:t>Зачем нужно тестовое множество?</a:t>
            </a:r>
          </a:p>
          <a:p>
            <a:pPr marL="514350" indent="-514350" algn="l" defTabSz="355600">
              <a:lnSpc>
                <a:spcPct val="150000"/>
              </a:lnSpc>
              <a:buSzPct val="100000"/>
              <a:buAutoNum type="arabicPeriod"/>
              <a:defRPr sz="2800">
                <a:solidFill>
                  <a:srgbClr val="35545C"/>
                </a:solidFill>
              </a:defRPr>
            </a:pPr>
            <a:r>
              <a:rPr lang="ru-RU" dirty="0"/>
              <a:t>Как выбрать тестовое множество?</a:t>
            </a:r>
          </a:p>
          <a:p>
            <a:pPr marL="514350" indent="-514350" algn="l" defTabSz="355600">
              <a:lnSpc>
                <a:spcPct val="150000"/>
              </a:lnSpc>
              <a:buSzPct val="100000"/>
              <a:buAutoNum type="arabicPeriod"/>
              <a:defRPr sz="2800">
                <a:solidFill>
                  <a:srgbClr val="35545C"/>
                </a:solidFill>
              </a:defRPr>
            </a:pPr>
            <a:r>
              <a:rPr lang="ru-RU" dirty="0"/>
              <a:t>Как определить размер тестового множества?</a:t>
            </a:r>
          </a:p>
          <a:p>
            <a:pPr marL="514350" indent="-514350" algn="l" defTabSz="355600">
              <a:lnSpc>
                <a:spcPct val="150000"/>
              </a:lnSpc>
              <a:buSzPct val="100000"/>
              <a:buAutoNum type="arabicPeriod"/>
              <a:defRPr sz="2800">
                <a:solidFill>
                  <a:srgbClr val="35545C"/>
                </a:solidFill>
              </a:defRPr>
            </a:pPr>
            <a:r>
              <a:rPr lang="ru-RU" dirty="0"/>
              <a:t>Как сравнивать два разных класса моделей?</a:t>
            </a:r>
          </a:p>
        </p:txBody>
      </p:sp>
    </p:spTree>
    <p:extLst>
      <p:ext uri="{BB962C8B-B14F-4D97-AF65-F5344CB8AC3E}">
        <p14:creationId xmlns:p14="http://schemas.microsoft.com/office/powerpoint/2010/main" val="18743491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0222.png" descr="022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1224" y="334448"/>
            <a:ext cx="2058133" cy="485309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Линия"/>
          <p:cNvSpPr/>
          <p:nvPr/>
        </p:nvSpPr>
        <p:spPr>
          <a:xfrm>
            <a:off x="0" y="1181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2" name="Линия"/>
          <p:cNvSpPr/>
          <p:nvPr/>
        </p:nvSpPr>
        <p:spPr>
          <a:xfrm>
            <a:off x="-12700" y="8674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3" name="1"/>
          <p:cNvSpPr txBox="1"/>
          <p:nvPr/>
        </p:nvSpPr>
        <p:spPr>
          <a:xfrm>
            <a:off x="510438" y="8996938"/>
            <a:ext cx="359073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1</a:t>
            </a:r>
            <a:r>
              <a:rPr dirty="0"/>
              <a:t> </a:t>
            </a:r>
          </a:p>
        </p:txBody>
      </p:sp>
      <p:sp>
        <p:nvSpPr>
          <p:cNvPr id="134" name="Алексей Иванов, ведущий специалист"/>
          <p:cNvSpPr txBox="1"/>
          <p:nvPr/>
        </p:nvSpPr>
        <p:spPr>
          <a:xfrm>
            <a:off x="1145438" y="9055805"/>
            <a:ext cx="3462486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Артур </a:t>
            </a:r>
            <a:r>
              <a:rPr lang="ru-RU" dirty="0" err="1"/>
              <a:t>Кадурин</a:t>
            </a:r>
            <a:r>
              <a:rPr lang="ru-RU" dirty="0"/>
              <a:t>, преподаватель</a:t>
            </a:r>
            <a:endParaRPr dirty="0"/>
          </a:p>
        </p:txBody>
      </p:sp>
      <p:pic>
        <p:nvPicPr>
          <p:cNvPr id="135" name="ooowl.png" descr="ooowl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695485" y="8912538"/>
            <a:ext cx="866859" cy="825347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3739A98-E3C4-5849-BD8A-E1E8964713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9" y="1931364"/>
            <a:ext cx="12992102" cy="674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3705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Заголовок слайда"/>
          <p:cNvSpPr txBox="1"/>
          <p:nvPr/>
        </p:nvSpPr>
        <p:spPr>
          <a:xfrm>
            <a:off x="510438" y="1636773"/>
            <a:ext cx="4863511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План на сегодня</a:t>
            </a:r>
            <a:endParaRPr dirty="0"/>
          </a:p>
        </p:txBody>
      </p:sp>
      <p:pic>
        <p:nvPicPr>
          <p:cNvPr id="129" name="0222.png" descr="022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1224" y="334448"/>
            <a:ext cx="2058133" cy="485309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Линия"/>
          <p:cNvSpPr/>
          <p:nvPr/>
        </p:nvSpPr>
        <p:spPr>
          <a:xfrm>
            <a:off x="0" y="1181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2" name="Линия"/>
          <p:cNvSpPr/>
          <p:nvPr/>
        </p:nvSpPr>
        <p:spPr>
          <a:xfrm>
            <a:off x="-12700" y="8674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3" name="1"/>
          <p:cNvSpPr txBox="1"/>
          <p:nvPr/>
        </p:nvSpPr>
        <p:spPr>
          <a:xfrm>
            <a:off x="510438" y="8996938"/>
            <a:ext cx="359073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2</a:t>
            </a:r>
            <a:r>
              <a:rPr dirty="0"/>
              <a:t> </a:t>
            </a:r>
          </a:p>
        </p:txBody>
      </p:sp>
      <p:sp>
        <p:nvSpPr>
          <p:cNvPr id="134" name="Алексей Иванов, ведущий специалист"/>
          <p:cNvSpPr txBox="1"/>
          <p:nvPr/>
        </p:nvSpPr>
        <p:spPr>
          <a:xfrm>
            <a:off x="1145438" y="9055805"/>
            <a:ext cx="3462486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Артур </a:t>
            </a:r>
            <a:r>
              <a:rPr lang="ru-RU" dirty="0" err="1"/>
              <a:t>Кадурин</a:t>
            </a:r>
            <a:r>
              <a:rPr lang="ru-RU" dirty="0"/>
              <a:t>, преподаватель</a:t>
            </a:r>
            <a:endParaRPr lang="en-US" dirty="0"/>
          </a:p>
        </p:txBody>
      </p:sp>
      <p:pic>
        <p:nvPicPr>
          <p:cNvPr id="135" name="ooowl.png" descr="ooowl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695485" y="8912538"/>
            <a:ext cx="866859" cy="825347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Пункт списка…">
            <a:extLst>
              <a:ext uri="{FF2B5EF4-FFF2-40B4-BE49-F238E27FC236}">
                <a16:creationId xmlns:a16="http://schemas.microsoft.com/office/drawing/2014/main" id="{7FAD0522-9249-2F4D-9371-55187650F73A}"/>
              </a:ext>
            </a:extLst>
          </p:cNvPr>
          <p:cNvSpPr txBox="1"/>
          <p:nvPr/>
        </p:nvSpPr>
        <p:spPr>
          <a:xfrm>
            <a:off x="549786" y="3413549"/>
            <a:ext cx="10755523" cy="26050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t">
            <a:spAutoFit/>
          </a:bodyPr>
          <a:lstStyle/>
          <a:p>
            <a:pPr marL="555625" indent="-555625" algn="l" defTabSz="355600">
              <a:lnSpc>
                <a:spcPct val="150000"/>
              </a:lnSpc>
              <a:buSzPct val="100000"/>
              <a:buAutoNum type="arabicPeriod"/>
              <a:defRPr sz="2800">
                <a:solidFill>
                  <a:srgbClr val="35545C"/>
                </a:solidFill>
              </a:defRPr>
            </a:pPr>
            <a:r>
              <a:rPr lang="ru-RU" b="0" dirty="0" err="1"/>
              <a:t>Валидация</a:t>
            </a:r>
            <a:endParaRPr b="0" dirty="0"/>
          </a:p>
          <a:p>
            <a:pPr marL="555625" indent="-555625" algn="l" defTabSz="355600">
              <a:lnSpc>
                <a:spcPct val="150000"/>
              </a:lnSpc>
              <a:buSzPct val="100000"/>
              <a:buAutoNum type="arabicPeriod"/>
              <a:defRPr sz="2800">
                <a:solidFill>
                  <a:srgbClr val="35545C"/>
                </a:solidFill>
              </a:defRPr>
            </a:pPr>
            <a:r>
              <a:rPr lang="ru-RU" dirty="0"/>
              <a:t>Переобучение и регуляризация</a:t>
            </a:r>
          </a:p>
          <a:p>
            <a:pPr marL="555625" indent="-555625" algn="l" defTabSz="355600">
              <a:lnSpc>
                <a:spcPct val="150000"/>
              </a:lnSpc>
              <a:buSzPct val="100000"/>
              <a:buAutoNum type="arabicPeriod"/>
              <a:defRPr sz="2800">
                <a:solidFill>
                  <a:srgbClr val="35545C"/>
                </a:solidFill>
              </a:defRPr>
            </a:pPr>
            <a:r>
              <a:rPr lang="ru-RU" b="0" dirty="0"/>
              <a:t>Нормализация мини-</a:t>
            </a:r>
            <a:r>
              <a:rPr lang="ru-RU" b="0" dirty="0" err="1"/>
              <a:t>батчами</a:t>
            </a:r>
            <a:r>
              <a:rPr lang="ru-RU" b="0" dirty="0"/>
              <a:t> и </a:t>
            </a:r>
            <a:r>
              <a:rPr lang="ru-RU" b="0" dirty="0" err="1"/>
              <a:t>дропаут</a:t>
            </a:r>
            <a:endParaRPr lang="ru-RU" b="0" dirty="0"/>
          </a:p>
          <a:p>
            <a:pPr marL="555625" indent="-555625" algn="l" defTabSz="355600">
              <a:lnSpc>
                <a:spcPct val="150000"/>
              </a:lnSpc>
              <a:buSzPct val="100000"/>
              <a:buAutoNum type="arabicPeriod"/>
              <a:defRPr sz="2800">
                <a:solidFill>
                  <a:srgbClr val="35545C"/>
                </a:solidFill>
              </a:defRPr>
            </a:pPr>
            <a:r>
              <a:rPr lang="ru-RU" b="0" dirty="0"/>
              <a:t>Практика</a:t>
            </a:r>
          </a:p>
        </p:txBody>
      </p:sp>
    </p:spTree>
    <p:extLst>
      <p:ext uri="{BB962C8B-B14F-4D97-AF65-F5344CB8AC3E}">
        <p14:creationId xmlns:p14="http://schemas.microsoft.com/office/powerpoint/2010/main" val="29919009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910</TotalTime>
  <Words>406</Words>
  <Application>Microsoft Macintosh PowerPoint</Application>
  <PresentationFormat>Custom</PresentationFormat>
  <Paragraphs>117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Roboto Bold</vt:lpstr>
      <vt:lpstr>Roboto Regular</vt:lpstr>
      <vt:lpstr>Arial</vt:lpstr>
      <vt:lpstr>Calibri</vt:lpstr>
      <vt:lpstr>Calibri Light</vt:lpstr>
      <vt:lpstr>Cambria Math</vt:lpstr>
      <vt:lpstr>Helvetica Neue</vt:lpstr>
      <vt:lpstr>Helvetica Neue 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Artur Kadurin</cp:lastModifiedBy>
  <cp:revision>46</cp:revision>
  <cp:lastPrinted>2018-07-03T16:46:07Z</cp:lastPrinted>
  <dcterms:modified xsi:type="dcterms:W3CDTF">2018-12-12T18:50:49Z</dcterms:modified>
</cp:coreProperties>
</file>