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625600" y="1596248"/>
            <a:ext cx="9753600" cy="3395700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625600" y="5122898"/>
            <a:ext cx="9753600" cy="23548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500"/>
            </a:lvl1pPr>
            <a:lvl2pPr marL="0" indent="487694" algn="ctr">
              <a:buSzTx/>
              <a:buFontTx/>
              <a:buNone/>
              <a:defRPr sz="2500"/>
            </a:lvl2pPr>
            <a:lvl3pPr marL="0" indent="975389" algn="ctr">
              <a:buSzTx/>
              <a:buFontTx/>
              <a:buNone/>
              <a:defRPr sz="2500"/>
            </a:lvl3pPr>
            <a:lvl4pPr marL="0" indent="1463085" algn="ctr">
              <a:buSzTx/>
              <a:buFontTx/>
              <a:buNone/>
              <a:defRPr sz="2500"/>
            </a:lvl4pPr>
            <a:lvl5pPr marL="0" indent="1950780" algn="ctr">
              <a:buSzTx/>
              <a:buFont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87306" y="2431627"/>
            <a:ext cx="11216642" cy="4057227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87306" y="6527237"/>
            <a:ext cx="11216642" cy="2133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487694"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975389"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1463085"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1950780"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95774" y="519290"/>
            <a:ext cx="11216641" cy="188524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95774" y="2390987"/>
            <a:ext cx="5501640" cy="117178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500"/>
            </a:lvl1pPr>
            <a:lvl2pPr marL="0" indent="487694">
              <a:buSzTx/>
              <a:buFontTx/>
              <a:buNone/>
              <a:defRPr b="1" sz="2500"/>
            </a:lvl2pPr>
            <a:lvl3pPr marL="0" indent="975389">
              <a:buSzTx/>
              <a:buFontTx/>
              <a:buNone/>
              <a:defRPr b="1" sz="2500"/>
            </a:lvl3pPr>
            <a:lvl4pPr marL="0" indent="1463085">
              <a:buSzTx/>
              <a:buFontTx/>
              <a:buNone/>
              <a:defRPr b="1" sz="2500"/>
            </a:lvl4pPr>
            <a:lvl5pPr marL="0" indent="1950780">
              <a:buSzTx/>
              <a:buFontTx/>
              <a:buNone/>
              <a:defRPr b="1"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583680" y="2390986"/>
            <a:ext cx="5528735" cy="1171788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5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 marL="773585" indent="-285890">
              <a:defRPr sz="3400"/>
            </a:lvl2pPr>
            <a:lvl3pPr marL="1307023" indent="-331633">
              <a:defRPr sz="3400"/>
            </a:lvl3pPr>
            <a:lvl4pPr marL="1857886" indent="-394801">
              <a:defRPr sz="3400"/>
            </a:lvl4pPr>
            <a:lvl5pPr marL="2345582" indent="-394801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7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487694">
              <a:buSzTx/>
              <a:buFontTx/>
              <a:buNone/>
              <a:defRPr sz="1700"/>
            </a:lvl2pPr>
            <a:lvl3pPr marL="0" indent="975389">
              <a:buSzTx/>
              <a:buFontTx/>
              <a:buNone/>
              <a:defRPr sz="1700"/>
            </a:lvl3pPr>
            <a:lvl4pPr marL="0" indent="1463085">
              <a:buSzTx/>
              <a:buFontTx/>
              <a:buNone/>
              <a:defRPr sz="1700"/>
            </a:lvl4pPr>
            <a:lvl5pPr marL="0" indent="1950780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CF0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837111" y="9161027"/>
            <a:ext cx="273610" cy="27752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3848" marR="0" indent="-24384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0558" marR="0" indent="-282863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12132" marR="0" indent="-336742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35274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22970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10665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98359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786054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73751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5"/>
            <a:ext cx="5711608" cy="2319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7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175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7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Пункт списка…"/>
          <p:cNvSpPr txBox="1"/>
          <p:nvPr/>
        </p:nvSpPr>
        <p:spPr>
          <a:xfrm>
            <a:off x="549785" y="3413548"/>
            <a:ext cx="12012560" cy="373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Сжатие данных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Предобучение сети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Переход в другое пространство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Если мы умеет отображать объекты из одного пространства в другое, почему бы не наложить дополнительные ограничения на второе пространство?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8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18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8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Пункт списка…"/>
          <p:cNvSpPr txBox="1"/>
          <p:nvPr/>
        </p:nvSpPr>
        <p:spPr>
          <a:xfrm>
            <a:off x="549785" y="3413548"/>
            <a:ext cx="12012560" cy="4379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Сжатие данных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Предобучение сети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Переход в другое пространство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Восстановление данных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Если мы знаем как устроено пространство объектов и у нас есть только часть информации об одном из них, мы можем найти наиболее похожий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8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193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9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Пункт списка…"/>
          <p:cNvSpPr txBox="1"/>
          <p:nvPr/>
        </p:nvSpPr>
        <p:spPr>
          <a:xfrm>
            <a:off x="549785" y="3413548"/>
            <a:ext cx="12012560" cy="373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Типичные функции потерь для автокодировщиков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Любое дифференцируемое расстояние в исходном пространстве объектов может быть функцией потерь. Чаще всего используются 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	Кросс-энтропия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	Среднеквадратичное отклонение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	Косинусное расстояние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9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02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0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Пункт списка…"/>
          <p:cNvSpPr txBox="1"/>
          <p:nvPr/>
        </p:nvSpPr>
        <p:spPr>
          <a:xfrm>
            <a:off x="600585" y="3451648"/>
            <a:ext cx="12012560" cy="373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Типичные функции потерь для автокодировщиков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Аугментация данных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Что, если на вход мы будем подавать зашумленные картинки, а на выходе будем требовать восстановить исходные?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Оказывается это не только возможно, но и помогает при обучении!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207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11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12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Пункт списка…"/>
          <p:cNvSpPr txBox="1"/>
          <p:nvPr/>
        </p:nvSpPr>
        <p:spPr>
          <a:xfrm>
            <a:off x="600585" y="3451649"/>
            <a:ext cx="12012560" cy="1808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Типичные функции потерь для автокодировщиков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Аугментация данных</a:t>
            </a:r>
          </a:p>
        </p:txBody>
      </p:sp>
      <p:pic>
        <p:nvPicPr>
          <p:cNvPr id="214" name="Screenshot 2019-06-29 at 00.07.48.png" descr="Screenshot 2019-06-29 at 00.07.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65" y="6027778"/>
            <a:ext cx="4082398" cy="519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shot 2019-06-28 at 23.53.43.png" descr="Screenshot 2019-06-28 at 23.53.4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00176" y="4282313"/>
            <a:ext cx="7743047" cy="4010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21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1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22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2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Пункт списка…"/>
          <p:cNvSpPr txBox="1"/>
          <p:nvPr/>
        </p:nvSpPr>
        <p:spPr>
          <a:xfrm>
            <a:off x="549785" y="3413548"/>
            <a:ext cx="12012560" cy="4379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Типичные функции потерь для автокодировщиков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Аугментация данных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Ограничения на латентный слой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Ограничения на латентный слой можно наложить добавив слагаемое в функцию потерь. 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Это может быть как дифференцируемая функция например </a:t>
            </a:r>
            <a:r>
              <a:t>L2</a:t>
            </a:r>
            <a:r>
              <a:t> или</a:t>
            </a:r>
            <a:r>
              <a:t> KL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Так и еще одна нейросеть!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227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9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31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32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Пункт списка…"/>
          <p:cNvSpPr txBox="1"/>
          <p:nvPr/>
        </p:nvSpPr>
        <p:spPr>
          <a:xfrm>
            <a:off x="496120" y="2739517"/>
            <a:ext cx="12012560" cy="566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Типичные функции потерь для автокодировщиков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Аугментация данных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Ограничения на латентный слой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Ограничения на латентный слой можно наложить добавив слагаемое в функцию потерь. 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Это может быть как дифференцируемая функция например </a:t>
            </a:r>
            <a:r>
              <a:t>L2</a:t>
            </a:r>
            <a:r>
              <a:t> или</a:t>
            </a:r>
            <a:r>
              <a:t> KL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Так и еще одна нейросеть!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Вообще, идеей использования отдельной нейросети в качестве компонента функции ошибки мы будем пользоваться очень много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23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8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9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40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4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Пункт списка…"/>
          <p:cNvSpPr txBox="1"/>
          <p:nvPr/>
        </p:nvSpPr>
        <p:spPr>
          <a:xfrm>
            <a:off x="549785" y="3413548"/>
            <a:ext cx="11482889" cy="245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Что такое Автокодировщик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Для чего нужны Автокодировщики и какими они бывают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Разреженный Автокодировщик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Практика: Автокодировщики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головок слайда"/>
          <p:cNvSpPr txBox="1"/>
          <p:nvPr/>
        </p:nvSpPr>
        <p:spPr>
          <a:xfrm>
            <a:off x="510437" y="1638300"/>
            <a:ext cx="9274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Разреженный Автокодировщик</a:t>
            </a:r>
          </a:p>
        </p:txBody>
      </p:sp>
      <p:pic>
        <p:nvPicPr>
          <p:cNvPr id="245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7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4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50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Пункт списка…"/>
          <p:cNvSpPr txBox="1"/>
          <p:nvPr/>
        </p:nvSpPr>
        <p:spPr>
          <a:xfrm>
            <a:off x="549785" y="3413548"/>
            <a:ext cx="12012560" cy="1808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Давайте, для примера, наложим на латентный слой автокодировщика ограничение, минимизирующее количество «активных» нейронов в нем.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Заголовок слайда"/>
          <p:cNvSpPr txBox="1"/>
          <p:nvPr/>
        </p:nvSpPr>
        <p:spPr>
          <a:xfrm>
            <a:off x="510437" y="1638300"/>
            <a:ext cx="9274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Разреженный Автокодировщик</a:t>
            </a:r>
          </a:p>
        </p:txBody>
      </p:sp>
      <p:pic>
        <p:nvPicPr>
          <p:cNvPr id="25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6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5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59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Пункт списка…"/>
          <p:cNvSpPr txBox="1"/>
          <p:nvPr/>
        </p:nvSpPr>
        <p:spPr>
          <a:xfrm>
            <a:off x="549785" y="3413549"/>
            <a:ext cx="12012560" cy="3094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Давайте, для примера, наложим на латентный слой автокодировщика ограничение, минимизирующее количество «активных» нейронов в нем.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Допустим каждый нейрон либо активен, либо — нет. Пусть тогда вероятность быть активным равна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Заголовок презентации…"/>
          <p:cNvSpPr txBox="1"/>
          <p:nvPr/>
        </p:nvSpPr>
        <p:spPr>
          <a:xfrm>
            <a:off x="1272438" y="2413000"/>
            <a:ext cx="561350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Автокодировщики</a:t>
            </a:r>
          </a:p>
        </p:txBody>
      </p:sp>
      <p:sp>
        <p:nvSpPr>
          <p:cNvPr id="98" name="Подзаголовок или пояснение"/>
          <p:cNvSpPr txBox="1"/>
          <p:nvPr/>
        </p:nvSpPr>
        <p:spPr>
          <a:xfrm>
            <a:off x="1285137" y="4121149"/>
            <a:ext cx="64992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6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Жмем и преобразуем данные</a:t>
            </a:r>
          </a:p>
        </p:txBody>
      </p:sp>
      <p:sp>
        <p:nvSpPr>
          <p:cNvPr id="99" name="Алексей Иванов…"/>
          <p:cNvSpPr txBox="1"/>
          <p:nvPr/>
        </p:nvSpPr>
        <p:spPr>
          <a:xfrm>
            <a:off x="1412137" y="6692900"/>
            <a:ext cx="34706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Дмитрий Музалевский</a:t>
            </a:r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Преподаватель</a:t>
            </a:r>
          </a:p>
        </p:txBody>
      </p:sp>
      <p:sp>
        <p:nvSpPr>
          <p:cNvPr id="10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1" y="5765007"/>
            <a:ext cx="3167696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Заголовок слайда"/>
          <p:cNvSpPr txBox="1"/>
          <p:nvPr/>
        </p:nvSpPr>
        <p:spPr>
          <a:xfrm>
            <a:off x="510437" y="1638300"/>
            <a:ext cx="9274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Разреженный Автокодировщик</a:t>
            </a:r>
          </a:p>
        </p:txBody>
      </p:sp>
      <p:pic>
        <p:nvPicPr>
          <p:cNvPr id="26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6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6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Пункт списка…"/>
          <p:cNvSpPr txBox="1"/>
          <p:nvPr/>
        </p:nvSpPr>
        <p:spPr>
          <a:xfrm>
            <a:off x="549785" y="3413549"/>
            <a:ext cx="12012560" cy="3094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Давайте, для примера, наложим на латентный слой автокодировщика ограничение, минимизирующее количество «активных» нейронов в нем.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Допустим каждый нейрон либо активен, либо — нет. Пусть тогда вероятность быть активным равна </a:t>
            </a:r>
          </a:p>
        </p:txBody>
      </p:sp>
      <p:sp>
        <p:nvSpPr>
          <p:cNvPr id="270" name="TextBox 9"/>
          <p:cNvSpPr txBox="1"/>
          <p:nvPr/>
        </p:nvSpPr>
        <p:spPr>
          <a:xfrm>
            <a:off x="2691356" y="7032621"/>
            <a:ext cx="7622088" cy="8439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ℒ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𝑑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egChr m:val=""/>
                          <m:endChr m:val="‖"/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</m:oMath>
              </m:oMathPara>
            </a14:m>
            <a:endParaRPr sz="3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Заголовок слайда"/>
          <p:cNvSpPr txBox="1"/>
          <p:nvPr/>
        </p:nvSpPr>
        <p:spPr>
          <a:xfrm>
            <a:off x="510437" y="1638300"/>
            <a:ext cx="9274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Разреженный Автокодировщик</a:t>
            </a:r>
          </a:p>
        </p:txBody>
      </p:sp>
      <p:pic>
        <p:nvPicPr>
          <p:cNvPr id="27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7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7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Пункт списка…"/>
          <p:cNvSpPr txBox="1"/>
          <p:nvPr/>
        </p:nvSpPr>
        <p:spPr>
          <a:xfrm>
            <a:off x="549785" y="3413549"/>
            <a:ext cx="12012560" cy="1166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Распределение Бернулли:</a:t>
            </a:r>
          </a:p>
        </p:txBody>
      </p:sp>
      <p:pic>
        <p:nvPicPr>
          <p:cNvPr id="280" name="Screenshot 2019-06-29 at 00.20.57.png" descr="Screenshot 2019-06-29 at 00.20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1595" y="4332932"/>
            <a:ext cx="8483601" cy="351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Заголовок слайда"/>
          <p:cNvSpPr txBox="1"/>
          <p:nvPr/>
        </p:nvSpPr>
        <p:spPr>
          <a:xfrm>
            <a:off x="510437" y="1638300"/>
            <a:ext cx="9274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Разреженный Автокодировщик</a:t>
            </a:r>
          </a:p>
        </p:txBody>
      </p:sp>
      <p:pic>
        <p:nvPicPr>
          <p:cNvPr id="28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8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8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TextBox 11"/>
          <p:cNvSpPr txBox="1"/>
          <p:nvPr/>
        </p:nvSpPr>
        <p:spPr>
          <a:xfrm>
            <a:off x="510437" y="3809817"/>
            <a:ext cx="6581367" cy="110552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egChr m:val=""/>
                          <m:endChr m:val="‖"/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e>
                                  <m:limUpp>
                                    <m:e>
                                      <m: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^</m:t>
                                      </m:r>
                                    </m:lim>
                                  </m:limUpp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e>
                  </m:nary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  <a:endParaRPr sz="3600"/>
          </a:p>
        </p:txBody>
      </p:sp>
      <p:sp>
        <p:nvSpPr>
          <p:cNvPr id="290" name="TextBox 12"/>
          <p:cNvSpPr txBox="1"/>
          <p:nvPr/>
        </p:nvSpPr>
        <p:spPr>
          <a:xfrm>
            <a:off x="510437" y="2822326"/>
            <a:ext cx="1776020" cy="4900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  <m:lim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lim>
                  </m:limUpp>
                </m:oMath>
              </m:oMathPara>
            </a14:m>
            <a:endParaRPr sz="3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Заголовок слайда"/>
          <p:cNvSpPr txBox="1"/>
          <p:nvPr/>
        </p:nvSpPr>
        <p:spPr>
          <a:xfrm>
            <a:off x="510437" y="1638300"/>
            <a:ext cx="9274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Разреженный Автокодировщик</a:t>
            </a:r>
          </a:p>
        </p:txBody>
      </p:sp>
      <p:pic>
        <p:nvPicPr>
          <p:cNvPr id="29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9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9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extBox 11"/>
          <p:cNvSpPr txBox="1"/>
          <p:nvPr/>
        </p:nvSpPr>
        <p:spPr>
          <a:xfrm>
            <a:off x="510437" y="3809817"/>
            <a:ext cx="11212905" cy="16212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egChr m:val=""/>
                          <m:endChr m:val="‖"/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e>
                                  <m:limUpp>
                                    <m:e>
                                      <m: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^</m:t>
                                      </m:r>
                                    </m:lim>
                                  </m:limUpp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e>
                  </m:nary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limUp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lim>
                          </m:limUpp>
                        </m:den>
                      </m:f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</m:d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Upp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lim>
                              </m:limUpp>
                            </m:e>
                          </m:d>
                        </m:den>
                      </m:f>
                    </m:e>
                  </m:func>
                </m:oMath>
              </m:oMathPara>
            </a14:m>
            <a:endParaRPr sz="3600"/>
          </a:p>
        </p:txBody>
      </p:sp>
      <p:sp>
        <p:nvSpPr>
          <p:cNvPr id="300" name="TextBox 12"/>
          <p:cNvSpPr txBox="1"/>
          <p:nvPr/>
        </p:nvSpPr>
        <p:spPr>
          <a:xfrm>
            <a:off x="510437" y="2822326"/>
            <a:ext cx="1776020" cy="4900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  <m:lim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lim>
                  </m:limUpp>
                </m:oMath>
              </m:oMathPara>
            </a14:m>
            <a:endParaRPr sz="3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Заголовок слайда"/>
          <p:cNvSpPr txBox="1"/>
          <p:nvPr/>
        </p:nvSpPr>
        <p:spPr>
          <a:xfrm>
            <a:off x="510437" y="1638300"/>
            <a:ext cx="9274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Разреженный Автокодировщик</a:t>
            </a:r>
          </a:p>
        </p:txBody>
      </p:sp>
      <p:pic>
        <p:nvPicPr>
          <p:cNvPr id="30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0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30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11"/>
          <p:cNvSpPr txBox="1"/>
          <p:nvPr/>
        </p:nvSpPr>
        <p:spPr>
          <a:xfrm>
            <a:off x="510437" y="3809817"/>
            <a:ext cx="11212905" cy="16212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egChr m:val=""/>
                          <m:endChr m:val="‖"/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e>
                                  <m:limUpp>
                                    <m:e>
                                      <m: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^</m:t>
                                      </m:r>
                                    </m:lim>
                                  </m:limUpp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e>
                  </m:nary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limUp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lim>
                          </m:limUpp>
                        </m:den>
                      </m:f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</m:d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Upp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lim>
                              </m:limUpp>
                            </m:e>
                          </m:d>
                        </m:den>
                      </m:f>
                    </m:e>
                  </m:func>
                </m:oMath>
              </m:oMathPara>
            </a14:m>
            <a:endParaRPr sz="3600"/>
          </a:p>
        </p:txBody>
      </p:sp>
      <p:sp>
        <p:nvSpPr>
          <p:cNvPr id="310" name="TextBox 9"/>
          <p:cNvSpPr txBox="1"/>
          <p:nvPr/>
        </p:nvSpPr>
        <p:spPr>
          <a:xfrm>
            <a:off x="510437" y="5610671"/>
            <a:ext cx="4337001" cy="100573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limUp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lim>
                          </m:limUpp>
                        </m:den>
                      </m:f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limUp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^</m:t>
                          </m:r>
                        </m:lim>
                      </m:limUpp>
                    </m:e>
                  </m:func>
                </m:oMath>
              </m:oMathPara>
            </a14:m>
            <a:endParaRPr sz="3600"/>
          </a:p>
        </p:txBody>
      </p:sp>
      <p:sp>
        <p:nvSpPr>
          <p:cNvPr id="311" name="TextBox 12"/>
          <p:cNvSpPr txBox="1"/>
          <p:nvPr/>
        </p:nvSpPr>
        <p:spPr>
          <a:xfrm>
            <a:off x="510437" y="2822326"/>
            <a:ext cx="1776020" cy="4900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  <m:lim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lim>
                  </m:limUpp>
                </m:oMath>
              </m:oMathPara>
            </a14:m>
            <a:endParaRPr sz="3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Заголовок слайда"/>
          <p:cNvSpPr txBox="1"/>
          <p:nvPr/>
        </p:nvSpPr>
        <p:spPr>
          <a:xfrm>
            <a:off x="510437" y="1638300"/>
            <a:ext cx="9274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Разреженный Автокодировщик</a:t>
            </a:r>
          </a:p>
        </p:txBody>
      </p:sp>
      <p:pic>
        <p:nvPicPr>
          <p:cNvPr id="31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6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7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1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319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extBox 11"/>
          <p:cNvSpPr txBox="1"/>
          <p:nvPr/>
        </p:nvSpPr>
        <p:spPr>
          <a:xfrm>
            <a:off x="510437" y="3809817"/>
            <a:ext cx="11212905" cy="16212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egChr m:val=""/>
                          <m:endChr m:val="‖"/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e>
                                  <m:limUpp>
                                    <m:e>
                                      <m: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^</m:t>
                                      </m:r>
                                    </m:lim>
                                  </m:limUpp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e>
                  </m:nary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limUp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lim>
                          </m:limUpp>
                        </m:den>
                      </m:f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</m:d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Upp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lim>
                              </m:limUpp>
                            </m:e>
                          </m:d>
                        </m:den>
                      </m:f>
                    </m:e>
                  </m:func>
                </m:oMath>
              </m:oMathPara>
            </a14:m>
            <a:endParaRPr sz="3600"/>
          </a:p>
        </p:txBody>
      </p:sp>
      <p:sp>
        <p:nvSpPr>
          <p:cNvPr id="321" name="TextBox 9"/>
          <p:cNvSpPr txBox="1"/>
          <p:nvPr/>
        </p:nvSpPr>
        <p:spPr>
          <a:xfrm>
            <a:off x="510437" y="5610671"/>
            <a:ext cx="4337001" cy="100573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limUp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lim>
                          </m:limUpp>
                        </m:den>
                      </m:f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𝜌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limUp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^</m:t>
                          </m:r>
                        </m:lim>
                      </m:limUpp>
                    </m:e>
                  </m:func>
                </m:oMath>
              </m:oMathPara>
            </a14:m>
            <a:endParaRPr sz="3600"/>
          </a:p>
        </p:txBody>
      </p:sp>
      <p:sp>
        <p:nvSpPr>
          <p:cNvPr id="322" name="TextBox 10"/>
          <p:cNvSpPr txBox="1"/>
          <p:nvPr/>
        </p:nvSpPr>
        <p:spPr>
          <a:xfrm>
            <a:off x="510437" y="7086500"/>
            <a:ext cx="10719974" cy="11251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limLow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lim>
                      </m:limLow>
                    </m:fName>
                    <m:e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begChr m:val=""/>
                              <m:endChr m:val="‖"/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limLow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lim>
                      </m:limLow>
                    </m:fName>
                    <m:e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func>
                            <m:func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limUpp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lim>
                              </m:limUpp>
                            </m:e>
                          </m:func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func>
                            <m:func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limUpp>
                                    <m:e>
                                      <m: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^</m:t>
                                      </m:r>
                                    </m:lim>
                                  </m:limUpp>
                                </m:e>
                              </m:d>
                            </m:e>
                          </m:func>
                        </m:e>
                      </m:d>
                    </m:e>
                  </m:func>
                </m:oMath>
              </m:oMathPara>
            </a14:m>
            <a:endParaRPr sz="3600"/>
          </a:p>
        </p:txBody>
      </p:sp>
      <p:sp>
        <p:nvSpPr>
          <p:cNvPr id="323" name="TextBox 12"/>
          <p:cNvSpPr txBox="1"/>
          <p:nvPr/>
        </p:nvSpPr>
        <p:spPr>
          <a:xfrm>
            <a:off x="510437" y="2822326"/>
            <a:ext cx="1776020" cy="4900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e>
                    <m:lim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lim>
                  </m:limUpp>
                </m:oMath>
              </m:oMathPara>
            </a14:m>
            <a:endParaRPr sz="3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32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8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9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4 </a:t>
            </a:r>
          </a:p>
        </p:txBody>
      </p:sp>
      <p:sp>
        <p:nvSpPr>
          <p:cNvPr id="330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33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Пункт списка…"/>
          <p:cNvSpPr txBox="1"/>
          <p:nvPr/>
        </p:nvSpPr>
        <p:spPr>
          <a:xfrm>
            <a:off x="549785" y="3413548"/>
            <a:ext cx="11482889" cy="2451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Что такое Автокодировщик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Для чего нужны Автокодировщики и какими они бывают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Разреженный Автокодировщик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Практика: Автокодировщик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Спасибо…"/>
          <p:cNvSpPr txBox="1"/>
          <p:nvPr/>
        </p:nvSpPr>
        <p:spPr>
          <a:xfrm>
            <a:off x="6657237" y="2632719"/>
            <a:ext cx="390435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33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1" y="3128057"/>
            <a:ext cx="4180854" cy="3980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10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0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09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Пункт списка…"/>
          <p:cNvSpPr txBox="1"/>
          <p:nvPr/>
        </p:nvSpPr>
        <p:spPr>
          <a:xfrm>
            <a:off x="549785" y="3413548"/>
            <a:ext cx="10755525" cy="245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Что такое Автокодировщик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Для чего нужны Автокодировщики и какими они бывают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Разреженный Автокодировщик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Практика: Автокодировщики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1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1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12"/>
          <p:cNvSpPr txBox="1"/>
          <p:nvPr/>
        </p:nvSpPr>
        <p:spPr>
          <a:xfrm>
            <a:off x="4811776" y="7630296"/>
            <a:ext cx="3381248" cy="56281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𝐷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d>
                </m:oMath>
              </m:oMathPara>
            </a14:m>
            <a:endParaRPr sz="3600"/>
          </a:p>
        </p:txBody>
      </p:sp>
      <p:pic>
        <p:nvPicPr>
          <p:cNvPr id="119" name="autoencoder.png" descr="autoencoder.png"/>
          <p:cNvPicPr>
            <a:picLocks noChangeAspect="1"/>
          </p:cNvPicPr>
          <p:nvPr/>
        </p:nvPicPr>
        <p:blipFill>
          <a:blip r:embed="rId4">
            <a:extLst/>
          </a:blip>
          <a:srcRect l="1427" t="0" r="0" b="0"/>
          <a:stretch>
            <a:fillRect/>
          </a:stretch>
        </p:blipFill>
        <p:spPr>
          <a:xfrm>
            <a:off x="2613181" y="2738279"/>
            <a:ext cx="7892740" cy="463024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2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2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12"/>
          <p:cNvSpPr txBox="1"/>
          <p:nvPr/>
        </p:nvSpPr>
        <p:spPr>
          <a:xfrm>
            <a:off x="4799075" y="6042170"/>
            <a:ext cx="3381249" cy="56281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𝐷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d>
                </m:oMath>
              </m:oMathPara>
            </a14:m>
            <a:endParaRPr sz="3600"/>
          </a:p>
        </p:txBody>
      </p:sp>
      <p:sp>
        <p:nvSpPr>
          <p:cNvPr id="129" name="TextBox 47"/>
          <p:cNvSpPr txBox="1"/>
          <p:nvPr/>
        </p:nvSpPr>
        <p:spPr>
          <a:xfrm>
            <a:off x="4309618" y="6929487"/>
            <a:ext cx="4385564" cy="8439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ℒ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𝑑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e>
                  </m:d>
                </m:oMath>
              </m:oMathPara>
            </a14:m>
            <a:endParaRPr sz="3600"/>
          </a:p>
        </p:txBody>
      </p:sp>
      <p:pic>
        <p:nvPicPr>
          <p:cNvPr id="130" name="Screenshot 2019-06-28 at 22.42.47.png" descr="Screenshot 2019-06-28 at 22.42.4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0802" y="3738198"/>
            <a:ext cx="75438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3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3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creenshot 2019-06-28 at 22.42.06.png" descr="Screenshot 2019-06-28 at 22.42.0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0" y="3876675"/>
            <a:ext cx="10287001" cy="248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14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14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Пункт списка…"/>
          <p:cNvSpPr txBox="1"/>
          <p:nvPr/>
        </p:nvSpPr>
        <p:spPr>
          <a:xfrm>
            <a:off x="549785" y="3413548"/>
            <a:ext cx="11482889" cy="245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Что такое Автокодировщик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Для чего нужны Автокодировщики и какими они бывают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Разреженный Автокодировщик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Практика: Автокодировщики</a:t>
            </a:r>
          </a:p>
        </p:txBody>
      </p:sp>
      <p:sp>
        <p:nvSpPr>
          <p:cNvPr id="14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5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156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5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Пункт списка…"/>
          <p:cNvSpPr txBox="1"/>
          <p:nvPr/>
        </p:nvSpPr>
        <p:spPr>
          <a:xfrm>
            <a:off x="524385" y="2971449"/>
            <a:ext cx="12231034" cy="309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Сжатие данных: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Н</a:t>
            </a:r>
            <a:r>
              <a:t>ейронная сеть при решении задачи сжатия исходит из соображений нехватки ресурсов. Топология сети и её алгоритм обучения таковы, что данные большой размерности требуется передать со входа нейронной сети на её выходы через сравнительно небольших размеров канал.</a:t>
            </a:r>
          </a:p>
        </p:txBody>
      </p:sp>
      <p:pic>
        <p:nvPicPr>
          <p:cNvPr id="159" name="Screenshot 2019-06-28 at 22.54.38.png" descr="Screenshot 2019-06-28 at 22.54.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31422" y="6233517"/>
            <a:ext cx="7513358" cy="2252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слайда"/>
          <p:cNvSpPr txBox="1"/>
          <p:nvPr/>
        </p:nvSpPr>
        <p:spPr>
          <a:xfrm>
            <a:off x="510437" y="1638300"/>
            <a:ext cx="5088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Автокодировщик</a:t>
            </a:r>
          </a:p>
        </p:txBody>
      </p:sp>
      <p:pic>
        <p:nvPicPr>
          <p:cNvPr id="16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166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6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Пункт списка…"/>
          <p:cNvSpPr txBox="1"/>
          <p:nvPr/>
        </p:nvSpPr>
        <p:spPr>
          <a:xfrm>
            <a:off x="562485" y="3413548"/>
            <a:ext cx="12293380" cy="373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Сжатие данных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Предобучение сети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Если мы научились эффективно переводить объекты из пространства большей размерности в пространство меньшей размерности, значит мы научились извлекать признаки сильно связанные с самими объектами.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ECF0F1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