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625600" y="1596248"/>
            <a:ext cx="9753600" cy="3395700"/>
          </a:xfrm>
          <a:prstGeom prst="rect">
            <a:avLst/>
          </a:prstGeom>
        </p:spPr>
        <p:txBody>
          <a:bodyPr anchor="b"/>
          <a:lstStyle>
            <a:lvl1pPr algn="ctr">
              <a:defRPr sz="6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625600" y="5122898"/>
            <a:ext cx="9753600" cy="23548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500"/>
            </a:lvl1pPr>
            <a:lvl2pPr marL="0" indent="487694" algn="ctr">
              <a:buSzTx/>
              <a:buFontTx/>
              <a:buNone/>
              <a:defRPr sz="2500"/>
            </a:lvl2pPr>
            <a:lvl3pPr marL="0" indent="975389" algn="ctr">
              <a:buSzTx/>
              <a:buFontTx/>
              <a:buNone/>
              <a:defRPr sz="2500"/>
            </a:lvl3pPr>
            <a:lvl4pPr marL="0" indent="1463085" algn="ctr">
              <a:buSzTx/>
              <a:buFontTx/>
              <a:buNone/>
              <a:defRPr sz="2500"/>
            </a:lvl4pPr>
            <a:lvl5pPr marL="0" indent="1950780" algn="ctr">
              <a:buSzTx/>
              <a:buFontTx/>
              <a:buNone/>
              <a:defRPr sz="25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93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/>
          <p:nvPr>
            <p:ph type="title"/>
          </p:nvPr>
        </p:nvSpPr>
        <p:spPr>
          <a:xfrm>
            <a:off x="9306559" y="519288"/>
            <a:ext cx="2804161" cy="8265726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02" name="Уровень текста 1…"/>
          <p:cNvSpPr txBox="1"/>
          <p:nvPr>
            <p:ph type="body" idx="1"/>
          </p:nvPr>
        </p:nvSpPr>
        <p:spPr>
          <a:xfrm>
            <a:off x="894080" y="519288"/>
            <a:ext cx="8249920" cy="8265726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887306" y="2431627"/>
            <a:ext cx="11216642" cy="4057227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887306" y="6527237"/>
            <a:ext cx="11216642" cy="2133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solidFill>
                  <a:srgbClr val="888888"/>
                </a:solidFill>
              </a:defRPr>
            </a:lvl1pPr>
            <a:lvl2pPr marL="0" indent="487694">
              <a:buSzTx/>
              <a:buFontTx/>
              <a:buNone/>
              <a:defRPr sz="2500">
                <a:solidFill>
                  <a:srgbClr val="888888"/>
                </a:solidFill>
              </a:defRPr>
            </a:lvl2pPr>
            <a:lvl3pPr marL="0" indent="975389">
              <a:buSzTx/>
              <a:buFontTx/>
              <a:buNone/>
              <a:defRPr sz="2500">
                <a:solidFill>
                  <a:srgbClr val="888888"/>
                </a:solidFill>
              </a:defRPr>
            </a:lvl3pPr>
            <a:lvl4pPr marL="0" indent="1463085">
              <a:buSzTx/>
              <a:buFontTx/>
              <a:buNone/>
              <a:defRPr sz="2500">
                <a:solidFill>
                  <a:srgbClr val="888888"/>
                </a:solidFill>
              </a:defRPr>
            </a:lvl4pPr>
            <a:lvl5pPr marL="0" indent="1950780">
              <a:buSzTx/>
              <a:buFontTx/>
              <a:buNone/>
              <a:defRPr sz="25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894080" y="2596444"/>
            <a:ext cx="5527041" cy="618857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xfrm>
            <a:off x="895774" y="519290"/>
            <a:ext cx="11216641" cy="1885246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895774" y="2390987"/>
            <a:ext cx="5501640" cy="117178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500"/>
            </a:lvl1pPr>
            <a:lvl2pPr marL="0" indent="487694">
              <a:buSzTx/>
              <a:buFontTx/>
              <a:buNone/>
              <a:defRPr b="1" sz="2500"/>
            </a:lvl2pPr>
            <a:lvl3pPr marL="0" indent="975389">
              <a:buSzTx/>
              <a:buFontTx/>
              <a:buNone/>
              <a:defRPr b="1" sz="2500"/>
            </a:lvl3pPr>
            <a:lvl4pPr marL="0" indent="1463085">
              <a:buSzTx/>
              <a:buFontTx/>
              <a:buNone/>
              <a:defRPr b="1" sz="2500"/>
            </a:lvl4pPr>
            <a:lvl5pPr marL="0" indent="1950780">
              <a:buSzTx/>
              <a:buFontTx/>
              <a:buNone/>
              <a:defRPr b="1" sz="25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583680" y="2390987"/>
            <a:ext cx="5528735" cy="1171787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5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895774" y="650240"/>
            <a:ext cx="4194386" cy="2275840"/>
          </a:xfrm>
          <a:prstGeom prst="rect">
            <a:avLst/>
          </a:prstGeom>
        </p:spPr>
        <p:txBody>
          <a:bodyPr anchor="b"/>
          <a:lstStyle>
            <a:lvl1pPr>
              <a:defRPr sz="3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>
          <a:xfrm>
            <a:off x="5528733" y="1404338"/>
            <a:ext cx="6583682" cy="6931378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 marL="773585" indent="-285890">
              <a:defRPr sz="3400"/>
            </a:lvl2pPr>
            <a:lvl3pPr marL="1307023" indent="-331633">
              <a:defRPr sz="3400"/>
            </a:lvl3pPr>
            <a:lvl4pPr marL="1857886" indent="-394801">
              <a:defRPr sz="3400"/>
            </a:lvl4pPr>
            <a:lvl5pPr marL="2345582" indent="-394801">
              <a:defRPr sz="3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895774" y="2926079"/>
            <a:ext cx="4194386" cy="54209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7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895774" y="650240"/>
            <a:ext cx="4194386" cy="2275840"/>
          </a:xfrm>
          <a:prstGeom prst="rect">
            <a:avLst/>
          </a:prstGeom>
        </p:spPr>
        <p:txBody>
          <a:bodyPr anchor="b"/>
          <a:lstStyle>
            <a:lvl1pPr>
              <a:defRPr sz="3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5528733" y="1404338"/>
            <a:ext cx="6583682" cy="69313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895774" y="2926079"/>
            <a:ext cx="4194386" cy="54209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700"/>
            </a:lvl1pPr>
            <a:lvl2pPr marL="0" indent="487694">
              <a:buSzTx/>
              <a:buFontTx/>
              <a:buNone/>
              <a:defRPr sz="1700"/>
            </a:lvl2pPr>
            <a:lvl3pPr marL="0" indent="975389">
              <a:buSzTx/>
              <a:buFontTx/>
              <a:buNone/>
              <a:defRPr sz="1700"/>
            </a:lvl3pPr>
            <a:lvl4pPr marL="0" indent="1463085">
              <a:buSzTx/>
              <a:buFontTx/>
              <a:buNone/>
              <a:defRPr sz="1700"/>
            </a:lvl4pPr>
            <a:lvl5pPr marL="0" indent="1950780">
              <a:buSzTx/>
              <a:buFontTx/>
              <a:buNone/>
              <a:defRPr sz="17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894080" y="519290"/>
            <a:ext cx="11216641" cy="188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894080" y="2596444"/>
            <a:ext cx="11216641" cy="6188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837110" y="9161027"/>
            <a:ext cx="273610" cy="27752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43848" marR="0" indent="-24384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70558" marR="0" indent="-282863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12132" marR="0" indent="-336742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35274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322970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810665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98359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786054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273751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g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.g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.g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g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5.g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6596" y="3717175"/>
            <a:ext cx="5711608" cy="2319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Заголовок слайда"/>
          <p:cNvSpPr txBox="1"/>
          <p:nvPr/>
        </p:nvSpPr>
        <p:spPr>
          <a:xfrm>
            <a:off x="510437" y="1638300"/>
            <a:ext cx="57301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Зрительная «кора»</a:t>
            </a:r>
          </a:p>
        </p:txBody>
      </p:sp>
      <p:pic>
        <p:nvPicPr>
          <p:cNvPr id="19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6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7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98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99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ectangle 10"/>
          <p:cNvSpPr txBox="1"/>
          <p:nvPr/>
        </p:nvSpPr>
        <p:spPr>
          <a:xfrm>
            <a:off x="2839646" y="8021583"/>
            <a:ext cx="7229231" cy="45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http://cs231n.github.io/convolutional-networks/</a:t>
            </a:r>
          </a:p>
        </p:txBody>
      </p:sp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8138" y="2809475"/>
            <a:ext cx="13004801" cy="4616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Заголовок слайда"/>
          <p:cNvSpPr txBox="1"/>
          <p:nvPr/>
        </p:nvSpPr>
        <p:spPr>
          <a:xfrm>
            <a:off x="510438" y="1638300"/>
            <a:ext cx="48765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План на сегодня</a:t>
            </a:r>
          </a:p>
        </p:txBody>
      </p:sp>
      <p:pic>
        <p:nvPicPr>
          <p:cNvPr id="20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6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7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08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09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Пункт списка…"/>
          <p:cNvSpPr txBox="1"/>
          <p:nvPr/>
        </p:nvSpPr>
        <p:spPr>
          <a:xfrm>
            <a:off x="549785" y="3413549"/>
            <a:ext cx="10755525" cy="309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Сверточная нейронная сеть.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Свертка, деконволюция, субдискретизация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Dropout </a:t>
            </a:r>
            <a:r>
              <a:t>и </a:t>
            </a:r>
            <a:r>
              <a:t>BatchNorm </a:t>
            </a:r>
            <a:r>
              <a:t>для сверток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Практика: Классификатор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Практика: Автокодировщик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Заголовок слайда"/>
          <p:cNvSpPr txBox="1"/>
          <p:nvPr/>
        </p:nvSpPr>
        <p:spPr>
          <a:xfrm>
            <a:off x="510437" y="1638300"/>
            <a:ext cx="546913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Операция свертки</a:t>
            </a:r>
          </a:p>
        </p:txBody>
      </p:sp>
      <p:pic>
        <p:nvPicPr>
          <p:cNvPr id="213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5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6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17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18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48" descr="Picture 4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437" y="2501195"/>
            <a:ext cx="7776551" cy="2426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49" descr="Picture 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437" y="5141619"/>
            <a:ext cx="9596572" cy="353248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Box 51"/>
          <p:cNvSpPr txBox="1"/>
          <p:nvPr/>
        </p:nvSpPr>
        <p:spPr>
          <a:xfrm>
            <a:off x="8386216" y="2560235"/>
            <a:ext cx="4296574" cy="2292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Каждый нейрон поочередно «присасывается» ко всем участкам входа. </a:t>
            </a:r>
          </a:p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Выход нейрона называется карта признаков или </a:t>
            </a:r>
            <a:r>
              <a:t>featuremap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Заголовок слайда"/>
          <p:cNvSpPr txBox="1"/>
          <p:nvPr/>
        </p:nvSpPr>
        <p:spPr>
          <a:xfrm>
            <a:off x="510437" y="1638300"/>
            <a:ext cx="904756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Демонстрация работы свертки</a:t>
            </a:r>
          </a:p>
        </p:txBody>
      </p:sp>
      <p:pic>
        <p:nvPicPr>
          <p:cNvPr id="22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6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7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28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29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extBox 51"/>
          <p:cNvSpPr txBox="1"/>
          <p:nvPr/>
        </p:nvSpPr>
        <p:spPr>
          <a:xfrm>
            <a:off x="8360816" y="2927351"/>
            <a:ext cx="4296574" cy="2292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Feature maps на разных слоях.</a:t>
            </a:r>
          </a:p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Для одного слоя приведены карты для нескольких фильтров.</a:t>
            </a:r>
          </a:p>
        </p:txBody>
      </p:sp>
      <p:pic>
        <p:nvPicPr>
          <p:cNvPr id="231" name="AffectionateMemorableGreyhounddog-size_restricted.gif" descr="AffectionateMemorableGreyhounddog-size_restricted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391" y="3051175"/>
            <a:ext cx="7366001" cy="414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Заголовок слайда"/>
          <p:cNvSpPr txBox="1"/>
          <p:nvPr/>
        </p:nvSpPr>
        <p:spPr>
          <a:xfrm>
            <a:off x="510437" y="1638300"/>
            <a:ext cx="904756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Демонстрация работы свертки</a:t>
            </a:r>
          </a:p>
        </p:txBody>
      </p:sp>
      <p:pic>
        <p:nvPicPr>
          <p:cNvPr id="23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6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7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38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39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extBox 51"/>
          <p:cNvSpPr txBox="1"/>
          <p:nvPr/>
        </p:nvSpPr>
        <p:spPr>
          <a:xfrm>
            <a:off x="8360816" y="2927351"/>
            <a:ext cx="4296574" cy="2292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Примеры различных активаций (feature map) для различных ядер</a:t>
            </a:r>
          </a:p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Используются фильтры из архитектуры VGG</a:t>
            </a:r>
          </a:p>
        </p:txBody>
      </p:sp>
      <p:pic>
        <p:nvPicPr>
          <p:cNvPr id="241" name="cats_feature_map.png" descr="cats_feature_ma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3987" y="2602423"/>
            <a:ext cx="5993185" cy="5287139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http://tiny.cc/rkq58y"/>
          <p:cNvSpPr txBox="1"/>
          <p:nvPr/>
        </p:nvSpPr>
        <p:spPr>
          <a:xfrm>
            <a:off x="5708272" y="8164830"/>
            <a:ext cx="311225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http://tiny.cc/rkq58y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Заголовок слайда"/>
          <p:cNvSpPr txBox="1"/>
          <p:nvPr/>
        </p:nvSpPr>
        <p:spPr>
          <a:xfrm>
            <a:off x="510437" y="1638300"/>
            <a:ext cx="546913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Операция свертки</a:t>
            </a:r>
          </a:p>
        </p:txBody>
      </p:sp>
      <p:pic>
        <p:nvPicPr>
          <p:cNvPr id="245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7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8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49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50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Box 11"/>
          <p:cNvSpPr txBox="1"/>
          <p:nvPr/>
        </p:nvSpPr>
        <p:spPr>
          <a:xfrm>
            <a:off x="510437" y="2800866"/>
            <a:ext cx="7074928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У операции свертки есть 3 параметра:</a:t>
            </a:r>
          </a:p>
        </p:txBody>
      </p:sp>
      <p:pic>
        <p:nvPicPr>
          <p:cNvPr id="25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52423" y="2799191"/>
            <a:ext cx="3733801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extBox 14"/>
          <p:cNvSpPr txBox="1"/>
          <p:nvPr/>
        </p:nvSpPr>
        <p:spPr>
          <a:xfrm>
            <a:off x="2859108" y="8137767"/>
            <a:ext cx="72824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https://github.com/vdumoulin/conv_arithmetic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7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8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59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60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extBox 12"/>
          <p:cNvSpPr txBox="1"/>
          <p:nvPr/>
        </p:nvSpPr>
        <p:spPr>
          <a:xfrm>
            <a:off x="2859108" y="8137767"/>
            <a:ext cx="72824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https://github.com/vdumoulin/conv_arithmetic</a:t>
            </a:r>
          </a:p>
        </p:txBody>
      </p:sp>
      <p:sp>
        <p:nvSpPr>
          <p:cNvPr id="262" name="TextBox 13"/>
          <p:cNvSpPr txBox="1"/>
          <p:nvPr/>
        </p:nvSpPr>
        <p:spPr>
          <a:xfrm>
            <a:off x="510437" y="2800866"/>
            <a:ext cx="7074928" cy="229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У операции свертки есть 3 параметра:</a:t>
            </a:r>
          </a:p>
          <a:p>
            <a:pPr marL="457200" indent="-4572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Шаг свертки или </a:t>
            </a:r>
            <a:r>
              <a:rPr b="1"/>
              <a:t>stride</a:t>
            </a:r>
            <a:br>
              <a:rPr b="1"/>
            </a:br>
            <a:r>
              <a:rPr b="1"/>
              <a:t>Входами нейрона могут быть не все возможные области 3х3, а например, через одну. Проще всего думать о точках куда прикладывается центр нейрона.</a:t>
            </a:r>
          </a:p>
        </p:txBody>
      </p:sp>
      <p:sp>
        <p:nvSpPr>
          <p:cNvPr id="263" name="Заголовок слайда"/>
          <p:cNvSpPr txBox="1"/>
          <p:nvPr/>
        </p:nvSpPr>
        <p:spPr>
          <a:xfrm>
            <a:off x="510438" y="1638300"/>
            <a:ext cx="722233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Операция свертки и шаг</a:t>
            </a:r>
          </a:p>
        </p:txBody>
      </p:sp>
      <p:pic>
        <p:nvPicPr>
          <p:cNvPr id="264" name="Picture 14" descr="Picture 14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26431" y="2795408"/>
            <a:ext cx="3733801" cy="365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Заголовок слайда"/>
          <p:cNvSpPr txBox="1"/>
          <p:nvPr/>
        </p:nvSpPr>
        <p:spPr>
          <a:xfrm>
            <a:off x="510437" y="1638300"/>
            <a:ext cx="961191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Операция свертки и дополнение</a:t>
            </a:r>
          </a:p>
        </p:txBody>
      </p:sp>
      <p:pic>
        <p:nvPicPr>
          <p:cNvPr id="267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9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0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71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72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extBox 12"/>
          <p:cNvSpPr txBox="1"/>
          <p:nvPr/>
        </p:nvSpPr>
        <p:spPr>
          <a:xfrm>
            <a:off x="2859108" y="8137767"/>
            <a:ext cx="72824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https://github.com/vdumoulin/conv_arithmetic</a:t>
            </a:r>
          </a:p>
        </p:txBody>
      </p:sp>
      <p:sp>
        <p:nvSpPr>
          <p:cNvPr id="274" name="TextBox 13"/>
          <p:cNvSpPr txBox="1"/>
          <p:nvPr/>
        </p:nvSpPr>
        <p:spPr>
          <a:xfrm>
            <a:off x="510437" y="2800866"/>
            <a:ext cx="7074928" cy="266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У операции свертки есть 3 параметра:</a:t>
            </a:r>
          </a:p>
          <a:p>
            <a:pPr marL="457200" indent="-4572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Шаг свертки или </a:t>
            </a:r>
            <a:r>
              <a:rPr b="1"/>
              <a:t>stride</a:t>
            </a:r>
          </a:p>
          <a:p>
            <a:pPr marL="457200" indent="-4572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Дополнение нулями или </a:t>
            </a:r>
            <a:r>
              <a:rPr b="1"/>
              <a:t>padding</a:t>
            </a:r>
            <a:br>
              <a:rPr b="1"/>
            </a:br>
            <a:r>
              <a:rPr b="1"/>
              <a:t>Карта признаков на входе может быть дополнена нулями по краям, часто это используется, например, для подбора размеров очередных слоев.</a:t>
            </a:r>
          </a:p>
        </p:txBody>
      </p:sp>
      <p:pic>
        <p:nvPicPr>
          <p:cNvPr id="275" name="Picture 14" descr="Picture 14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3996" y="2794507"/>
            <a:ext cx="4589247" cy="5218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Заголовок слайда"/>
          <p:cNvSpPr txBox="1"/>
          <p:nvPr/>
        </p:nvSpPr>
        <p:spPr>
          <a:xfrm>
            <a:off x="510437" y="1638300"/>
            <a:ext cx="963959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Операция свертки и растяжение</a:t>
            </a:r>
          </a:p>
        </p:txBody>
      </p:sp>
      <p:pic>
        <p:nvPicPr>
          <p:cNvPr id="27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0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1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82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83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12"/>
          <p:cNvSpPr txBox="1"/>
          <p:nvPr/>
        </p:nvSpPr>
        <p:spPr>
          <a:xfrm>
            <a:off x="2859108" y="8137767"/>
            <a:ext cx="72824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https://github.com/vdumoulin/conv_arithmetic</a:t>
            </a:r>
          </a:p>
        </p:txBody>
      </p:sp>
      <p:sp>
        <p:nvSpPr>
          <p:cNvPr id="285" name="TextBox 13"/>
          <p:cNvSpPr txBox="1"/>
          <p:nvPr/>
        </p:nvSpPr>
        <p:spPr>
          <a:xfrm>
            <a:off x="510437" y="2800866"/>
            <a:ext cx="7074928" cy="377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У операции свертки есть 3 параметра:</a:t>
            </a:r>
          </a:p>
          <a:p>
            <a:pPr marL="457200" indent="-4572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Шаг свертки или </a:t>
            </a:r>
            <a:r>
              <a:rPr b="1"/>
              <a:t>stride</a:t>
            </a:r>
          </a:p>
          <a:p>
            <a:pPr marL="457200" indent="-4572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Дополнение нулями или </a:t>
            </a:r>
            <a:r>
              <a:rPr b="1"/>
              <a:t>padding</a:t>
            </a:r>
          </a:p>
          <a:p>
            <a:pPr marL="457200" indent="-4572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Растяжение или </a:t>
            </a:r>
            <a:r>
              <a:rPr b="1"/>
              <a:t>dilation</a:t>
            </a:r>
            <a:br>
              <a:rPr b="1"/>
            </a:br>
            <a:r>
              <a:rPr b="1"/>
              <a:t>Вообще, форма рецептивной области не обязательно должна быть сплошным прямоугольником. Однако, из-за того, что свертки реализованы низкоуровнево в </a:t>
            </a:r>
            <a:r>
              <a:rPr b="1"/>
              <a:t>CUDA </a:t>
            </a:r>
            <a:r>
              <a:rPr b="1"/>
              <a:t>совсем кастомных форм вы не найдете.</a:t>
            </a:r>
          </a:p>
        </p:txBody>
      </p:sp>
      <p:pic>
        <p:nvPicPr>
          <p:cNvPr id="286" name="Picture 14" descr="Picture 14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0346" y="2800313"/>
            <a:ext cx="5010151" cy="4832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Заголовок слайда"/>
          <p:cNvSpPr txBox="1"/>
          <p:nvPr/>
        </p:nvSpPr>
        <p:spPr>
          <a:xfrm>
            <a:off x="510437" y="1638300"/>
            <a:ext cx="92463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Операция свертки как матрица</a:t>
            </a:r>
          </a:p>
        </p:txBody>
      </p:sp>
      <p:pic>
        <p:nvPicPr>
          <p:cNvPr id="28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1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2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93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9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TextBox 12"/>
          <p:cNvSpPr txBox="1"/>
          <p:nvPr/>
        </p:nvSpPr>
        <p:spPr>
          <a:xfrm>
            <a:off x="2859108" y="8137767"/>
            <a:ext cx="72824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https://github.com/vdumoulin/conv_arithmetic</a:t>
            </a:r>
          </a:p>
        </p:txBody>
      </p:sp>
      <p:grpSp>
        <p:nvGrpSpPr>
          <p:cNvPr id="298" name="TextBox 2"/>
          <p:cNvGrpSpPr/>
          <p:nvPr/>
        </p:nvGrpSpPr>
        <p:grpSpPr>
          <a:xfrm>
            <a:off x="558948" y="6662269"/>
            <a:ext cx="11882737" cy="1284648"/>
            <a:chOff x="0" y="0"/>
            <a:chExt cx="11882735" cy="1284646"/>
          </a:xfrm>
        </p:grpSpPr>
        <p:sp>
          <p:nvSpPr>
            <p:cNvPr id="296" name="Прямоугольник"/>
            <p:cNvSpPr/>
            <p:nvPr/>
          </p:nvSpPr>
          <p:spPr>
            <a:xfrm>
              <a:off x="-1" y="0"/>
              <a:ext cx="11882737" cy="1284647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  <p:sp>
          <p:nvSpPr>
            <p:cNvPr id="297" name="Текст"/>
            <p:cNvSpPr txBox="1"/>
            <p:nvPr/>
          </p:nvSpPr>
          <p:spPr>
            <a:xfrm>
              <a:off x="-1" y="0"/>
              <a:ext cx="11882737" cy="450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pic>
        <p:nvPicPr>
          <p:cNvPr id="299" name="Picture 18" descr="Picture 18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94113" y="2696972"/>
            <a:ext cx="3543063" cy="3746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Заголовок презентации…"/>
          <p:cNvSpPr txBox="1"/>
          <p:nvPr/>
        </p:nvSpPr>
        <p:spPr>
          <a:xfrm>
            <a:off x="1272438" y="2413000"/>
            <a:ext cx="5299770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Сверточные сети</a:t>
            </a:r>
          </a:p>
        </p:txBody>
      </p:sp>
      <p:sp>
        <p:nvSpPr>
          <p:cNvPr id="116" name="Подзаголовок или пояснение"/>
          <p:cNvSpPr txBox="1"/>
          <p:nvPr/>
        </p:nvSpPr>
        <p:spPr>
          <a:xfrm>
            <a:off x="1285137" y="4121150"/>
            <a:ext cx="77802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36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Смотреть — еще не значит видеть.</a:t>
            </a:r>
          </a:p>
        </p:txBody>
      </p:sp>
      <p:sp>
        <p:nvSpPr>
          <p:cNvPr id="117" name="Алексей Иванов…"/>
          <p:cNvSpPr txBox="1"/>
          <p:nvPr/>
        </p:nvSpPr>
        <p:spPr>
          <a:xfrm>
            <a:off x="1412138" y="6692900"/>
            <a:ext cx="236101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Артур Кадурин</a:t>
            </a:r>
          </a:p>
          <a:p>
            <a:pPr algn="l">
              <a:defRPr b="0">
                <a:solidFill>
                  <a:srgbClr val="35545C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Преподаватель</a:t>
            </a:r>
          </a:p>
        </p:txBody>
      </p:sp>
      <p:sp>
        <p:nvSpPr>
          <p:cNvPr id="118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9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7251" y="5765007"/>
            <a:ext cx="3167696" cy="30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2423" y="2799191"/>
            <a:ext cx="3733801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Заголовок слайда"/>
          <p:cNvSpPr txBox="1"/>
          <p:nvPr/>
        </p:nvSpPr>
        <p:spPr>
          <a:xfrm>
            <a:off x="510437" y="1638300"/>
            <a:ext cx="1129308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Свойства свертки и рецептивное поле</a:t>
            </a:r>
          </a:p>
        </p:txBody>
      </p:sp>
      <p:pic>
        <p:nvPicPr>
          <p:cNvPr id="303" name="0222.png" descr="02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5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6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307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08" name="ooowl.png" descr="ooow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extBox 12"/>
          <p:cNvSpPr txBox="1"/>
          <p:nvPr/>
        </p:nvSpPr>
        <p:spPr>
          <a:xfrm>
            <a:off x="2859108" y="8137767"/>
            <a:ext cx="72824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https://github.com/vdumoulin/conv_arithmetic</a:t>
            </a:r>
          </a:p>
        </p:txBody>
      </p:sp>
      <p:sp>
        <p:nvSpPr>
          <p:cNvPr id="310" name="TextBox 13"/>
          <p:cNvSpPr txBox="1"/>
          <p:nvPr/>
        </p:nvSpPr>
        <p:spPr>
          <a:xfrm>
            <a:off x="510437" y="2800866"/>
            <a:ext cx="7074928" cy="413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Сверточные слои обладают двумя важными свойствами:</a:t>
            </a:r>
          </a:p>
          <a:p>
            <a:pPr marL="457200" indent="-457200" algn="l">
              <a:buSzPct val="100000"/>
              <a:buAutoNum type="arabicPeriod" startAt="1"/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Рецептивное поле нейрона.</a:t>
            </a:r>
            <a:br/>
            <a:r>
              <a:rPr b="0"/>
              <a:t>Типичный размер свертки в современных сетях 3х3. Нейроны второго сверточного слоя «смотрят» на 3х3 нейронов первого сверточного слоя и их рецептивное поле покрывает 5х5 пикселей исходного изображения. В случае неединичных шага или растяжания рецептивное поле еще больше.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2423" y="2799191"/>
            <a:ext cx="3733801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0222.png" descr="02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5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6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317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18" name="ooowl.png" descr="ooow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extBox 12"/>
          <p:cNvSpPr txBox="1"/>
          <p:nvPr/>
        </p:nvSpPr>
        <p:spPr>
          <a:xfrm>
            <a:off x="2859108" y="8137767"/>
            <a:ext cx="72824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https://github.com/vdumoulin/conv_arithmetic</a:t>
            </a:r>
          </a:p>
        </p:txBody>
      </p:sp>
      <p:sp>
        <p:nvSpPr>
          <p:cNvPr id="320" name="TextBox 13"/>
          <p:cNvSpPr txBox="1"/>
          <p:nvPr/>
        </p:nvSpPr>
        <p:spPr>
          <a:xfrm>
            <a:off x="510437" y="2800866"/>
            <a:ext cx="7074928" cy="339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Сверточные слои обладают двумя важными свойствами:</a:t>
            </a:r>
          </a:p>
          <a:p>
            <a:pPr marL="457200" indent="-457200" algn="l">
              <a:buSzPct val="100000"/>
              <a:buAutoNum type="arabicPeriod" startAt="1"/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Рецептивное поле нейрона.</a:t>
            </a:r>
            <a:br/>
            <a:r>
              <a:rPr b="0"/>
              <a:t>Фактически, один сверточный слой размера 5х5 можно заменить двумя слоями 3х3, сохранив размер рецептивного поля и при этом уменьшив количество весов. С этой идеей мы столкнемся в обзоре современных сверточных архитектур.</a:t>
            </a:r>
          </a:p>
        </p:txBody>
      </p:sp>
      <p:sp>
        <p:nvSpPr>
          <p:cNvPr id="321" name="Заголовок слайда"/>
          <p:cNvSpPr txBox="1"/>
          <p:nvPr/>
        </p:nvSpPr>
        <p:spPr>
          <a:xfrm>
            <a:off x="510437" y="1638300"/>
            <a:ext cx="1129308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Свойства свертки и рецептивное поле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2423" y="2799191"/>
            <a:ext cx="3733801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Заголовок слайда"/>
          <p:cNvSpPr txBox="1"/>
          <p:nvPr/>
        </p:nvSpPr>
        <p:spPr>
          <a:xfrm>
            <a:off x="510438" y="1638300"/>
            <a:ext cx="1118949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Свойства свертки и количество весов</a:t>
            </a:r>
          </a:p>
        </p:txBody>
      </p:sp>
      <p:pic>
        <p:nvPicPr>
          <p:cNvPr id="325" name="0222.png" descr="02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7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8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329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30" name="ooowl.png" descr="ooow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TextBox 12"/>
          <p:cNvSpPr txBox="1"/>
          <p:nvPr/>
        </p:nvSpPr>
        <p:spPr>
          <a:xfrm>
            <a:off x="2859108" y="8137767"/>
            <a:ext cx="72824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https://github.com/vdumoulin/conv_arithmetic</a:t>
            </a:r>
          </a:p>
        </p:txBody>
      </p:sp>
      <p:sp>
        <p:nvSpPr>
          <p:cNvPr id="332" name="TextBox 13"/>
          <p:cNvSpPr txBox="1"/>
          <p:nvPr/>
        </p:nvSpPr>
        <p:spPr>
          <a:xfrm>
            <a:off x="510437" y="2800866"/>
            <a:ext cx="7074928" cy="48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Сверточные слои обладают двумя важными свойствами:</a:t>
            </a:r>
          </a:p>
          <a:p>
            <a:pPr marL="457200" indent="-4572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Рецептивное поле нейрона.</a:t>
            </a:r>
          </a:p>
          <a:p>
            <a:pPr marL="457200" indent="-457200" algn="l">
              <a:buSzPct val="100000"/>
              <a:buAutoNum type="arabicPeriod" startAt="1"/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Количество параметров</a:t>
            </a:r>
            <a:br/>
            <a:r>
              <a:rPr b="0"/>
              <a:t>Типичный сверточный слой содержит от десятков до тысяч нейронов. Каждый нейрон параметризуется количеством весов равным </a:t>
            </a:r>
            <a:r>
              <a:rPr b="0"/>
              <a:t>HxWxD</a:t>
            </a:r>
            <a:r>
              <a:rPr b="0"/>
              <a:t>,</a:t>
            </a:r>
            <a:r>
              <a:rPr b="0"/>
              <a:t> </a:t>
            </a:r>
            <a:r>
              <a:rPr b="0"/>
              <a:t>где </a:t>
            </a:r>
            <a:r>
              <a:rPr b="0"/>
              <a:t>H=W=3 </a:t>
            </a:r>
            <a:r>
              <a:rPr b="0"/>
              <a:t>в большинстве случаев, а </a:t>
            </a:r>
            <a:r>
              <a:rPr b="0"/>
              <a:t>D </a:t>
            </a:r>
            <a:r>
              <a:rPr b="0"/>
              <a:t>соответствует количеству нейронов в предыдущем слое.</a:t>
            </a:r>
            <a:br>
              <a:rPr b="0"/>
            </a:br>
            <a:r>
              <a:rPr b="0"/>
              <a:t>Типичный первый сверточный слой на </a:t>
            </a:r>
            <a:r>
              <a:rPr b="0"/>
              <a:t>MNIST: 3x3x</a:t>
            </a:r>
            <a:r>
              <a:rPr b="0"/>
              <a:t>1</a:t>
            </a:r>
            <a:r>
              <a:rPr b="0"/>
              <a:t>x32 + 32= 320</a:t>
            </a:r>
            <a:br>
              <a:rPr b="0"/>
            </a:br>
            <a:r>
              <a:rPr b="0"/>
              <a:t>против 784</a:t>
            </a:r>
            <a:r>
              <a:rPr b="0"/>
              <a:t>x128 + 128= 100480 !!!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Заголовок слайда"/>
          <p:cNvSpPr txBox="1"/>
          <p:nvPr/>
        </p:nvSpPr>
        <p:spPr>
          <a:xfrm>
            <a:off x="510438" y="1638300"/>
            <a:ext cx="34349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Max-pooling</a:t>
            </a:r>
          </a:p>
        </p:txBody>
      </p:sp>
      <p:pic>
        <p:nvPicPr>
          <p:cNvPr id="335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7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8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339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40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Rectangle 1"/>
          <p:cNvSpPr txBox="1"/>
          <p:nvPr/>
        </p:nvSpPr>
        <p:spPr>
          <a:xfrm>
            <a:off x="2885700" y="8143022"/>
            <a:ext cx="7229231" cy="4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http://cs231n.github.io/convolutional-networks/</a:t>
            </a:r>
          </a:p>
        </p:txBody>
      </p:sp>
      <p:pic>
        <p:nvPicPr>
          <p:cNvPr id="342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900" y="2678781"/>
            <a:ext cx="11277600" cy="5273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Заголовок слайда"/>
          <p:cNvSpPr txBox="1"/>
          <p:nvPr/>
        </p:nvSpPr>
        <p:spPr>
          <a:xfrm>
            <a:off x="510438" y="1638300"/>
            <a:ext cx="34349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Max-pooling</a:t>
            </a:r>
          </a:p>
        </p:txBody>
      </p:sp>
      <p:pic>
        <p:nvPicPr>
          <p:cNvPr id="345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7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8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349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50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Rectangle 1"/>
          <p:cNvSpPr txBox="1"/>
          <p:nvPr/>
        </p:nvSpPr>
        <p:spPr>
          <a:xfrm>
            <a:off x="2885700" y="8143022"/>
            <a:ext cx="7229231" cy="4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http://cs231n.github.io/convolutional-networks/</a:t>
            </a:r>
          </a:p>
        </p:txBody>
      </p:sp>
      <p:pic>
        <p:nvPicPr>
          <p:cNvPr id="352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61209" y="2677165"/>
            <a:ext cx="6678210" cy="5275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Заголовок слайда"/>
          <p:cNvSpPr txBox="1"/>
          <p:nvPr/>
        </p:nvSpPr>
        <p:spPr>
          <a:xfrm>
            <a:off x="510438" y="1638300"/>
            <a:ext cx="443388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Деконволюция</a:t>
            </a:r>
          </a:p>
        </p:txBody>
      </p:sp>
      <p:pic>
        <p:nvPicPr>
          <p:cNvPr id="355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7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8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359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60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TextBox 12"/>
          <p:cNvSpPr txBox="1"/>
          <p:nvPr/>
        </p:nvSpPr>
        <p:spPr>
          <a:xfrm>
            <a:off x="2859108" y="8137767"/>
            <a:ext cx="72824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https://github.com/vdumoulin/conv_arithmetic</a:t>
            </a:r>
          </a:p>
        </p:txBody>
      </p:sp>
      <p:grpSp>
        <p:nvGrpSpPr>
          <p:cNvPr id="364" name="TextBox 2"/>
          <p:cNvGrpSpPr/>
          <p:nvPr/>
        </p:nvGrpSpPr>
        <p:grpSpPr>
          <a:xfrm>
            <a:off x="273124" y="2800866"/>
            <a:ext cx="12433152" cy="1284648"/>
            <a:chOff x="0" y="0"/>
            <a:chExt cx="12433151" cy="1284646"/>
          </a:xfrm>
        </p:grpSpPr>
        <p:sp>
          <p:nvSpPr>
            <p:cNvPr id="362" name="Прямоугольник"/>
            <p:cNvSpPr/>
            <p:nvPr/>
          </p:nvSpPr>
          <p:spPr>
            <a:xfrm>
              <a:off x="0" y="0"/>
              <a:ext cx="12433152" cy="1284647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  <p:sp>
          <p:nvSpPr>
            <p:cNvPr id="363" name="Текст"/>
            <p:cNvSpPr txBox="1"/>
            <p:nvPr/>
          </p:nvSpPr>
          <p:spPr>
            <a:xfrm>
              <a:off x="0" y="0"/>
              <a:ext cx="12433152" cy="450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sp>
        <p:nvSpPr>
          <p:cNvPr id="365" name="TextBox 11"/>
          <p:cNvSpPr txBox="1"/>
          <p:nvPr/>
        </p:nvSpPr>
        <p:spPr>
          <a:xfrm>
            <a:off x="510436" y="4467216"/>
            <a:ext cx="12195841" cy="819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Если свертка это умножение на разреженную матрицу, то операция обратная свертке — это умножение на такую же, но транспонированную матрицу.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Заголовок слайда"/>
          <p:cNvSpPr txBox="1"/>
          <p:nvPr/>
        </p:nvSpPr>
        <p:spPr>
          <a:xfrm>
            <a:off x="510438" y="1638300"/>
            <a:ext cx="443388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Деконволюция</a:t>
            </a:r>
          </a:p>
        </p:txBody>
      </p:sp>
      <p:pic>
        <p:nvPicPr>
          <p:cNvPr id="36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0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1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372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73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TextBox 12"/>
          <p:cNvSpPr txBox="1"/>
          <p:nvPr/>
        </p:nvSpPr>
        <p:spPr>
          <a:xfrm>
            <a:off x="2859108" y="8137767"/>
            <a:ext cx="72824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https://github.com/vdumoulin/conv_arithmetic</a:t>
            </a:r>
          </a:p>
        </p:txBody>
      </p:sp>
      <p:pic>
        <p:nvPicPr>
          <p:cNvPr id="375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5443" y="2514132"/>
            <a:ext cx="9789747" cy="5586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Заголовок слайда"/>
          <p:cNvSpPr txBox="1"/>
          <p:nvPr/>
        </p:nvSpPr>
        <p:spPr>
          <a:xfrm>
            <a:off x="510438" y="1638300"/>
            <a:ext cx="92258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Как еще применяются свёртки </a:t>
            </a:r>
          </a:p>
        </p:txBody>
      </p:sp>
      <p:pic>
        <p:nvPicPr>
          <p:cNvPr id="37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80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81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382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83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TextBox 12"/>
          <p:cNvSpPr txBox="1"/>
          <p:nvPr/>
        </p:nvSpPr>
        <p:spPr>
          <a:xfrm>
            <a:off x="2859108" y="8137767"/>
            <a:ext cx="8079543" cy="643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ts val="3500"/>
              </a:lnSpc>
              <a:defRPr b="0"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Kim, Y. (2014). Convolutional Neural Networks for Sentence Classification</a:t>
            </a:r>
          </a:p>
        </p:txBody>
      </p:sp>
      <p:pic>
        <p:nvPicPr>
          <p:cNvPr id="385" name="Screen-Shot-2015-11-06-at-8.03.47-AM-1024x413.png" descr="Screen-Shot-2015-11-06-at-8.03.47-AM-1024x4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9900" y="3695302"/>
            <a:ext cx="9306860" cy="3753647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Заголовок слайда"/>
          <p:cNvSpPr txBox="1"/>
          <p:nvPr/>
        </p:nvSpPr>
        <p:spPr>
          <a:xfrm>
            <a:off x="510438" y="2850951"/>
            <a:ext cx="43554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- NLP, классификация текста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Заголовок слайда"/>
          <p:cNvSpPr txBox="1"/>
          <p:nvPr/>
        </p:nvSpPr>
        <p:spPr>
          <a:xfrm>
            <a:off x="510438" y="1638300"/>
            <a:ext cx="92258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Как еще применяются свёртки </a:t>
            </a:r>
          </a:p>
        </p:txBody>
      </p:sp>
      <p:pic>
        <p:nvPicPr>
          <p:cNvPr id="38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1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2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393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9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extBox 12"/>
          <p:cNvSpPr txBox="1"/>
          <p:nvPr/>
        </p:nvSpPr>
        <p:spPr>
          <a:xfrm>
            <a:off x="2859108" y="8137767"/>
            <a:ext cx="8079543" cy="643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ts val="3500"/>
              </a:lnSpc>
              <a:defRPr b="0"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Kim, Y. (2014). Convolutional Neural Networks for Sentence Classification</a:t>
            </a:r>
          </a:p>
        </p:txBody>
      </p:sp>
      <p:sp>
        <p:nvSpPr>
          <p:cNvPr id="396" name="Заголовок слайда"/>
          <p:cNvSpPr txBox="1"/>
          <p:nvPr/>
        </p:nvSpPr>
        <p:spPr>
          <a:xfrm>
            <a:off x="561913" y="3245153"/>
            <a:ext cx="9983468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0631" indent="-240631" algn="l">
              <a:buSzPct val="100000"/>
              <a:buChar char="-"/>
              <a:defRPr b="0" sz="32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Анализ временных рядов</a:t>
            </a:r>
          </a:p>
          <a:p>
            <a:pPr marL="240631" indent="-240631" algn="l">
              <a:buSzPct val="100000"/>
              <a:buChar char="-"/>
              <a:defRPr b="0" sz="32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Edge detection</a:t>
            </a:r>
          </a:p>
          <a:p>
            <a:pPr marL="240631" indent="-240631" algn="l">
              <a:buSzPct val="100000"/>
              <a:buChar char="-"/>
              <a:defRPr b="0" sz="32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Сглаживание</a:t>
            </a:r>
          </a:p>
          <a:p>
            <a:pPr marL="240631" indent="-240631" algn="l">
              <a:buSzPct val="100000"/>
              <a:buChar char="-"/>
              <a:defRPr b="0" sz="32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Сжатие сигнала</a:t>
            </a:r>
          </a:p>
          <a:p>
            <a:pPr marL="240631" indent="-240631" algn="l">
              <a:buSzPct val="100000"/>
              <a:buChar char="-"/>
              <a:defRPr b="0" sz="32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Извлечение информации в различных целях (SNLI, AlphaGo)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Заголовок слайда"/>
          <p:cNvSpPr txBox="1"/>
          <p:nvPr/>
        </p:nvSpPr>
        <p:spPr>
          <a:xfrm>
            <a:off x="510438" y="1638300"/>
            <a:ext cx="48765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План на сегодня</a:t>
            </a:r>
          </a:p>
        </p:txBody>
      </p:sp>
      <p:pic>
        <p:nvPicPr>
          <p:cNvPr id="39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01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02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403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40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Пункт списка…"/>
          <p:cNvSpPr txBox="1"/>
          <p:nvPr/>
        </p:nvSpPr>
        <p:spPr>
          <a:xfrm>
            <a:off x="549785" y="3413549"/>
            <a:ext cx="10755525" cy="309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Сверточная нейронная сеть.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Свертка, деконволюция, субдискретизация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Dropout </a:t>
            </a:r>
            <a:r>
              <a:t>и </a:t>
            </a:r>
            <a:r>
              <a:t>BatchNorm </a:t>
            </a:r>
            <a:r>
              <a:t>для сверток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Практика: Классификатор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Практика: Автокодировщик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Заголовок слайда"/>
          <p:cNvSpPr txBox="1"/>
          <p:nvPr/>
        </p:nvSpPr>
        <p:spPr>
          <a:xfrm>
            <a:off x="510438" y="1638300"/>
            <a:ext cx="48765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План на сегодня</a:t>
            </a:r>
          </a:p>
        </p:txBody>
      </p:sp>
      <p:pic>
        <p:nvPicPr>
          <p:cNvPr id="122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4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5" name="1"/>
          <p:cNvSpPr txBox="1"/>
          <p:nvPr/>
        </p:nvSpPr>
        <p:spPr>
          <a:xfrm>
            <a:off x="510437" y="8997949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26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27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Пункт списка…"/>
          <p:cNvSpPr txBox="1"/>
          <p:nvPr/>
        </p:nvSpPr>
        <p:spPr>
          <a:xfrm>
            <a:off x="549785" y="3413549"/>
            <a:ext cx="10755525" cy="309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Сверточная нейронная сеть.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Свертка, деконволюция, субдискретизация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Dropout </a:t>
            </a:r>
            <a:r>
              <a:t>и </a:t>
            </a:r>
            <a:r>
              <a:t>BatchNorm </a:t>
            </a:r>
            <a:r>
              <a:t>для сверток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Практика: Классификатор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Практика: Автокодировщик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Заголовок слайда"/>
          <p:cNvSpPr txBox="1"/>
          <p:nvPr/>
        </p:nvSpPr>
        <p:spPr>
          <a:xfrm>
            <a:off x="510438" y="1638300"/>
            <a:ext cx="6974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Dropout </a:t>
            </a:r>
            <a:r>
              <a:t>и </a:t>
            </a:r>
            <a:r>
              <a:t>BatchNorm 2D</a:t>
            </a:r>
          </a:p>
        </p:txBody>
      </p:sp>
      <p:pic>
        <p:nvPicPr>
          <p:cNvPr id="40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0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1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412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413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TextBox 13"/>
          <p:cNvSpPr txBox="1"/>
          <p:nvPr/>
        </p:nvSpPr>
        <p:spPr>
          <a:xfrm>
            <a:off x="510437" y="2800866"/>
            <a:ext cx="12051908" cy="2240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Для изображений, так же как и для векторов можно использовать обыкновенные слои побатчевой нормализации и дропаута, но есть нюанс.</a:t>
            </a:r>
          </a:p>
          <a:p>
            <a:pPr algn="l"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algn="l"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Какой?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Заголовок слайда"/>
          <p:cNvSpPr txBox="1"/>
          <p:nvPr/>
        </p:nvSpPr>
        <p:spPr>
          <a:xfrm>
            <a:off x="510438" y="1638300"/>
            <a:ext cx="6974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Dropout </a:t>
            </a:r>
            <a:r>
              <a:t>и </a:t>
            </a:r>
            <a:r>
              <a:t>BatchNorm 2D</a:t>
            </a:r>
          </a:p>
        </p:txBody>
      </p:sp>
      <p:pic>
        <p:nvPicPr>
          <p:cNvPr id="417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9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0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421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422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TextBox 13"/>
          <p:cNvSpPr txBox="1"/>
          <p:nvPr/>
        </p:nvSpPr>
        <p:spPr>
          <a:xfrm>
            <a:off x="510437" y="2800866"/>
            <a:ext cx="12051908" cy="2240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Для изображений, так же как и для векторов можно использовать обыкновенные слои побатчевой нормализации и дропаута, но есть нюанс.</a:t>
            </a:r>
          </a:p>
          <a:p>
            <a:pPr marL="457200" indent="-457200" algn="l">
              <a:buSzPct val="100000"/>
              <a:buAutoNum type="arabicPeriod" startAt="1"/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Каждая карта признаков или канал по своей сути представляет активацию одного нейрона в разных частях входного изображения.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Заголовок слайда"/>
          <p:cNvSpPr txBox="1"/>
          <p:nvPr/>
        </p:nvSpPr>
        <p:spPr>
          <a:xfrm>
            <a:off x="510438" y="1638300"/>
            <a:ext cx="6974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Dropout </a:t>
            </a:r>
            <a:r>
              <a:t>и </a:t>
            </a:r>
            <a:r>
              <a:t>BatchNorm 2D</a:t>
            </a:r>
          </a:p>
        </p:txBody>
      </p:sp>
      <p:pic>
        <p:nvPicPr>
          <p:cNvPr id="426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8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9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430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431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TextBox 13"/>
          <p:cNvSpPr txBox="1"/>
          <p:nvPr/>
        </p:nvSpPr>
        <p:spPr>
          <a:xfrm>
            <a:off x="510437" y="2800866"/>
            <a:ext cx="12051908" cy="3967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Для изображений, так же как и для векторов можно использовать обыкновенные слои побатчевой нормализации и дропаута, но есть нюанс.</a:t>
            </a:r>
          </a:p>
          <a:p>
            <a:pPr marL="457200" indent="-457200" algn="l">
              <a:buSzPct val="100000"/>
              <a:buAutoNum type="arabicPeriod" startAt="1"/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Каждая карта признаков или канал по своей сути представляет активацию одного нейрона в разных частях входного изображения. </a:t>
            </a:r>
          </a:p>
          <a:p>
            <a:pPr marL="457200" indent="-457200" algn="l">
              <a:buSzPct val="100000"/>
              <a:buAutoNum type="arabicPeriod" startAt="1"/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Соседние значения в одной карте признаков сильно скоррелированы</a:t>
            </a:r>
          </a:p>
          <a:p>
            <a:pPr algn="l"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algn="l"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Что делать?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Заголовок слайда"/>
          <p:cNvSpPr txBox="1"/>
          <p:nvPr/>
        </p:nvSpPr>
        <p:spPr>
          <a:xfrm>
            <a:off x="510438" y="1638300"/>
            <a:ext cx="6974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Dropout </a:t>
            </a:r>
            <a:r>
              <a:t>и </a:t>
            </a:r>
            <a:r>
              <a:t>BatchNorm 2D</a:t>
            </a:r>
          </a:p>
        </p:txBody>
      </p:sp>
      <p:pic>
        <p:nvPicPr>
          <p:cNvPr id="435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7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8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439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440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TextBox 13"/>
          <p:cNvSpPr txBox="1"/>
          <p:nvPr/>
        </p:nvSpPr>
        <p:spPr>
          <a:xfrm>
            <a:off x="510437" y="2800865"/>
            <a:ext cx="12051908" cy="439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Для изображений, так же как и для векторов можно использовать обыкновенные слои побатчевой нормализации и дропаута, но есть нюанс.</a:t>
            </a:r>
          </a:p>
          <a:p>
            <a:pPr marL="457200" indent="-457200" algn="l">
              <a:buSzPct val="100000"/>
              <a:buAutoNum type="arabicPeriod" startAt="1"/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Каждая карта признаков или канал по своей сути представляет активацию одного нейрона в разных частях входного изображения. </a:t>
            </a:r>
          </a:p>
          <a:p>
            <a:pPr marL="457200" indent="-457200" algn="l">
              <a:buSzPct val="100000"/>
              <a:buAutoNum type="arabicPeriod" startAt="1"/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Соседние значения в одной карте признаков сильно скоррелированы</a:t>
            </a:r>
          </a:p>
          <a:p>
            <a:pPr algn="l">
              <a:defRPr b="0" sz="2800">
                <a:latin typeface="+mn-lt"/>
                <a:ea typeface="+mn-ea"/>
                <a:cs typeface="+mn-cs"/>
                <a:sym typeface="Helvetica Neue"/>
              </a:defRPr>
            </a:pPr>
            <a:r>
              <a:t>Поэтому дропаут и батч-нормализацию часто применяют к каналам целиком, а не к каждому пикселю в отдельности.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45" name="Спасибо…"/>
          <p:cNvSpPr txBox="1"/>
          <p:nvPr/>
        </p:nvSpPr>
        <p:spPr>
          <a:xfrm>
            <a:off x="6657237" y="2632719"/>
            <a:ext cx="3904358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Спасибо</a:t>
            </a:r>
          </a:p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за внимание!</a:t>
            </a:r>
          </a:p>
        </p:txBody>
      </p:sp>
      <p:pic>
        <p:nvPicPr>
          <p:cNvPr id="44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551" y="3128057"/>
            <a:ext cx="4180854" cy="3980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слайда"/>
          <p:cNvSpPr txBox="1"/>
          <p:nvPr/>
        </p:nvSpPr>
        <p:spPr>
          <a:xfrm>
            <a:off x="510437" y="1638300"/>
            <a:ext cx="505212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Зрительная кора</a:t>
            </a:r>
          </a:p>
        </p:txBody>
      </p:sp>
      <p:pic>
        <p:nvPicPr>
          <p:cNvPr id="13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3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4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35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3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47" descr="Picture 4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437" y="2933700"/>
            <a:ext cx="5796621" cy="408212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49"/>
          <p:cNvSpPr txBox="1"/>
          <p:nvPr/>
        </p:nvSpPr>
        <p:spPr>
          <a:xfrm>
            <a:off x="6754090" y="2876404"/>
            <a:ext cx="6063029" cy="81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Каждый нейрон «видит» только свою часть изображения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Заголовок слайда"/>
          <p:cNvSpPr txBox="1"/>
          <p:nvPr/>
        </p:nvSpPr>
        <p:spPr>
          <a:xfrm>
            <a:off x="510437" y="1638300"/>
            <a:ext cx="505212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Зрительная кора</a:t>
            </a:r>
          </a:p>
        </p:txBody>
      </p:sp>
      <p:pic>
        <p:nvPicPr>
          <p:cNvPr id="14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3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4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45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4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47" descr="Picture 4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437" y="2933700"/>
            <a:ext cx="5796621" cy="408212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xtBox 10"/>
          <p:cNvSpPr txBox="1"/>
          <p:nvPr/>
        </p:nvSpPr>
        <p:spPr>
          <a:xfrm>
            <a:off x="6754090" y="2876404"/>
            <a:ext cx="6063029" cy="2661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Каждый нейрон «видит» только свою часть изображения</a:t>
            </a:r>
          </a:p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Первичная зрительная кора (6 слоев) — предназначена для распознавания простых образов. Нейроны первого слоя активируются, например, при виде полосок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Заголовок слайда"/>
          <p:cNvSpPr txBox="1"/>
          <p:nvPr/>
        </p:nvSpPr>
        <p:spPr>
          <a:xfrm>
            <a:off x="510437" y="1638300"/>
            <a:ext cx="505212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Зрительная кора</a:t>
            </a:r>
          </a:p>
        </p:txBody>
      </p:sp>
      <p:pic>
        <p:nvPicPr>
          <p:cNvPr id="15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3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4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55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5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47" descr="Picture 4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437" y="2933700"/>
            <a:ext cx="5796621" cy="4082128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Box 11"/>
          <p:cNvSpPr txBox="1"/>
          <p:nvPr/>
        </p:nvSpPr>
        <p:spPr>
          <a:xfrm>
            <a:off x="6754090" y="2876404"/>
            <a:ext cx="6063029" cy="3765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Каждый нейрон «видит» только свою часть изображения</a:t>
            </a:r>
          </a:p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Первичная зрительная кора (6 слоев) — предназначена для распознавания простых образов. Нейроны первого слоя активируются, например, при виде полосок</a:t>
            </a:r>
          </a:p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Вторичная зрительная кора и последующие регионы входят в зрительную ассоциативную зону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Заголовок слайда"/>
          <p:cNvSpPr txBox="1"/>
          <p:nvPr/>
        </p:nvSpPr>
        <p:spPr>
          <a:xfrm>
            <a:off x="510437" y="1638300"/>
            <a:ext cx="57301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Зрительная «кора»</a:t>
            </a:r>
          </a:p>
        </p:txBody>
      </p:sp>
      <p:pic>
        <p:nvPicPr>
          <p:cNvPr id="16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3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4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65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6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48"/>
          <p:cNvSpPr txBox="1"/>
          <p:nvPr/>
        </p:nvSpPr>
        <p:spPr>
          <a:xfrm>
            <a:off x="6754090" y="2876404"/>
            <a:ext cx="6063029" cy="3028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Каждый нейрон «видит» только свою часть изображения</a:t>
            </a:r>
            <a:br/>
            <a:r>
              <a:rPr b="1"/>
              <a:t>В очередном слое может быть несколько нейронов(на картинке 5)</a:t>
            </a:r>
            <a:br>
              <a:rPr b="1"/>
            </a:br>
            <a:r>
              <a:rPr b="1"/>
              <a:t>Выходы нейронов расположены в пространстве в соответствии с частью входного изображения к которому они относятся.</a:t>
            </a:r>
          </a:p>
        </p:txBody>
      </p:sp>
      <p:pic>
        <p:nvPicPr>
          <p:cNvPr id="168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4530" y="2968225"/>
            <a:ext cx="6023898" cy="404760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 10"/>
          <p:cNvSpPr txBox="1"/>
          <p:nvPr/>
        </p:nvSpPr>
        <p:spPr>
          <a:xfrm>
            <a:off x="-48138" y="8212435"/>
            <a:ext cx="7229231" cy="45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http://cs231n.github.io/convolutional-networks/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Заголовок слайда"/>
          <p:cNvSpPr txBox="1"/>
          <p:nvPr/>
        </p:nvSpPr>
        <p:spPr>
          <a:xfrm>
            <a:off x="510437" y="1638300"/>
            <a:ext cx="57301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Зрительная «кора»</a:t>
            </a:r>
          </a:p>
        </p:txBody>
      </p:sp>
      <p:pic>
        <p:nvPicPr>
          <p:cNvPr id="172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4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5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76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77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48"/>
          <p:cNvSpPr txBox="1"/>
          <p:nvPr/>
        </p:nvSpPr>
        <p:spPr>
          <a:xfrm>
            <a:off x="6754090" y="2876404"/>
            <a:ext cx="6063029" cy="413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Каждый нейрон «видит» только свою часть изображения</a:t>
            </a:r>
          </a:p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Первичная зрительная кора (6 слоев) — предназначена для распознавания простых образов. Нейроны первого слоя активируются, например, при виде полосок</a:t>
            </a:r>
            <a:br/>
            <a:r>
              <a:rPr b="1"/>
              <a:t>Обычно сверточные слои идут один за другим и с ростом глубины признаки на которых активируются нейроны усложняются.</a:t>
            </a:r>
          </a:p>
        </p:txBody>
      </p:sp>
      <p:pic>
        <p:nvPicPr>
          <p:cNvPr id="179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4530" y="2968225"/>
            <a:ext cx="6023898" cy="404760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tangle 10"/>
          <p:cNvSpPr txBox="1"/>
          <p:nvPr/>
        </p:nvSpPr>
        <p:spPr>
          <a:xfrm>
            <a:off x="-48138" y="8212435"/>
            <a:ext cx="7229231" cy="45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http://cs231n.github.io/convolutional-networks/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Заголовок слайда"/>
          <p:cNvSpPr txBox="1"/>
          <p:nvPr/>
        </p:nvSpPr>
        <p:spPr>
          <a:xfrm>
            <a:off x="510437" y="1638300"/>
            <a:ext cx="57301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Зрительная «кора»</a:t>
            </a:r>
          </a:p>
        </p:txBody>
      </p:sp>
      <p:pic>
        <p:nvPicPr>
          <p:cNvPr id="183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6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87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88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Box 48"/>
          <p:cNvSpPr txBox="1"/>
          <p:nvPr/>
        </p:nvSpPr>
        <p:spPr>
          <a:xfrm>
            <a:off x="6754090" y="2876403"/>
            <a:ext cx="6063029" cy="560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Каждый нейрон «видит» только свою часть изображения</a:t>
            </a:r>
          </a:p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Первичная зрительная кора (6 слоев) — предназначена для распознавания простых образов. Нейроны первого слоя активируются, например, при виде полосок</a:t>
            </a:r>
          </a:p>
          <a:p>
            <a:pPr marL="342900" indent="-342900" algn="l">
              <a:buSzPct val="100000"/>
              <a:buAutoNum type="arabicPeriod" startAt="1"/>
              <a:defRPr b="0">
                <a:latin typeface="+mn-lt"/>
                <a:ea typeface="+mn-ea"/>
                <a:cs typeface="+mn-cs"/>
                <a:sym typeface="Helvetica Neue"/>
              </a:defRPr>
            </a:pPr>
            <a:r>
              <a:t>Вторичная зрительная кора и последующие регионы входят в зрительную ассоциативную зону</a:t>
            </a:r>
            <a:br/>
            <a:r>
              <a:rPr b="1"/>
              <a:t>В моделях, использующих несколько типов данных, изображения предобрабатываются свертками и затем комбинируются с остальными данными</a:t>
            </a:r>
          </a:p>
        </p:txBody>
      </p:sp>
      <p:pic>
        <p:nvPicPr>
          <p:cNvPr id="190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4530" y="2968225"/>
            <a:ext cx="6023898" cy="404760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ectangle 10"/>
          <p:cNvSpPr txBox="1"/>
          <p:nvPr/>
        </p:nvSpPr>
        <p:spPr>
          <a:xfrm>
            <a:off x="-48138" y="8212435"/>
            <a:ext cx="7229231" cy="45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http://cs231n.github.io/convolutional-networks/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ECF0F1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