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Montserra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1" roundtripDataSignature="AMtx7mivzeUyvABQYdZ9hKvWT6bxxvVE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Montserra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ds.ai/"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notes"/>
          <p:cNvSpPr txBox="1"/>
          <p:nvPr>
            <p:ph idx="1" type="body"/>
          </p:nvPr>
        </p:nvSpPr>
        <p:spPr>
          <a:xfrm>
            <a:off x="685583" y="4400004"/>
            <a:ext cx="5486833" cy="3601637"/>
          </a:xfrm>
          <a:prstGeom prst="rect">
            <a:avLst/>
          </a:prstGeom>
          <a:noFill/>
          <a:ln>
            <a:noFill/>
          </a:ln>
        </p:spPr>
        <p:txBody>
          <a:bodyPr anchorCtr="0" anchor="t" bIns="22700" lIns="45425" spcFirstLastPara="1" rIns="45425" wrap="square" tIns="22700">
            <a:noAutofit/>
          </a:bodyPr>
          <a:lstStyle/>
          <a:p>
            <a:pPr indent="0" lvl="0" marL="0" rtl="0" algn="l">
              <a:lnSpc>
                <a:spcPct val="100000"/>
              </a:lnSpc>
              <a:spcBef>
                <a:spcPts val="0"/>
              </a:spcBef>
              <a:spcAft>
                <a:spcPts val="0"/>
              </a:spcAft>
              <a:buSzPts val="700"/>
              <a:buNone/>
            </a:pPr>
            <a:r>
              <a:t/>
            </a:r>
            <a:endParaRPr sz="700"/>
          </a:p>
        </p:txBody>
      </p:sp>
      <p:sp>
        <p:nvSpPr>
          <p:cNvPr id="70" name="Google Shape;70;p1:notes"/>
          <p:cNvSpPr/>
          <p:nvPr>
            <p:ph idx="2" type="sldImg"/>
          </p:nvPr>
        </p:nvSpPr>
        <p:spPr>
          <a:xfrm>
            <a:off x="2271659" y="1143642"/>
            <a:ext cx="2314683" cy="3085651"/>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98680cdaeb_0_204: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rtl="0" algn="l">
              <a:lnSpc>
                <a:spcPct val="100000"/>
              </a:lnSpc>
              <a:spcBef>
                <a:spcPts val="0"/>
              </a:spcBef>
              <a:spcAft>
                <a:spcPts val="0"/>
              </a:spcAft>
              <a:buSzPts val="700"/>
              <a:buNone/>
            </a:pPr>
            <a:r>
              <a:rPr lang="en">
                <a:solidFill>
                  <a:schemeClr val="dk1"/>
                </a:solidFill>
              </a:rPr>
              <a:t>Самый простой способ изменить себя - это изменить свой круг общения </a:t>
            </a:r>
            <a:br>
              <a:rPr lang="en"/>
            </a:br>
            <a:r>
              <a:rPr lang="en"/>
              <a:t>Дизайнишь осознанный круг общения вокруг себя. Получается  поддерживающая инфраструктура из людей, у которых есть интерес в вашем развитии </a:t>
            </a:r>
            <a:endParaRPr/>
          </a:p>
          <a:p>
            <a:pPr indent="0" lvl="0" marL="0" rtl="0" algn="l">
              <a:lnSpc>
                <a:spcPct val="100000"/>
              </a:lnSpc>
              <a:spcBef>
                <a:spcPts val="0"/>
              </a:spcBef>
              <a:spcAft>
                <a:spcPts val="0"/>
              </a:spcAft>
              <a:buSzPts val="700"/>
              <a:buNone/>
            </a:pPr>
            <a:r>
              <a:rPr lang="en"/>
              <a:t>Роли помощников, которые вы хотите ввести в свою жизнь </a:t>
            </a:r>
            <a:br>
              <a:rPr lang="en"/>
            </a:br>
            <a:r>
              <a:rPr lang="en"/>
              <a:t>Ментор глубокие долгосрочные отношения, делится мудростью. Глубинные неструктурированные беседы. Наполнится ощущением того как он двигается по жизни. Делиться своими успехами Без оплаты Как искать? Ценностно подходит, на одной волне? Хотел бы я оказаться на том месте, где этот человек сейчас находится? Будет ли мне комфортно оказаться с этим человеком на задержке рейса? Будет о чем поговорить? </a:t>
            </a:r>
            <a:br>
              <a:rPr lang="en"/>
            </a:br>
            <a:r>
              <a:rPr lang="en"/>
              <a:t>Адвайзер (советник) под проект, все транзакционно (доля в проекте, опцион в компании, процент от годового дохода, фикс за час создать другую пользу от этого обмена) . Лучше получить несколько советов, но не обязательно им следовать Завести сетку советников по вопросам, с которыми в жизни сталкиваетесь Получить пользу от Адвайзера - ваша ответственность. Сделать эти отношения рабочими. Можно опрашивать выпускников </a:t>
            </a:r>
            <a:br>
              <a:rPr lang="en"/>
            </a:br>
            <a:r>
              <a:rPr lang="en"/>
              <a:t>Коуч Знает методику как развить нужные качествами. Не обязательно у него они развиты. Задаёт правильные вопросы и помогает сфокусироваться. Через вопорсы учит смотреть на проблему и понимать как от них расти., Регулярный процесс сверки с реальностью Точно ли я все ещё этого хочу или я поменялся /ситуация изменилась? Умение мечтать + честность с собой Быть креативнным и придумать причины почему человеку стоит это с вами делать</a:t>
            </a:r>
            <a:endParaRPr/>
          </a:p>
        </p:txBody>
      </p:sp>
      <p:sp>
        <p:nvSpPr>
          <p:cNvPr id="151" name="Google Shape;151;g98680cdaeb_0_204: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98680cdaeb_0_302: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rtl="0" algn="l">
              <a:spcBef>
                <a:spcPts val="0"/>
              </a:spcBef>
              <a:spcAft>
                <a:spcPts val="0"/>
              </a:spcAft>
              <a:buClr>
                <a:schemeClr val="dk1"/>
              </a:buClr>
              <a:buSzPts val="1100"/>
              <a:buFont typeface="Arial"/>
              <a:buNone/>
            </a:pPr>
            <a:r>
              <a:rPr lang="en" sz="1600">
                <a:solidFill>
                  <a:srgbClr val="FFFFFF"/>
                </a:solidFill>
              </a:rPr>
              <a:t>: </a:t>
            </a:r>
            <a:r>
              <a:rPr lang="en" sz="1600" u="sng">
                <a:solidFill>
                  <a:srgbClr val="FFFFFF"/>
                </a:solidFill>
                <a:hlinkClick r:id="rId2">
                  <a:extLst>
                    <a:ext uri="{A12FA001-AC4F-418D-AE19-62706E023703}">
                      <ahyp:hlinkClr val="tx"/>
                    </a:ext>
                  </a:extLst>
                </a:hlinkClick>
              </a:rPr>
              <a:t>https://ods.ai/</a:t>
            </a:r>
            <a:endParaRPr/>
          </a:p>
        </p:txBody>
      </p:sp>
      <p:sp>
        <p:nvSpPr>
          <p:cNvPr id="158" name="Google Shape;158;g98680cdaeb_0_302: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98680cdaeb_0_294: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rtl="0" algn="l">
              <a:lnSpc>
                <a:spcPct val="100000"/>
              </a:lnSpc>
              <a:spcBef>
                <a:spcPts val="0"/>
              </a:spcBef>
              <a:spcAft>
                <a:spcPts val="0"/>
              </a:spcAft>
              <a:buSzPts val="700"/>
              <a:buNone/>
            </a:pPr>
            <a:r>
              <a:t/>
            </a:r>
            <a:endParaRPr/>
          </a:p>
        </p:txBody>
      </p:sp>
      <p:sp>
        <p:nvSpPr>
          <p:cNvPr id="165" name="Google Shape;165;g98680cdaeb_0_294: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98680cdaeb_0_287: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rtl="0" algn="l">
              <a:lnSpc>
                <a:spcPct val="100000"/>
              </a:lnSpc>
              <a:spcBef>
                <a:spcPts val="0"/>
              </a:spcBef>
              <a:spcAft>
                <a:spcPts val="0"/>
              </a:spcAft>
              <a:buSzPts val="700"/>
              <a:buNone/>
            </a:pPr>
            <a:r>
              <a:rPr b="1" lang="en" sz="1350">
                <a:solidFill>
                  <a:srgbClr val="333333"/>
                </a:solidFill>
                <a:highlight>
                  <a:srgbClr val="FFFFFF"/>
                </a:highlight>
              </a:rPr>
              <a:t>LTV</a:t>
            </a:r>
            <a:r>
              <a:rPr lang="en" sz="1350">
                <a:solidFill>
                  <a:srgbClr val="333333"/>
                </a:solidFill>
                <a:highlight>
                  <a:srgbClr val="FFFFFF"/>
                </a:highlight>
              </a:rPr>
              <a:t> (Customer Lifetime </a:t>
            </a:r>
            <a:r>
              <a:rPr b="1" lang="en" sz="1350">
                <a:solidFill>
                  <a:srgbClr val="333333"/>
                </a:solidFill>
                <a:highlight>
                  <a:srgbClr val="FFFFFF"/>
                </a:highlight>
              </a:rPr>
              <a:t>Value</a:t>
            </a:r>
            <a:r>
              <a:rPr lang="en" sz="1350">
                <a:solidFill>
                  <a:srgbClr val="333333"/>
                </a:solidFill>
                <a:highlight>
                  <a:srgbClr val="FFFFFF"/>
                </a:highlight>
              </a:rPr>
              <a:t>) — прибыль, которую приносит клиент за всё время взаимодействия с компанией. Этот показатель ещё называют жизненным циклом клиента или пожизненной стоимостью клиента.</a:t>
            </a:r>
            <a:endParaRPr/>
          </a:p>
        </p:txBody>
      </p:sp>
      <p:sp>
        <p:nvSpPr>
          <p:cNvPr id="172" name="Google Shape;172;g98680cdaeb_0_287: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98680cdaeb_0_159: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rtl="0" algn="l">
              <a:lnSpc>
                <a:spcPct val="110869"/>
              </a:lnSpc>
              <a:spcBef>
                <a:spcPts val="2400"/>
              </a:spcBef>
              <a:spcAft>
                <a:spcPts val="0"/>
              </a:spcAft>
              <a:buClr>
                <a:schemeClr val="dk1"/>
              </a:buClr>
              <a:buSzPts val="1100"/>
              <a:buFont typeface="Arial"/>
              <a:buNone/>
            </a:pPr>
            <a:r>
              <a:rPr b="1" lang="en" sz="2050">
                <a:solidFill>
                  <a:schemeClr val="dk1"/>
                </a:solidFill>
                <a:latin typeface="Montserrat"/>
                <a:ea typeface="Montserrat"/>
                <a:cs typeface="Montserrat"/>
                <a:sym typeface="Montserrat"/>
              </a:rPr>
              <a:t>Agile для себя: система личных достижений в работе и жизни</a:t>
            </a:r>
            <a:endParaRPr b="1" sz="2050">
              <a:solidFill>
                <a:schemeClr val="dk1"/>
              </a:solidFill>
              <a:latin typeface="Montserrat"/>
              <a:ea typeface="Montserrat"/>
              <a:cs typeface="Montserrat"/>
              <a:sym typeface="Montserrat"/>
            </a:endParaRPr>
          </a:p>
          <a:p>
            <a:pPr indent="0" lvl="0" marL="0" rtl="0" algn="l">
              <a:lnSpc>
                <a:spcPct val="163636"/>
              </a:lnSpc>
              <a:spcBef>
                <a:spcPts val="1200"/>
              </a:spcBef>
              <a:spcAft>
                <a:spcPts val="0"/>
              </a:spcAft>
              <a:buClr>
                <a:schemeClr val="dk1"/>
              </a:buClr>
              <a:buSzPts val="1100"/>
              <a:buFont typeface="Arial"/>
              <a:buNone/>
            </a:pPr>
            <a:r>
              <a:rPr lang="en" sz="1500">
                <a:solidFill>
                  <a:srgbClr val="ADAFB8"/>
                </a:solidFill>
              </a:rPr>
              <a:t>Getting Results the Agile Way: A Personal Results System for Work and Life · 2010</a:t>
            </a:r>
            <a:endParaRPr sz="1500">
              <a:solidFill>
                <a:srgbClr val="ADAFB8"/>
              </a:solidFill>
            </a:endParaRPr>
          </a:p>
          <a:p>
            <a:pPr indent="0" lvl="0" marL="0" rtl="0" algn="l">
              <a:lnSpc>
                <a:spcPct val="163636"/>
              </a:lnSpc>
              <a:spcBef>
                <a:spcPts val="1200"/>
              </a:spcBef>
              <a:spcAft>
                <a:spcPts val="0"/>
              </a:spcAft>
              <a:buClr>
                <a:schemeClr val="dk1"/>
              </a:buClr>
              <a:buSzPts val="1100"/>
              <a:buFont typeface="Arial"/>
              <a:buNone/>
            </a:pPr>
            <a:r>
              <a:rPr lang="en" sz="1500">
                <a:solidFill>
                  <a:schemeClr val="dk1"/>
                </a:solidFill>
              </a:rPr>
              <a:t>Джей Ди Мейер</a:t>
            </a:r>
            <a:endParaRPr sz="1500">
              <a:solidFill>
                <a:schemeClr val="dk1"/>
              </a:solidFill>
            </a:endParaRPr>
          </a:p>
          <a:p>
            <a:pPr indent="0" lvl="0" marL="0" rtl="0" algn="l">
              <a:lnSpc>
                <a:spcPct val="163636"/>
              </a:lnSpc>
              <a:spcBef>
                <a:spcPts val="1200"/>
              </a:spcBef>
              <a:spcAft>
                <a:spcPts val="1200"/>
              </a:spcAft>
              <a:buSzPts val="1100"/>
              <a:buNone/>
            </a:pPr>
            <a:r>
              <a:rPr lang="en" sz="1500">
                <a:solidFill>
                  <a:srgbClr val="ADAFB8"/>
                </a:solidFill>
              </a:rPr>
              <a:t>J.D. Meier</a:t>
            </a:r>
            <a:endParaRPr sz="700"/>
          </a:p>
        </p:txBody>
      </p:sp>
      <p:sp>
        <p:nvSpPr>
          <p:cNvPr id="179" name="Google Shape;179;g98680cdaeb_0_159: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98680cdaeb_0_167: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rtl="0" algn="l">
              <a:lnSpc>
                <a:spcPct val="158181"/>
              </a:lnSpc>
              <a:spcBef>
                <a:spcPts val="18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Итак, перед вами три простых шага, которые выведут вас на кардинально иной уровень эффективности:</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800"/>
              </a:spcBef>
              <a:spcAft>
                <a:spcPts val="0"/>
              </a:spcAft>
              <a:buClr>
                <a:schemeClr val="dk1"/>
              </a:buClr>
              <a:buSzPts val="1100"/>
              <a:buFont typeface="Arial"/>
              <a:buNone/>
            </a:pPr>
            <a:r>
              <a:rPr b="1" lang="en" sz="1200">
                <a:solidFill>
                  <a:schemeClr val="dk1"/>
                </a:solidFill>
                <a:latin typeface="Times New Roman"/>
                <a:ea typeface="Times New Roman"/>
                <a:cs typeface="Times New Roman"/>
                <a:sym typeface="Times New Roman"/>
              </a:rPr>
              <a:t>1. Определите, каких результатов в каких сферах жизни вы хотите достичь. </a:t>
            </a:r>
            <a:endParaRPr b="1" sz="1200">
              <a:solidFill>
                <a:schemeClr val="dk1"/>
              </a:solidFill>
              <a:latin typeface="Times New Roman"/>
              <a:ea typeface="Times New Roman"/>
              <a:cs typeface="Times New Roman"/>
              <a:sym typeface="Times New Roman"/>
            </a:endParaRPr>
          </a:p>
          <a:p>
            <a:pPr indent="0" lvl="0" marL="0" rtl="0" algn="l">
              <a:lnSpc>
                <a:spcPct val="158181"/>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Для этого наметьте </a:t>
            </a:r>
            <a:r>
              <a:rPr b="1" lang="en" sz="1200">
                <a:solidFill>
                  <a:schemeClr val="dk1"/>
                </a:solidFill>
                <a:latin typeface="Times New Roman"/>
                <a:ea typeface="Times New Roman"/>
                <a:cs typeface="Times New Roman"/>
                <a:sym typeface="Times New Roman"/>
              </a:rPr>
              <a:t>Горячие точки</a:t>
            </a:r>
            <a:r>
              <a:rPr lang="en" sz="1200">
                <a:solidFill>
                  <a:schemeClr val="dk1"/>
                </a:solidFill>
                <a:latin typeface="Times New Roman"/>
                <a:ea typeface="Times New Roman"/>
                <a:cs typeface="Times New Roman"/>
                <a:sym typeface="Times New Roman"/>
              </a:rPr>
              <a:t> — самые актуальные сферы вашей жизни. Это могут быть как сферы, открывающие новые возможности, так и «болевые» точки, требующие вашего времени и сил. Горячие точки складываются в своеобразную карту общей ситуации, один взгляд на которую позволяет увидеть картину вашей жизни целиком. Поэтому фиксироваться они должны максимально кратко и понятно. </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8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Горячие точки, или сферы, делятся на 3 категории: </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8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Жизнь (включает в себя такие сферы, как Интеллектуальное, Телесное, Эмоциональное, Карьерное, Финансовое, сфера Отношений и сфера Развлечений),</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Работа (Дела, Проекты в работе, Накопившиеся вопросы),</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Личное (Занятия, Актуальные задачи, Невыполненные планы).</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800"/>
              </a:spcBef>
              <a:spcAft>
                <a:spcPts val="1800"/>
              </a:spcAft>
              <a:buSzPts val="1100"/>
              <a:buNone/>
            </a:pPr>
            <a:r>
              <a:rPr lang="en" sz="1200">
                <a:solidFill>
                  <a:schemeClr val="dk1"/>
                </a:solidFill>
                <a:latin typeface="Times New Roman"/>
                <a:ea typeface="Times New Roman"/>
                <a:cs typeface="Times New Roman"/>
                <a:sym typeface="Times New Roman"/>
              </a:rPr>
              <a:t>Горячие точки взаимосвязаны, между ними необходимо соблюдать баланс. Так, например, слишком большие «вложения» сил и времени в точку «Карьера» могут быть чреваты ослаблением сферы «Отношений» или «Развлечений». И наоборот, определение целей и планирование в разных горячих точках одновременно позволяет вам достичь баланса во всех областях вашей жизни. И давняя мечта о том, чтобы выучить французский, навестить школьных друзей и выкроить пару часов в неделю на плавание, становится реальностью</a:t>
            </a:r>
            <a:endParaRPr sz="700"/>
          </a:p>
        </p:txBody>
      </p:sp>
      <p:sp>
        <p:nvSpPr>
          <p:cNvPr id="188" name="Google Shape;188;g98680cdaeb_0_167: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98680cdaeb_0_173: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rtl="0" algn="l">
              <a:lnSpc>
                <a:spcPct val="158181"/>
              </a:lnSpc>
              <a:spcBef>
                <a:spcPts val="1800"/>
              </a:spcBef>
              <a:spcAft>
                <a:spcPts val="0"/>
              </a:spcAft>
              <a:buClr>
                <a:schemeClr val="dk1"/>
              </a:buClr>
              <a:buSzPts val="1100"/>
              <a:buFont typeface="Arial"/>
              <a:buNone/>
            </a:pPr>
            <a:r>
              <a:rPr b="1" lang="en" sz="1500">
                <a:solidFill>
                  <a:schemeClr val="dk1"/>
                </a:solidFill>
                <a:latin typeface="Times New Roman"/>
                <a:ea typeface="Times New Roman"/>
                <a:cs typeface="Times New Roman"/>
                <a:sym typeface="Times New Roman"/>
              </a:rPr>
              <a:t>2. Ценностные ориентиры и принципы «Динамичных результатов»</a:t>
            </a:r>
            <a:endParaRPr b="1" sz="1500">
              <a:solidFill>
                <a:schemeClr val="dk1"/>
              </a:solidFill>
              <a:latin typeface="Times New Roman"/>
              <a:ea typeface="Times New Roman"/>
              <a:cs typeface="Times New Roman"/>
              <a:sym typeface="Times New Roman"/>
            </a:endParaRPr>
          </a:p>
          <a:p>
            <a:pPr indent="0" lvl="0" marL="0" rtl="0" algn="l">
              <a:lnSpc>
                <a:spcPct val="158181"/>
              </a:lnSpc>
              <a:spcBef>
                <a:spcPts val="15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Преимущество «Динамичных результатов» — в их </a:t>
            </a:r>
            <a:r>
              <a:rPr b="1" lang="en" sz="1200">
                <a:solidFill>
                  <a:schemeClr val="dk1"/>
                </a:solidFill>
                <a:latin typeface="Times New Roman"/>
                <a:ea typeface="Times New Roman"/>
                <a:cs typeface="Times New Roman"/>
                <a:sym typeface="Times New Roman"/>
              </a:rPr>
              <a:t>динамичности</a:t>
            </a:r>
            <a:r>
              <a:rPr lang="en" sz="1200">
                <a:solidFill>
                  <a:schemeClr val="dk1"/>
                </a:solidFill>
                <a:latin typeface="Times New Roman"/>
                <a:ea typeface="Times New Roman"/>
                <a:cs typeface="Times New Roman"/>
                <a:sym typeface="Times New Roman"/>
              </a:rPr>
              <a:t>: это не статичная, готовая схема, а система, которая помогает вам шаг за шагом нащупать </a:t>
            </a:r>
            <a:r>
              <a:rPr b="1" lang="en" sz="1200">
                <a:solidFill>
                  <a:schemeClr val="dk1"/>
                </a:solidFill>
                <a:latin typeface="Times New Roman"/>
                <a:ea typeface="Times New Roman"/>
                <a:cs typeface="Times New Roman"/>
                <a:sym typeface="Times New Roman"/>
              </a:rPr>
              <a:t>свой</a:t>
            </a:r>
            <a:r>
              <a:rPr lang="en" sz="1200">
                <a:solidFill>
                  <a:schemeClr val="dk1"/>
                </a:solidFill>
                <a:latin typeface="Times New Roman"/>
                <a:ea typeface="Times New Roman"/>
                <a:cs typeface="Times New Roman"/>
                <a:sym typeface="Times New Roman"/>
              </a:rPr>
              <a:t> правильный курс. Вот принципы и ценностные ориентиры, на которых она построена и которыми важно руководствоваться при ее применении. </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200"/>
              </a:spcBef>
              <a:spcAft>
                <a:spcPts val="0"/>
              </a:spcAft>
              <a:buClr>
                <a:schemeClr val="dk1"/>
              </a:buClr>
              <a:buSzPts val="1100"/>
              <a:buFont typeface="Arial"/>
              <a:buNone/>
            </a:pPr>
            <a:r>
              <a:rPr b="1" lang="en" sz="1200">
                <a:solidFill>
                  <a:schemeClr val="dk1"/>
                </a:solidFill>
                <a:latin typeface="Times New Roman"/>
                <a:ea typeface="Times New Roman"/>
                <a:cs typeface="Times New Roman"/>
                <a:sym typeface="Times New Roman"/>
              </a:rPr>
              <a:t>2.1. Десять ценностных ориентиров:</a:t>
            </a:r>
            <a:endParaRPr b="1" sz="1200">
              <a:solidFill>
                <a:schemeClr val="dk1"/>
              </a:solidFill>
              <a:latin typeface="Times New Roman"/>
              <a:ea typeface="Times New Roman"/>
              <a:cs typeface="Times New Roman"/>
              <a:sym typeface="Times New Roman"/>
            </a:endParaRPr>
          </a:p>
          <a:p>
            <a:pPr indent="0" lvl="0" marL="0" rtl="0" algn="l">
              <a:lnSpc>
                <a:spcPct val="158181"/>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1. Действие как средство от аналитического паралича: </a:t>
            </a:r>
            <a:r>
              <a:rPr b="1" lang="en" sz="1200">
                <a:solidFill>
                  <a:schemeClr val="dk1"/>
                </a:solidFill>
                <a:latin typeface="Times New Roman"/>
                <a:ea typeface="Times New Roman"/>
                <a:cs typeface="Times New Roman"/>
                <a:sym typeface="Times New Roman"/>
              </a:rPr>
              <a:t>начните действовать, и не увязнете в анализе</a:t>
            </a:r>
            <a:r>
              <a:rPr lang="en" sz="1200">
                <a:solidFill>
                  <a:schemeClr val="dk1"/>
                </a:solidFill>
                <a:latin typeface="Times New Roman"/>
                <a:ea typeface="Times New Roman"/>
                <a:cs typeface="Times New Roman"/>
                <a:sym typeface="Times New Roman"/>
              </a:rPr>
              <a:t>. Результат поможет вам скорректировать дальнейшие шаги.</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2. </a:t>
            </a:r>
            <a:r>
              <a:rPr b="1" lang="en" sz="1200">
                <a:solidFill>
                  <a:schemeClr val="dk1"/>
                </a:solidFill>
                <a:latin typeface="Times New Roman"/>
                <a:ea typeface="Times New Roman"/>
                <a:cs typeface="Times New Roman"/>
                <a:sym typeface="Times New Roman"/>
              </a:rPr>
              <a:t>Подход к достижению результата важнее результата.</a:t>
            </a:r>
            <a:r>
              <a:rPr lang="en" sz="1200">
                <a:solidFill>
                  <a:schemeClr val="dk1"/>
                </a:solidFill>
                <a:latin typeface="Times New Roman"/>
                <a:ea typeface="Times New Roman"/>
                <a:cs typeface="Times New Roman"/>
                <a:sym typeface="Times New Roman"/>
              </a:rPr>
              <a:t> Вы не можете контролировать результат, но свой подход, свое отношение и методы достижения можете. Не зацикливайтесь на результатах (ведь их не всегда или не сразу удается достичь), а рассматривайте их как обратную связь с вашими методами. </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3. </a:t>
            </a:r>
            <a:r>
              <a:rPr b="1" lang="en" sz="1200">
                <a:solidFill>
                  <a:schemeClr val="dk1"/>
                </a:solidFill>
                <a:latin typeface="Times New Roman"/>
                <a:ea typeface="Times New Roman"/>
                <a:cs typeface="Times New Roman"/>
                <a:sym typeface="Times New Roman"/>
              </a:rPr>
              <a:t>Энергия важнее времени.</a:t>
            </a:r>
            <a:r>
              <a:rPr lang="en" sz="1200">
                <a:solidFill>
                  <a:schemeClr val="dk1"/>
                </a:solidFill>
                <a:latin typeface="Times New Roman"/>
                <a:ea typeface="Times New Roman"/>
                <a:cs typeface="Times New Roman"/>
                <a:sym typeface="Times New Roman"/>
              </a:rPr>
              <a:t> За один час, который вы проработаете в полную силу, вы успеете больше, чем за много часов в уставшем состоянии.</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4. </a:t>
            </a:r>
            <a:r>
              <a:rPr b="1" lang="en" sz="1200">
                <a:solidFill>
                  <a:schemeClr val="dk1"/>
                </a:solidFill>
                <a:latin typeface="Times New Roman"/>
                <a:ea typeface="Times New Roman"/>
                <a:cs typeface="Times New Roman"/>
                <a:sym typeface="Times New Roman"/>
              </a:rPr>
              <a:t>Концентрация превыше количества.</a:t>
            </a:r>
            <a:r>
              <a:rPr lang="en" sz="1200">
                <a:solidFill>
                  <a:schemeClr val="dk1"/>
                </a:solidFill>
                <a:latin typeface="Times New Roman"/>
                <a:ea typeface="Times New Roman"/>
                <a:cs typeface="Times New Roman"/>
                <a:sym typeface="Times New Roman"/>
              </a:rPr>
              <a:t> Важно не переделать как можно больше дел, а сделать действительно важные дела — важные для поставленных вами целей. Кроме того, исследования показывают, что получается именно там, где концентрируешься. Когда вы выделяете важное и концентрируетесь на этом вопросе, мозг «выносит» всю относящуюся к этому информацию на ваше рассмотрение. Так вы видите больше возможностей и решений.</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5. </a:t>
            </a:r>
            <a:r>
              <a:rPr b="1" lang="en" sz="1200">
                <a:solidFill>
                  <a:schemeClr val="dk1"/>
                </a:solidFill>
                <a:latin typeface="Times New Roman"/>
                <a:ea typeface="Times New Roman"/>
                <a:cs typeface="Times New Roman"/>
                <a:sym typeface="Times New Roman"/>
              </a:rPr>
              <a:t>Лучшее — враг хорошего.</a:t>
            </a:r>
            <a:r>
              <a:rPr lang="en" sz="1200">
                <a:solidFill>
                  <a:schemeClr val="dk1"/>
                </a:solidFill>
                <a:latin typeface="Times New Roman"/>
                <a:ea typeface="Times New Roman"/>
                <a:cs typeface="Times New Roman"/>
                <a:sym typeface="Times New Roman"/>
              </a:rPr>
              <a:t> Не позволяйте перфекционизму встать на вашем пути к достижению результатов. </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6. </a:t>
            </a:r>
            <a:r>
              <a:rPr b="1" lang="en" sz="1200">
                <a:solidFill>
                  <a:schemeClr val="dk1"/>
                </a:solidFill>
                <a:latin typeface="Times New Roman"/>
                <a:ea typeface="Times New Roman"/>
                <a:cs typeface="Times New Roman"/>
                <a:sym typeface="Times New Roman"/>
              </a:rPr>
              <a:t>Установка на развитие против установки на предопределенность</a:t>
            </a:r>
            <a:r>
              <a:rPr lang="en" sz="1200">
                <a:solidFill>
                  <a:schemeClr val="dk1"/>
                </a:solidFill>
                <a:latin typeface="Times New Roman"/>
                <a:ea typeface="Times New Roman"/>
                <a:cs typeface="Times New Roman"/>
                <a:sym typeface="Times New Roman"/>
              </a:rPr>
              <a:t>. Установка на развитие помогает преодолеть беспомощность предопределенности, быть более гибким и быстрее реагировать на изменения, лучше улавливать обратную связь и расти. </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7. </a:t>
            </a:r>
            <a:r>
              <a:rPr b="1" lang="en" sz="1200">
                <a:solidFill>
                  <a:schemeClr val="dk1"/>
                </a:solidFill>
                <a:latin typeface="Times New Roman"/>
                <a:ea typeface="Times New Roman"/>
                <a:cs typeface="Times New Roman"/>
                <a:sym typeface="Times New Roman"/>
              </a:rPr>
              <a:t>Результат превыше действий</a:t>
            </a:r>
            <a:r>
              <a:rPr lang="en" sz="1200">
                <a:solidFill>
                  <a:schemeClr val="dk1"/>
                </a:solidFill>
                <a:latin typeface="Times New Roman"/>
                <a:ea typeface="Times New Roman"/>
                <a:cs typeface="Times New Roman"/>
                <a:sym typeface="Times New Roman"/>
              </a:rPr>
              <a:t>. Важно не как много вы делаете, а тот результат, который получаете в итоге. Определение нужного результата помогает нам сфокусировать усилия. Секрет успеха — в выполнении нужных шагов для достижения нужных результатов. </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8. </a:t>
            </a:r>
            <a:r>
              <a:rPr b="1" lang="en" sz="1200">
                <a:solidFill>
                  <a:schemeClr val="dk1"/>
                </a:solidFill>
                <a:latin typeface="Times New Roman"/>
                <a:ea typeface="Times New Roman"/>
                <a:cs typeface="Times New Roman"/>
                <a:sym typeface="Times New Roman"/>
              </a:rPr>
              <a:t>Сильные стороны важнее слабых</a:t>
            </a:r>
            <a:r>
              <a:rPr lang="en" sz="1200">
                <a:solidFill>
                  <a:schemeClr val="dk1"/>
                </a:solidFill>
                <a:latin typeface="Times New Roman"/>
                <a:ea typeface="Times New Roman"/>
                <a:cs typeface="Times New Roman"/>
                <a:sym typeface="Times New Roman"/>
              </a:rPr>
              <a:t>. Вместо того чтобы тратить время на исправление недостатков, лучше используйте достоинства. Свои слабости компенсируйте сотрудничеством с теми, кто в этом силен.</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9. </a:t>
            </a:r>
            <a:r>
              <a:rPr b="1" lang="en" sz="1200">
                <a:solidFill>
                  <a:schemeClr val="dk1"/>
                </a:solidFill>
                <a:latin typeface="Times New Roman"/>
                <a:ea typeface="Times New Roman"/>
                <a:cs typeface="Times New Roman"/>
                <a:sym typeface="Times New Roman"/>
              </a:rPr>
              <a:t>Систематичность вместо действия по ситуации.</a:t>
            </a:r>
            <a:r>
              <a:rPr lang="en" sz="1200">
                <a:solidFill>
                  <a:schemeClr val="dk1"/>
                </a:solidFill>
                <a:latin typeface="Times New Roman"/>
                <a:ea typeface="Times New Roman"/>
                <a:cs typeface="Times New Roman"/>
                <a:sym typeface="Times New Roman"/>
              </a:rPr>
              <a:t> Одно дело — достигать результатов от случая к случаю, и другое — сложить свой опыт в систему, на которую можно положиться, которую можно изучать и улучшать. </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10. </a:t>
            </a:r>
            <a:r>
              <a:rPr b="1" lang="en" sz="1200">
                <a:solidFill>
                  <a:schemeClr val="dk1"/>
                </a:solidFill>
                <a:latin typeface="Times New Roman"/>
                <a:ea typeface="Times New Roman"/>
                <a:cs typeface="Times New Roman"/>
                <a:sym typeface="Times New Roman"/>
              </a:rPr>
              <a:t>Польза превыше разгребания завалов.</a:t>
            </a:r>
            <a:r>
              <a:rPr lang="en" sz="1200">
                <a:solidFill>
                  <a:schemeClr val="dk1"/>
                </a:solidFill>
                <a:latin typeface="Times New Roman"/>
                <a:ea typeface="Times New Roman"/>
                <a:cs typeface="Times New Roman"/>
                <a:sym typeface="Times New Roman"/>
              </a:rPr>
              <a:t> Вместо того чтобы просто решать накопившиеся задачи, сконцентрируйтесь на том, что действительно приносит пользу. </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200"/>
              </a:spcBef>
              <a:spcAft>
                <a:spcPts val="0"/>
              </a:spcAft>
              <a:buClr>
                <a:schemeClr val="dk1"/>
              </a:buClr>
              <a:buSzPts val="1100"/>
              <a:buFont typeface="Arial"/>
              <a:buNone/>
            </a:pPr>
            <a:r>
              <a:rPr b="1" lang="en" sz="1200">
                <a:solidFill>
                  <a:schemeClr val="dk1"/>
                </a:solidFill>
                <a:latin typeface="Times New Roman"/>
                <a:ea typeface="Times New Roman"/>
                <a:cs typeface="Times New Roman"/>
                <a:sym typeface="Times New Roman"/>
              </a:rPr>
              <a:t>2.2. Основные принципы «Динамичных результатов»</a:t>
            </a:r>
            <a:endParaRPr b="1" sz="1200">
              <a:solidFill>
                <a:schemeClr val="dk1"/>
              </a:solidFill>
              <a:latin typeface="Times New Roman"/>
              <a:ea typeface="Times New Roman"/>
              <a:cs typeface="Times New Roman"/>
              <a:sym typeface="Times New Roman"/>
            </a:endParaRPr>
          </a:p>
          <a:p>
            <a:pPr indent="0" lvl="0" marL="0" rtl="0" algn="l">
              <a:lnSpc>
                <a:spcPct val="158181"/>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1. Действуйте по принципу 80/20! Не тратьте 80% времени на раздумья, </a:t>
            </a:r>
            <a:r>
              <a:rPr b="1" lang="en" sz="1200">
                <a:solidFill>
                  <a:schemeClr val="dk1"/>
                </a:solidFill>
                <a:latin typeface="Times New Roman"/>
                <a:ea typeface="Times New Roman"/>
                <a:cs typeface="Times New Roman"/>
                <a:sym typeface="Times New Roman"/>
              </a:rPr>
              <a:t>оставьте на аналитику лишь 20%, а в остальное время действуйте.</a:t>
            </a:r>
            <a:endParaRPr b="1" sz="1200">
              <a:solidFill>
                <a:schemeClr val="dk1"/>
              </a:solidFill>
              <a:latin typeface="Times New Roman"/>
              <a:ea typeface="Times New Roman"/>
              <a:cs typeface="Times New Roman"/>
              <a:sym typeface="Times New Roman"/>
            </a:endParaRPr>
          </a:p>
          <a:p>
            <a:pPr indent="0" lvl="0" marL="0" rtl="0" algn="l">
              <a:lnSpc>
                <a:spcPct val="158181"/>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2. Варьируйте свой подход. Постоянно пересматривайте свой подход к достижению результата, </a:t>
            </a:r>
            <a:r>
              <a:rPr b="1" lang="en" sz="1200">
                <a:solidFill>
                  <a:schemeClr val="dk1"/>
                </a:solidFill>
                <a:latin typeface="Times New Roman"/>
                <a:ea typeface="Times New Roman"/>
                <a:cs typeface="Times New Roman"/>
                <a:sym typeface="Times New Roman"/>
              </a:rPr>
              <a:t>пробуйте, экспериментируйте и отказывайтесь от того, что не работает.</a:t>
            </a: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3. </a:t>
            </a:r>
            <a:r>
              <a:rPr b="1" lang="en" sz="1200">
                <a:solidFill>
                  <a:schemeClr val="dk1"/>
                </a:solidFill>
                <a:latin typeface="Times New Roman"/>
                <a:ea typeface="Times New Roman"/>
                <a:cs typeface="Times New Roman"/>
                <a:sym typeface="Times New Roman"/>
              </a:rPr>
              <a:t>Постоянное обучение.</a:t>
            </a:r>
            <a:r>
              <a:rPr lang="en" sz="1200">
                <a:solidFill>
                  <a:schemeClr val="dk1"/>
                </a:solidFill>
                <a:latin typeface="Times New Roman"/>
                <a:ea typeface="Times New Roman"/>
                <a:cs typeface="Times New Roman"/>
                <a:sym typeface="Times New Roman"/>
              </a:rPr>
              <a:t> Меняетесь вы, меняется мир, и учиться побеждать в новых реалиях нужно постоянно. </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4. Поступательный подход к пользе. Пусть результаты образуют один непрекращающийся поток. Поддерживайте этот поток — это гораздо продуктивнее, чем ждать больших успехов в конце.</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5. Лучше меньше, да лучше. </a:t>
            </a:r>
            <a:r>
              <a:rPr b="1" lang="en" sz="1200">
                <a:solidFill>
                  <a:schemeClr val="dk1"/>
                </a:solidFill>
                <a:latin typeface="Times New Roman"/>
                <a:ea typeface="Times New Roman"/>
                <a:cs typeface="Times New Roman"/>
                <a:sym typeface="Times New Roman"/>
              </a:rPr>
              <a:t>Беритесь только за то, что можете «переварить»,</a:t>
            </a:r>
            <a:r>
              <a:rPr lang="en" sz="1200">
                <a:solidFill>
                  <a:schemeClr val="dk1"/>
                </a:solidFill>
                <a:latin typeface="Times New Roman"/>
                <a:ea typeface="Times New Roman"/>
                <a:cs typeface="Times New Roman"/>
                <a:sym typeface="Times New Roman"/>
              </a:rPr>
              <a:t> не гонитесь за количеством. </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8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6. Четко отличайте Действия от Справки. Всегда разделяйте эти категории в ваших планах — так удастся отличить реальные планы от «фонового шума». </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8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7. Установите границы. Секрет эффективности — в том, чтобы </a:t>
            </a:r>
            <a:r>
              <a:rPr b="1" lang="en" sz="1200">
                <a:solidFill>
                  <a:schemeClr val="dk1"/>
                </a:solidFill>
                <a:latin typeface="Times New Roman"/>
                <a:ea typeface="Times New Roman"/>
                <a:cs typeface="Times New Roman"/>
                <a:sym typeface="Times New Roman"/>
              </a:rPr>
              <a:t>затратить необходимое количество (времени, сил) на действительно нужные шаги. </a:t>
            </a:r>
            <a:endParaRPr b="1" sz="1200">
              <a:solidFill>
                <a:schemeClr val="dk1"/>
              </a:solidFill>
              <a:latin typeface="Times New Roman"/>
              <a:ea typeface="Times New Roman"/>
              <a:cs typeface="Times New Roman"/>
              <a:sym typeface="Times New Roman"/>
            </a:endParaRPr>
          </a:p>
          <a:p>
            <a:pPr indent="0" lvl="0" marL="0" rtl="0" algn="l">
              <a:lnSpc>
                <a:spcPct val="158181"/>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8. </a:t>
            </a:r>
            <a:r>
              <a:rPr b="1" lang="en" sz="1200">
                <a:solidFill>
                  <a:schemeClr val="dk1"/>
                </a:solidFill>
                <a:latin typeface="Times New Roman"/>
                <a:ea typeface="Times New Roman"/>
                <a:cs typeface="Times New Roman"/>
                <a:sym typeface="Times New Roman"/>
              </a:rPr>
              <a:t>Фиксированное время, гибкие задачи.</a:t>
            </a:r>
            <a:r>
              <a:rPr lang="en" sz="1200">
                <a:solidFill>
                  <a:schemeClr val="dk1"/>
                </a:solidFill>
                <a:latin typeface="Times New Roman"/>
                <a:ea typeface="Times New Roman"/>
                <a:cs typeface="Times New Roman"/>
                <a:sym typeface="Times New Roman"/>
              </a:rPr>
              <a:t> Четко выделите время на еду, сон и спорт. Свое расписание стройте вокруг этих жизненно важных точек. На работе распределите время по типу задач: например, час на административную работу, два — на встречи и три — на работу над проектом. И составляйте планы — то, что вам нужно сделать — исходя из этих временных отрезков, ни в коем случае не варьируя сами отрезки. </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700"/>
              <a:buNone/>
            </a:pPr>
            <a:r>
              <a:t/>
            </a:r>
            <a:endParaRPr sz="700"/>
          </a:p>
        </p:txBody>
      </p:sp>
      <p:sp>
        <p:nvSpPr>
          <p:cNvPr id="195" name="Google Shape;195;g98680cdaeb_0_173: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98680cdaeb_0_179: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rtl="0" algn="l">
              <a:lnSpc>
                <a:spcPct val="158181"/>
              </a:lnSpc>
              <a:spcBef>
                <a:spcPts val="1200"/>
              </a:spcBef>
              <a:spcAft>
                <a:spcPts val="0"/>
              </a:spcAft>
              <a:buSzPts val="1100"/>
              <a:buNone/>
            </a:pPr>
            <a:r>
              <a:rPr b="1" lang="en" sz="1200">
                <a:solidFill>
                  <a:schemeClr val="dk1"/>
                </a:solidFill>
                <a:latin typeface="Times New Roman"/>
                <a:ea typeface="Times New Roman"/>
                <a:cs typeface="Times New Roman"/>
                <a:sym typeface="Times New Roman"/>
              </a:rPr>
              <a:t>2. Расставьте приоритеты. </a:t>
            </a:r>
            <a:endParaRPr b="1" sz="1200">
              <a:solidFill>
                <a:schemeClr val="dk1"/>
              </a:solidFill>
              <a:latin typeface="Times New Roman"/>
              <a:ea typeface="Times New Roman"/>
              <a:cs typeface="Times New Roman"/>
              <a:sym typeface="Times New Roman"/>
            </a:endParaRPr>
          </a:p>
          <a:p>
            <a:pPr indent="0" lvl="0" marL="0" rtl="0" algn="l">
              <a:lnSpc>
                <a:spcPct val="158181"/>
              </a:lnSpc>
              <a:spcBef>
                <a:spcPts val="1200"/>
              </a:spcBef>
              <a:spcAft>
                <a:spcPts val="0"/>
              </a:spcAft>
              <a:buSzPts val="1100"/>
              <a:buNone/>
            </a:pPr>
            <a:r>
              <a:rPr lang="en" sz="1200">
                <a:solidFill>
                  <a:schemeClr val="dk1"/>
                </a:solidFill>
                <a:latin typeface="Times New Roman"/>
                <a:ea typeface="Times New Roman"/>
                <a:cs typeface="Times New Roman"/>
                <a:sym typeface="Times New Roman"/>
              </a:rPr>
              <a:t>Здесь нам поможет </a:t>
            </a:r>
            <a:r>
              <a:rPr b="1" lang="en" sz="1200">
                <a:solidFill>
                  <a:schemeClr val="dk1"/>
                </a:solidFill>
                <a:latin typeface="Times New Roman"/>
                <a:ea typeface="Times New Roman"/>
                <a:cs typeface="Times New Roman"/>
                <a:sym typeface="Times New Roman"/>
              </a:rPr>
              <a:t>«Правило трех»:</a:t>
            </a:r>
            <a:r>
              <a:rPr lang="en" sz="1200">
                <a:solidFill>
                  <a:schemeClr val="dk1"/>
                </a:solidFill>
                <a:latin typeface="Times New Roman"/>
                <a:ea typeface="Times New Roman"/>
                <a:cs typeface="Times New Roman"/>
                <a:sym typeface="Times New Roman"/>
              </a:rPr>
              <a:t> определяя основные задачи, выделяйте только ТРИ основных цели, три результата, которых вы хотите достичь. Три достижения на день, три — на неделю, три — на месяц и три — на год. Более того, все эти достижения должны быть взаимосвязаны: результаты дня должны работать на результаты недели, результаты недели — на результаты месяца, а результаты месяца — на результаты года в целом.</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200"/>
              </a:spcBef>
              <a:spcAft>
                <a:spcPts val="0"/>
              </a:spcAft>
              <a:buSzPts val="1100"/>
              <a:buNone/>
            </a:pPr>
            <a:r>
              <a:rPr b="1" lang="en" sz="1200">
                <a:solidFill>
                  <a:schemeClr val="dk1"/>
                </a:solidFill>
                <a:latin typeface="Times New Roman"/>
                <a:ea typeface="Times New Roman"/>
                <a:cs typeface="Times New Roman"/>
                <a:sym typeface="Times New Roman"/>
              </a:rPr>
              <a:t>3. Составьте план, заточенный на результат. </a:t>
            </a:r>
            <a:endParaRPr b="1" sz="1200">
              <a:solidFill>
                <a:schemeClr val="dk1"/>
              </a:solidFill>
              <a:latin typeface="Times New Roman"/>
              <a:ea typeface="Times New Roman"/>
              <a:cs typeface="Times New Roman"/>
              <a:sym typeface="Times New Roman"/>
            </a:endParaRPr>
          </a:p>
          <a:p>
            <a:pPr indent="0" lvl="0" marL="0" rtl="0" algn="l">
              <a:lnSpc>
                <a:spcPct val="158181"/>
              </a:lnSpc>
              <a:spcBef>
                <a:spcPts val="1200"/>
              </a:spcBef>
              <a:spcAft>
                <a:spcPts val="0"/>
              </a:spcAft>
              <a:buSzPts val="1100"/>
              <a:buNone/>
            </a:pPr>
            <a:r>
              <a:rPr lang="en" sz="1200">
                <a:solidFill>
                  <a:schemeClr val="dk1"/>
                </a:solidFill>
                <a:latin typeface="Times New Roman"/>
                <a:ea typeface="Times New Roman"/>
                <a:cs typeface="Times New Roman"/>
                <a:sym typeface="Times New Roman"/>
              </a:rPr>
              <a:t>Для этого используем правило: </a:t>
            </a:r>
            <a:r>
              <a:rPr b="1" lang="en" sz="1200">
                <a:solidFill>
                  <a:schemeClr val="dk1"/>
                </a:solidFill>
                <a:latin typeface="Times New Roman"/>
                <a:ea typeface="Times New Roman"/>
                <a:cs typeface="Times New Roman"/>
                <a:sym typeface="Times New Roman"/>
              </a:rPr>
              <a:t>Понедельнику — планы, каждому дню — результаты, пятнице — итоги.</a:t>
            </a:r>
            <a:r>
              <a:rPr lang="en" sz="1200">
                <a:solidFill>
                  <a:schemeClr val="dk1"/>
                </a:solidFill>
                <a:latin typeface="Times New Roman"/>
                <a:ea typeface="Times New Roman"/>
                <a:cs typeface="Times New Roman"/>
                <a:sym typeface="Times New Roman"/>
              </a:rPr>
              <a:t> Каждая неделя начинается с нуля. В понедельник определите три результата на предстоящую неделю, ежедневно — три результата, которые нужно достичь за этот день, а в пятницу — подведите итоги: какие три результата удалось достичь, а какие три еще требуют доработки. И сделайте выводы! Их необходимо использовать в следующий понедельник при планировании новой недели.</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200"/>
              </a:spcBef>
              <a:spcAft>
                <a:spcPts val="0"/>
              </a:spcAft>
              <a:buSzPts val="1100"/>
              <a:buNone/>
            </a:pPr>
            <a:r>
              <a:rPr b="1" lang="en" sz="1200">
                <a:solidFill>
                  <a:schemeClr val="dk1"/>
                </a:solidFill>
                <a:latin typeface="Times New Roman"/>
                <a:ea typeface="Times New Roman"/>
                <a:cs typeface="Times New Roman"/>
                <a:sym typeface="Times New Roman"/>
              </a:rPr>
              <a:t>Все это укладывается в простую таблицу, заполнив которую, вы сможете на практике реализовать описанные выше правила. </a:t>
            </a:r>
            <a:endParaRPr b="1" sz="1200">
              <a:solidFill>
                <a:schemeClr val="dk1"/>
              </a:solidFill>
              <a:latin typeface="Times New Roman"/>
              <a:ea typeface="Times New Roman"/>
              <a:cs typeface="Times New Roman"/>
              <a:sym typeface="Times New Roman"/>
            </a:endParaRPr>
          </a:p>
          <a:p>
            <a:pPr indent="0" lvl="0" marL="0" rtl="0" algn="l">
              <a:lnSpc>
                <a:spcPct val="158181"/>
              </a:lnSpc>
              <a:spcBef>
                <a:spcPts val="1200"/>
              </a:spcBef>
              <a:spcAft>
                <a:spcPts val="0"/>
              </a:spcAft>
              <a:buSzPts val="1100"/>
              <a:buNone/>
            </a:pPr>
            <a:r>
              <a:rPr b="1" lang="en" sz="1200">
                <a:solidFill>
                  <a:schemeClr val="dk1"/>
                </a:solidFill>
                <a:latin typeface="Times New Roman"/>
                <a:ea typeface="Times New Roman"/>
                <a:cs typeface="Times New Roman"/>
                <a:sym typeface="Times New Roman"/>
              </a:rPr>
              <a:t>Таблица «Динамичных результатов»</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8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Поясним нижний ярус этой таблицы. </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8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1. Действия: сюда вы заносите планируемые Ежедневные достижения, Недельные достижения, Очередь, Сценарии.</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2. Справка: Идеи, Примечания, Результаты за месяц. Справочная информация — это то, что не относится к списку дел, но важно для их реализации. </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3. Календарь. Он станет одним из ваших главных инструментов и поможет правильно организовать свое время.</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8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Основные рекомендации по его составлению:</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8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Ведите календарь ваших намеченных результатов. </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При распределении времени приоритет отдавайте тому, что действительно важно.</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Больше времени проводите в сферах, в которых вы сильны.</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Равновесие в «Горячих точках» — главный гарант успеха.</a:t>
            </a:r>
            <a:endParaRPr sz="1200">
              <a:solidFill>
                <a:schemeClr val="dk1"/>
              </a:solidFill>
              <a:latin typeface="Times New Roman"/>
              <a:ea typeface="Times New Roman"/>
              <a:cs typeface="Times New Roman"/>
              <a:sym typeface="Times New Roman"/>
            </a:endParaRPr>
          </a:p>
          <a:p>
            <a:pPr indent="0" lvl="0" marL="0" rtl="0" algn="l">
              <a:lnSpc>
                <a:spcPct val="158181"/>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Выделяйте время на реализацию планов и на последующий анализ ситуации.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Заполнив эту таблицу, вы увидите, </a:t>
            </a:r>
            <a:r>
              <a:rPr b="1" lang="en" sz="1200">
                <a:solidFill>
                  <a:schemeClr val="dk1"/>
                </a:solidFill>
                <a:latin typeface="Times New Roman"/>
                <a:ea typeface="Times New Roman"/>
                <a:cs typeface="Times New Roman"/>
                <a:sym typeface="Times New Roman"/>
              </a:rPr>
              <a:t>ЧТО</a:t>
            </a:r>
            <a:r>
              <a:rPr lang="en" sz="1200">
                <a:solidFill>
                  <a:schemeClr val="dk1"/>
                </a:solidFill>
                <a:latin typeface="Times New Roman"/>
                <a:ea typeface="Times New Roman"/>
                <a:cs typeface="Times New Roman"/>
                <a:sym typeface="Times New Roman"/>
              </a:rPr>
              <a:t> требует вашего внимания в самых разных областях жизни, </a:t>
            </a:r>
            <a:r>
              <a:rPr b="1" lang="en" sz="1200">
                <a:solidFill>
                  <a:schemeClr val="dk1"/>
                </a:solidFill>
                <a:latin typeface="Times New Roman"/>
                <a:ea typeface="Times New Roman"/>
                <a:cs typeface="Times New Roman"/>
                <a:sym typeface="Times New Roman"/>
              </a:rPr>
              <a:t>КАКИЕ</a:t>
            </a:r>
            <a:r>
              <a:rPr lang="en" sz="1200">
                <a:solidFill>
                  <a:schemeClr val="dk1"/>
                </a:solidFill>
                <a:latin typeface="Times New Roman"/>
                <a:ea typeface="Times New Roman"/>
                <a:cs typeface="Times New Roman"/>
                <a:sym typeface="Times New Roman"/>
              </a:rPr>
              <a:t> цели вы наметили себе в каждой из них (иными словами, как выглядит ваше «счастье» в каждой из этих категорий) и </a:t>
            </a:r>
            <a:r>
              <a:rPr b="1" lang="en" sz="1200">
                <a:solidFill>
                  <a:schemeClr val="dk1"/>
                </a:solidFill>
                <a:latin typeface="Times New Roman"/>
                <a:ea typeface="Times New Roman"/>
                <a:cs typeface="Times New Roman"/>
                <a:sym typeface="Times New Roman"/>
              </a:rPr>
              <a:t>КАК</a:t>
            </a:r>
            <a:r>
              <a:rPr lang="en" sz="1200">
                <a:solidFill>
                  <a:schemeClr val="dk1"/>
                </a:solidFill>
                <a:latin typeface="Times New Roman"/>
                <a:ea typeface="Times New Roman"/>
                <a:cs typeface="Times New Roman"/>
                <a:sym typeface="Times New Roman"/>
              </a:rPr>
              <a:t> вы собираетесь добиваться этого счастья — шаг за шагом, изо дня в день. Вы настроите себя не просто на результат, а на </a:t>
            </a:r>
            <a:r>
              <a:rPr b="1" lang="en" sz="1200">
                <a:solidFill>
                  <a:schemeClr val="dk1"/>
                </a:solidFill>
                <a:latin typeface="Times New Roman"/>
                <a:ea typeface="Times New Roman"/>
                <a:cs typeface="Times New Roman"/>
                <a:sym typeface="Times New Roman"/>
              </a:rPr>
              <a:t>ЗНАЧИМЫЙ ДЛЯ ВАС</a:t>
            </a:r>
            <a:r>
              <a:rPr lang="en" sz="1200">
                <a:solidFill>
                  <a:schemeClr val="dk1"/>
                </a:solidFill>
                <a:latin typeface="Times New Roman"/>
                <a:ea typeface="Times New Roman"/>
                <a:cs typeface="Times New Roman"/>
                <a:sym typeface="Times New Roman"/>
              </a:rPr>
              <a:t> результат в </a:t>
            </a:r>
            <a:r>
              <a:rPr b="1" lang="en" sz="1200">
                <a:solidFill>
                  <a:schemeClr val="dk1"/>
                </a:solidFill>
                <a:latin typeface="Times New Roman"/>
                <a:ea typeface="Times New Roman"/>
                <a:cs typeface="Times New Roman"/>
                <a:sym typeface="Times New Roman"/>
              </a:rPr>
              <a:t>ЗНАЧИМЫХ ДЛЯ ВАС</a:t>
            </a:r>
            <a:r>
              <a:rPr lang="en" sz="1200">
                <a:solidFill>
                  <a:schemeClr val="dk1"/>
                </a:solidFill>
                <a:latin typeface="Times New Roman"/>
                <a:ea typeface="Times New Roman"/>
                <a:cs typeface="Times New Roman"/>
                <a:sym typeface="Times New Roman"/>
              </a:rPr>
              <a:t> сферах жизни, причем без перекоса в какую-то одну сторону — например, карьерную или интеллектуальную.</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700"/>
              <a:buNone/>
            </a:pPr>
            <a:r>
              <a:t/>
            </a:r>
            <a:endParaRPr sz="700"/>
          </a:p>
        </p:txBody>
      </p:sp>
      <p:sp>
        <p:nvSpPr>
          <p:cNvPr id="202" name="Google Shape;202;g98680cdaeb_0_179: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98680cdaeb_0_144: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rtl="0" algn="l">
              <a:lnSpc>
                <a:spcPct val="100000"/>
              </a:lnSpc>
              <a:spcBef>
                <a:spcPts val="0"/>
              </a:spcBef>
              <a:spcAft>
                <a:spcPts val="0"/>
              </a:spcAft>
              <a:buSzPts val="700"/>
              <a:buNone/>
            </a:pPr>
            <a:r>
              <a:t/>
            </a:r>
            <a:endParaRPr sz="700"/>
          </a:p>
        </p:txBody>
      </p:sp>
      <p:sp>
        <p:nvSpPr>
          <p:cNvPr id="209" name="Google Shape;209;g98680cdaeb_0_144: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98680cdaeb_0_152: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rtl="0" algn="l">
              <a:lnSpc>
                <a:spcPct val="158181"/>
              </a:lnSpc>
              <a:spcBef>
                <a:spcPts val="0"/>
              </a:spcBef>
              <a:spcAft>
                <a:spcPts val="0"/>
              </a:spcAft>
              <a:buSzPts val="1100"/>
              <a:buNone/>
            </a:pPr>
            <a:r>
              <a:rPr b="1" lang="en">
                <a:solidFill>
                  <a:schemeClr val="dk1"/>
                </a:solidFill>
              </a:rPr>
              <a:t>Как измениться согласно принципу 80/20</a:t>
            </a:r>
            <a:endParaRPr b="1">
              <a:solidFill>
                <a:schemeClr val="dk1"/>
              </a:solidFill>
            </a:endParaRPr>
          </a:p>
          <a:p>
            <a:pPr indent="0" lvl="0" marL="0" rtl="0" algn="l">
              <a:lnSpc>
                <a:spcPct val="158181"/>
              </a:lnSpc>
              <a:spcBef>
                <a:spcPts val="1800"/>
              </a:spcBef>
              <a:spcAft>
                <a:spcPts val="0"/>
              </a:spcAft>
              <a:buSzPts val="1100"/>
              <a:buNone/>
            </a:pPr>
            <a:r>
              <a:rPr lang="en">
                <a:solidFill>
                  <a:schemeClr val="dk1"/>
                </a:solidFill>
              </a:rPr>
              <a:t>2.1. Как перейти на образ жизни «80 на 20»? Применение принципа может быть условно разделено на две части: Анализ 80/20 и Мышление 80/20. </a:t>
            </a:r>
            <a:endParaRPr>
              <a:solidFill>
                <a:schemeClr val="dk1"/>
              </a:solidFill>
            </a:endParaRPr>
          </a:p>
          <a:p>
            <a:pPr indent="0" lvl="0" marL="0" rtl="0" algn="l">
              <a:lnSpc>
                <a:spcPct val="158181"/>
              </a:lnSpc>
              <a:spcBef>
                <a:spcPts val="1800"/>
              </a:spcBef>
              <a:spcAft>
                <a:spcPts val="0"/>
              </a:spcAft>
              <a:buSzPts val="1100"/>
              <a:buNone/>
            </a:pPr>
            <a:r>
              <a:rPr lang="en">
                <a:solidFill>
                  <a:schemeClr val="dk1"/>
                </a:solidFill>
              </a:rPr>
              <a:t>Первое отвечает за подведение итогов и результатов, что тоже немаловажно для сохранения мотивации и планирования следующих шагов.</a:t>
            </a:r>
            <a:endParaRPr>
              <a:solidFill>
                <a:schemeClr val="dk1"/>
              </a:solidFill>
            </a:endParaRPr>
          </a:p>
          <a:p>
            <a:pPr indent="0" lvl="0" marL="0" rtl="0" algn="l">
              <a:lnSpc>
                <a:spcPct val="158181"/>
              </a:lnSpc>
              <a:spcBef>
                <a:spcPts val="1800"/>
              </a:spcBef>
              <a:spcAft>
                <a:spcPts val="0"/>
              </a:spcAft>
              <a:buSzPts val="1100"/>
              <a:buNone/>
            </a:pPr>
            <a:r>
              <a:rPr lang="en">
                <a:solidFill>
                  <a:schemeClr val="dk1"/>
                </a:solidFill>
              </a:rPr>
              <a:t>Мышление же заключается в выстраивании мировоззрения человека, который хочет максимально эффективно использовать отведенные ему годы жизни.</a:t>
            </a:r>
            <a:endParaRPr>
              <a:solidFill>
                <a:schemeClr val="dk1"/>
              </a:solidFill>
            </a:endParaRPr>
          </a:p>
          <a:p>
            <a:pPr indent="0" lvl="0" marL="0" rtl="0" algn="l">
              <a:lnSpc>
                <a:spcPct val="158181"/>
              </a:lnSpc>
              <a:spcBef>
                <a:spcPts val="1800"/>
              </a:spcBef>
              <a:spcAft>
                <a:spcPts val="0"/>
              </a:spcAft>
              <a:buSzPts val="1100"/>
              <a:buNone/>
            </a:pPr>
            <a:r>
              <a:rPr lang="en">
                <a:solidFill>
                  <a:schemeClr val="dk1"/>
                </a:solidFill>
              </a:rPr>
              <a:t>2.2. Что можно посоветовать при переходе на образ жизни 80/20:</a:t>
            </a:r>
            <a:endParaRPr>
              <a:solidFill>
                <a:schemeClr val="dk1"/>
              </a:solidFill>
            </a:endParaRPr>
          </a:p>
          <a:p>
            <a:pPr indent="0" lvl="0" marL="0" rtl="0" algn="l">
              <a:lnSpc>
                <a:spcPct val="158181"/>
              </a:lnSpc>
              <a:spcBef>
                <a:spcPts val="1800"/>
              </a:spcBef>
              <a:spcAft>
                <a:spcPts val="0"/>
              </a:spcAft>
              <a:buSzPts val="1100"/>
              <a:buNone/>
            </a:pPr>
            <a:r>
              <a:rPr lang="en">
                <a:solidFill>
                  <a:schemeClr val="dk1"/>
                </a:solidFill>
              </a:rPr>
              <a:t>• Делайте проще — так будет лучше (выявите ключевые 20% своей деятельности и упростите их).</a:t>
            </a:r>
            <a:endParaRPr>
              <a:solidFill>
                <a:schemeClr val="dk1"/>
              </a:solidFill>
            </a:endParaRPr>
          </a:p>
          <a:p>
            <a:pPr indent="0" lvl="0" marL="0" rtl="0" algn="l">
              <a:lnSpc>
                <a:spcPct val="158181"/>
              </a:lnSpc>
              <a:spcBef>
                <a:spcPts val="0"/>
              </a:spcBef>
              <a:spcAft>
                <a:spcPts val="0"/>
              </a:spcAft>
              <a:buSzPts val="1100"/>
              <a:buNone/>
            </a:pPr>
            <a:r>
              <a:rPr lang="en">
                <a:solidFill>
                  <a:schemeClr val="dk1"/>
                </a:solidFill>
              </a:rPr>
              <a:t>• Мыслите нестандартно (минимум полчаса в день отдавайте воображению).</a:t>
            </a:r>
            <a:endParaRPr>
              <a:solidFill>
                <a:schemeClr val="dk1"/>
              </a:solidFill>
            </a:endParaRPr>
          </a:p>
          <a:p>
            <a:pPr indent="0" lvl="0" marL="0" rtl="0" algn="l">
              <a:lnSpc>
                <a:spcPct val="158181"/>
              </a:lnSpc>
              <a:spcBef>
                <a:spcPts val="0"/>
              </a:spcBef>
              <a:spcAft>
                <a:spcPts val="0"/>
              </a:spcAft>
              <a:buSzPts val="1100"/>
              <a:buNone/>
            </a:pPr>
            <a:r>
              <a:rPr lang="en">
                <a:solidFill>
                  <a:schemeClr val="dk1"/>
                </a:solidFill>
              </a:rPr>
              <a:t>• Мыслите стратегически (ставьте цель и достигайте ее),</a:t>
            </a:r>
            <a:endParaRPr>
              <a:solidFill>
                <a:schemeClr val="dk1"/>
              </a:solidFill>
            </a:endParaRPr>
          </a:p>
          <a:p>
            <a:pPr indent="0" lvl="0" marL="0" rtl="0" algn="l">
              <a:lnSpc>
                <a:spcPct val="158181"/>
              </a:lnSpc>
              <a:spcBef>
                <a:spcPts val="0"/>
              </a:spcBef>
              <a:spcAft>
                <a:spcPts val="0"/>
              </a:spcAft>
              <a:buSzPts val="1100"/>
              <a:buNone/>
            </a:pPr>
            <a:r>
              <a:rPr lang="en">
                <a:solidFill>
                  <a:schemeClr val="dk1"/>
                </a:solidFill>
              </a:rPr>
              <a:t>• Живите в наслаждение (гедонизм стимулирует саморазвитие и приводит к хорошим результатам).</a:t>
            </a:r>
            <a:endParaRPr>
              <a:solidFill>
                <a:schemeClr val="dk1"/>
              </a:solidFill>
            </a:endParaRPr>
          </a:p>
          <a:p>
            <a:pPr indent="0" lvl="0" marL="0" rtl="0" algn="l">
              <a:lnSpc>
                <a:spcPct val="158181"/>
              </a:lnSpc>
              <a:spcBef>
                <a:spcPts val="0"/>
              </a:spcBef>
              <a:spcAft>
                <a:spcPts val="0"/>
              </a:spcAft>
              <a:buSzPts val="1100"/>
              <a:buNone/>
            </a:pPr>
            <a:r>
              <a:rPr lang="en">
                <a:solidFill>
                  <a:schemeClr val="dk1"/>
                </a:solidFill>
              </a:rPr>
              <a:t>• Мыслите рефлексивно (смотрите на себя в любом состоянии, будьте гибкими).</a:t>
            </a:r>
            <a:endParaRPr>
              <a:solidFill>
                <a:schemeClr val="dk1"/>
              </a:solidFill>
            </a:endParaRPr>
          </a:p>
          <a:p>
            <a:pPr indent="0" lvl="0" marL="0" rtl="0" algn="l">
              <a:lnSpc>
                <a:spcPct val="158181"/>
              </a:lnSpc>
              <a:spcBef>
                <a:spcPts val="0"/>
              </a:spcBef>
              <a:spcAft>
                <a:spcPts val="0"/>
              </a:spcAft>
              <a:buSzPts val="1100"/>
              <a:buNone/>
            </a:pPr>
            <a:r>
              <a:rPr lang="en">
                <a:solidFill>
                  <a:schemeClr val="dk1"/>
                </a:solidFill>
              </a:rPr>
              <a:t>• Постоянно обновляйтесь (новое — это единственная неизменная величина).</a:t>
            </a:r>
            <a:endParaRPr>
              <a:solidFill>
                <a:schemeClr val="dk1"/>
              </a:solidFill>
            </a:endParaRPr>
          </a:p>
          <a:p>
            <a:pPr indent="0" lvl="0" marL="0" rtl="0" algn="l">
              <a:lnSpc>
                <a:spcPct val="163636"/>
              </a:lnSpc>
              <a:spcBef>
                <a:spcPts val="1200"/>
              </a:spcBef>
              <a:spcAft>
                <a:spcPts val="0"/>
              </a:spcAft>
              <a:buSzPts val="1100"/>
              <a:buNone/>
            </a:pPr>
            <a:r>
              <a:rPr lang="en">
                <a:solidFill>
                  <a:schemeClr val="dk1"/>
                </a:solidFill>
              </a:rPr>
              <a:t>Исследования экономистов дают нам объективную картину на этот счет. Наиболее успешные специалисты в отрасли либо работают на себя, либо ведут себя как предприниматели (например, в юридических организациях партнерской формы)</a:t>
            </a:r>
            <a:endParaRPr>
              <a:solidFill>
                <a:schemeClr val="dk1"/>
              </a:solidFill>
            </a:endParaRPr>
          </a:p>
          <a:p>
            <a:pPr indent="0" lvl="0" marL="0" rtl="0" algn="l">
              <a:lnSpc>
                <a:spcPct val="158181"/>
              </a:lnSpc>
              <a:spcBef>
                <a:spcPts val="1800"/>
              </a:spcBef>
              <a:spcAft>
                <a:spcPts val="0"/>
              </a:spcAft>
              <a:buSzPts val="1100"/>
              <a:buNone/>
            </a:pPr>
            <a:r>
              <a:rPr lang="en">
                <a:solidFill>
                  <a:schemeClr val="dk1"/>
                </a:solidFill>
              </a:rPr>
              <a:t>2.3. На работе можно использовать принцип в следующих областях:</a:t>
            </a:r>
            <a:endParaRPr>
              <a:solidFill>
                <a:schemeClr val="dk1"/>
              </a:solidFill>
            </a:endParaRPr>
          </a:p>
          <a:p>
            <a:pPr indent="0" lvl="0" marL="0" rtl="0" algn="l">
              <a:lnSpc>
                <a:spcPct val="158181"/>
              </a:lnSpc>
              <a:spcBef>
                <a:spcPts val="1800"/>
              </a:spcBef>
              <a:spcAft>
                <a:spcPts val="0"/>
              </a:spcAft>
              <a:buSzPts val="1100"/>
              <a:buNone/>
            </a:pPr>
            <a:r>
              <a:rPr lang="en">
                <a:solidFill>
                  <a:schemeClr val="dk1"/>
                </a:solidFill>
              </a:rPr>
              <a:t>• Делайте то, что нравится.</a:t>
            </a:r>
            <a:endParaRPr>
              <a:solidFill>
                <a:schemeClr val="dk1"/>
              </a:solidFill>
            </a:endParaRPr>
          </a:p>
          <a:p>
            <a:pPr indent="0" lvl="0" marL="0" rtl="0" algn="l">
              <a:lnSpc>
                <a:spcPct val="158181"/>
              </a:lnSpc>
              <a:spcBef>
                <a:spcPts val="0"/>
              </a:spcBef>
              <a:spcAft>
                <a:spcPts val="0"/>
              </a:spcAft>
              <a:buSzPts val="1100"/>
              <a:buNone/>
            </a:pPr>
            <a:r>
              <a:rPr lang="en">
                <a:solidFill>
                  <a:schemeClr val="dk1"/>
                </a:solidFill>
              </a:rPr>
              <a:t>• Управляйте своим временем.</a:t>
            </a:r>
            <a:endParaRPr>
              <a:solidFill>
                <a:schemeClr val="dk1"/>
              </a:solidFill>
            </a:endParaRPr>
          </a:p>
          <a:p>
            <a:pPr indent="0" lvl="0" marL="0" rtl="0" algn="l">
              <a:lnSpc>
                <a:spcPct val="158181"/>
              </a:lnSpc>
              <a:spcBef>
                <a:spcPts val="0"/>
              </a:spcBef>
              <a:spcAft>
                <a:spcPts val="0"/>
              </a:spcAft>
              <a:buSzPts val="1100"/>
              <a:buNone/>
            </a:pPr>
            <a:r>
              <a:rPr lang="en">
                <a:solidFill>
                  <a:schemeClr val="dk1"/>
                </a:solidFill>
              </a:rPr>
              <a:t>• Принимайте значимые решения качественно, затрачивая на них свои положенные 80% времени.</a:t>
            </a:r>
            <a:endParaRPr>
              <a:solidFill>
                <a:schemeClr val="dk1"/>
              </a:solidFill>
            </a:endParaRPr>
          </a:p>
          <a:p>
            <a:pPr indent="0" lvl="0" marL="0" rtl="0" algn="l">
              <a:lnSpc>
                <a:spcPct val="158181"/>
              </a:lnSpc>
              <a:spcBef>
                <a:spcPts val="0"/>
              </a:spcBef>
              <a:spcAft>
                <a:spcPts val="0"/>
              </a:spcAft>
              <a:buSzPts val="1100"/>
              <a:buNone/>
            </a:pPr>
            <a:r>
              <a:rPr lang="en">
                <a:solidFill>
                  <a:schemeClr val="dk1"/>
                </a:solidFill>
              </a:rPr>
              <a:t>• Обращайте больше внимания на лучших клиентов.</a:t>
            </a:r>
            <a:endParaRPr>
              <a:solidFill>
                <a:schemeClr val="dk1"/>
              </a:solidFill>
            </a:endParaRPr>
          </a:p>
          <a:p>
            <a:pPr indent="0" lvl="0" marL="0" rtl="0" algn="l">
              <a:lnSpc>
                <a:spcPct val="158181"/>
              </a:lnSpc>
              <a:spcBef>
                <a:spcPts val="0"/>
              </a:spcBef>
              <a:spcAft>
                <a:spcPts val="0"/>
              </a:spcAft>
              <a:buSzPts val="1100"/>
              <a:buNone/>
            </a:pPr>
            <a:r>
              <a:rPr lang="en">
                <a:solidFill>
                  <a:schemeClr val="dk1"/>
                </a:solidFill>
              </a:rPr>
              <a:t>• Обращайте внимание на успешных людей (скорее всего, они наслаждаются, а не утомляются и тратят лишнюю энергию).</a:t>
            </a:r>
            <a:endParaRPr>
              <a:solidFill>
                <a:schemeClr val="dk1"/>
              </a:solidFill>
            </a:endParaRPr>
          </a:p>
          <a:p>
            <a:pPr indent="0" lvl="0" marL="0" rtl="0" algn="l">
              <a:lnSpc>
                <a:spcPct val="158181"/>
              </a:lnSpc>
              <a:spcBef>
                <a:spcPts val="1800"/>
              </a:spcBef>
              <a:spcAft>
                <a:spcPts val="0"/>
              </a:spcAft>
              <a:buSzPts val="1100"/>
              <a:buNone/>
            </a:pPr>
            <a:r>
              <a:rPr lang="en">
                <a:solidFill>
                  <a:schemeClr val="dk1"/>
                </a:solidFill>
              </a:rPr>
              <a:t>Как улучшить навык управления временем, являющийся критичным для реализации принципа? Есть несколько простых шагов:</a:t>
            </a:r>
            <a:endParaRPr>
              <a:solidFill>
                <a:schemeClr val="dk1"/>
              </a:solidFill>
            </a:endParaRPr>
          </a:p>
          <a:p>
            <a:pPr indent="0" lvl="0" marL="0" rtl="0" algn="l">
              <a:lnSpc>
                <a:spcPct val="158181"/>
              </a:lnSpc>
              <a:spcBef>
                <a:spcPts val="1800"/>
              </a:spcBef>
              <a:spcAft>
                <a:spcPts val="0"/>
              </a:spcAft>
              <a:buSzPts val="1100"/>
              <a:buNone/>
            </a:pPr>
            <a:r>
              <a:rPr lang="en">
                <a:solidFill>
                  <a:schemeClr val="dk1"/>
                </a:solidFill>
              </a:rPr>
              <a:t>• Понять, что вознаграждение не зависит от приложенного усилия.</a:t>
            </a:r>
            <a:endParaRPr>
              <a:solidFill>
                <a:schemeClr val="dk1"/>
              </a:solidFill>
            </a:endParaRPr>
          </a:p>
          <a:p>
            <a:pPr indent="0" lvl="0" marL="0" rtl="0" algn="l">
              <a:lnSpc>
                <a:spcPct val="158181"/>
              </a:lnSpc>
              <a:spcBef>
                <a:spcPts val="0"/>
              </a:spcBef>
              <a:spcAft>
                <a:spcPts val="0"/>
              </a:spcAft>
              <a:buSzPts val="1100"/>
              <a:buNone/>
            </a:pPr>
            <a:r>
              <a:rPr lang="en">
                <a:solidFill>
                  <a:schemeClr val="dk1"/>
                </a:solidFill>
              </a:rPr>
              <a:t>• Не винить себя в умеренных усилиях на работе (результат у вас и у боолее усидчивых работников одинаковый!).</a:t>
            </a:r>
            <a:endParaRPr>
              <a:solidFill>
                <a:schemeClr val="dk1"/>
              </a:solidFill>
            </a:endParaRPr>
          </a:p>
          <a:p>
            <a:pPr indent="0" lvl="0" marL="0" rtl="0" algn="l">
              <a:lnSpc>
                <a:spcPct val="158181"/>
              </a:lnSpc>
              <a:spcBef>
                <a:spcPts val="0"/>
              </a:spcBef>
              <a:spcAft>
                <a:spcPts val="0"/>
              </a:spcAft>
              <a:buSzPts val="1100"/>
              <a:buNone/>
            </a:pPr>
            <a:r>
              <a:rPr lang="en">
                <a:solidFill>
                  <a:schemeClr val="dk1"/>
                </a:solidFill>
              </a:rPr>
              <a:t>• Освобождаться от чужих обязательств.</a:t>
            </a:r>
            <a:endParaRPr>
              <a:solidFill>
                <a:schemeClr val="dk1"/>
              </a:solidFill>
            </a:endParaRPr>
          </a:p>
          <a:p>
            <a:pPr indent="0" lvl="0" marL="0" rtl="0" algn="l">
              <a:lnSpc>
                <a:spcPct val="158181"/>
              </a:lnSpc>
              <a:spcBef>
                <a:spcPts val="0"/>
              </a:spcBef>
              <a:spcAft>
                <a:spcPts val="0"/>
              </a:spcAft>
              <a:buSzPts val="1100"/>
              <a:buNone/>
            </a:pPr>
            <a:r>
              <a:rPr lang="en">
                <a:solidFill>
                  <a:schemeClr val="dk1"/>
                </a:solidFill>
              </a:rPr>
              <a:t>• Использовать время не в рамках общепринятых условностей (быть оригинальным).</a:t>
            </a:r>
            <a:endParaRPr>
              <a:solidFill>
                <a:schemeClr val="dk1"/>
              </a:solidFill>
            </a:endParaRPr>
          </a:p>
          <a:p>
            <a:pPr indent="0" lvl="0" marL="0" rtl="0" algn="l">
              <a:lnSpc>
                <a:spcPct val="158181"/>
              </a:lnSpc>
              <a:spcBef>
                <a:spcPts val="0"/>
              </a:spcBef>
              <a:spcAft>
                <a:spcPts val="0"/>
              </a:spcAft>
              <a:buSzPts val="1100"/>
              <a:buNone/>
            </a:pPr>
            <a:r>
              <a:rPr lang="en">
                <a:solidFill>
                  <a:schemeClr val="dk1"/>
                </a:solidFill>
              </a:rPr>
              <a:t>• Выделить те 20% времени, которые дают 80% конечного продукта.</a:t>
            </a:r>
            <a:endParaRPr>
              <a:solidFill>
                <a:schemeClr val="dk1"/>
              </a:solidFill>
            </a:endParaRPr>
          </a:p>
          <a:p>
            <a:pPr indent="0" lvl="0" marL="0" rtl="0" algn="l">
              <a:lnSpc>
                <a:spcPct val="158181"/>
              </a:lnSpc>
              <a:spcBef>
                <a:spcPts val="0"/>
              </a:spcBef>
              <a:spcAft>
                <a:spcPts val="0"/>
              </a:spcAft>
              <a:buSzPts val="1100"/>
              <a:buNone/>
            </a:pPr>
            <a:r>
              <a:rPr lang="en">
                <a:solidFill>
                  <a:schemeClr val="dk1"/>
                </a:solidFill>
              </a:rPr>
              <a:t>• Акцентироваться на этих 20% и использовать их эффективно.</a:t>
            </a:r>
            <a:endParaRPr>
              <a:solidFill>
                <a:schemeClr val="dk1"/>
              </a:solidFill>
            </a:endParaRPr>
          </a:p>
          <a:p>
            <a:pPr indent="0" lvl="0" marL="0" rtl="0" algn="l">
              <a:lnSpc>
                <a:spcPct val="158181"/>
              </a:lnSpc>
              <a:spcBef>
                <a:spcPts val="0"/>
              </a:spcBef>
              <a:spcAft>
                <a:spcPts val="0"/>
              </a:spcAft>
              <a:buSzPts val="1100"/>
              <a:buNone/>
            </a:pPr>
            <a:r>
              <a:rPr lang="en">
                <a:solidFill>
                  <a:schemeClr val="dk1"/>
                </a:solidFill>
              </a:rPr>
              <a:t>• Избавиться от остальных 80%.</a:t>
            </a:r>
            <a:endParaRPr>
              <a:solidFill>
                <a:schemeClr val="dk1"/>
              </a:solidFill>
            </a:endParaRPr>
          </a:p>
          <a:p>
            <a:pPr indent="0" lvl="0" marL="0" rtl="0" algn="l">
              <a:lnSpc>
                <a:spcPct val="158181"/>
              </a:lnSpc>
              <a:spcBef>
                <a:spcPts val="1800"/>
              </a:spcBef>
              <a:spcAft>
                <a:spcPts val="0"/>
              </a:spcAft>
              <a:buSzPts val="1100"/>
              <a:buNone/>
            </a:pPr>
            <a:r>
              <a:rPr lang="en">
                <a:solidFill>
                  <a:schemeClr val="dk1"/>
                </a:solidFill>
              </a:rPr>
              <a:t>2.4. Жизнь по принципу 80/20: определите мечту (конечную цель), спланируйте путь и реализуйте задуманное (действуйте).</a:t>
            </a:r>
            <a:endParaRPr>
              <a:solidFill>
                <a:schemeClr val="dk1"/>
              </a:solidFill>
            </a:endParaRPr>
          </a:p>
          <a:p>
            <a:pPr indent="0" lvl="0" marL="0" rtl="0" algn="l">
              <a:lnSpc>
                <a:spcPct val="158181"/>
              </a:lnSpc>
              <a:spcBef>
                <a:spcPts val="1800"/>
              </a:spcBef>
              <a:spcAft>
                <a:spcPts val="0"/>
              </a:spcAft>
              <a:buSzPts val="1100"/>
              <a:buNone/>
            </a:pPr>
            <a:r>
              <a:rPr lang="en">
                <a:solidFill>
                  <a:schemeClr val="dk1"/>
                </a:solidFill>
              </a:rPr>
              <a:t>Начните с понимания: чего вы хотите от жизни, где вы хотите оказаться и к какой жизни прийти. </a:t>
            </a:r>
            <a:endParaRPr>
              <a:solidFill>
                <a:schemeClr val="dk1"/>
              </a:solidFill>
            </a:endParaRPr>
          </a:p>
          <a:p>
            <a:pPr indent="0" lvl="0" marL="0" rtl="0" algn="l">
              <a:lnSpc>
                <a:spcPct val="158181"/>
              </a:lnSpc>
              <a:spcBef>
                <a:spcPts val="1800"/>
              </a:spcBef>
              <a:spcAft>
                <a:spcPts val="0"/>
              </a:spcAft>
              <a:buSzPts val="1100"/>
              <a:buNone/>
            </a:pPr>
            <a:r>
              <a:rPr lang="en">
                <a:solidFill>
                  <a:schemeClr val="dk1"/>
                </a:solidFill>
              </a:rPr>
              <a:t>• Определились? Тогда внимательно ответьте на вопросы:</a:t>
            </a:r>
            <a:endParaRPr>
              <a:solidFill>
                <a:schemeClr val="dk1"/>
              </a:solidFill>
            </a:endParaRPr>
          </a:p>
          <a:p>
            <a:pPr indent="0" lvl="0" marL="0" rtl="0" algn="l">
              <a:lnSpc>
                <a:spcPct val="158181"/>
              </a:lnSpc>
              <a:spcBef>
                <a:spcPts val="0"/>
              </a:spcBef>
              <a:spcAft>
                <a:spcPts val="0"/>
              </a:spcAft>
              <a:buSzPts val="1100"/>
              <a:buNone/>
            </a:pPr>
            <a:r>
              <a:rPr lang="en">
                <a:solidFill>
                  <a:schemeClr val="dk1"/>
                </a:solidFill>
              </a:rPr>
              <a:t>• Отражает цель вашу индивидуальность?</a:t>
            </a:r>
            <a:endParaRPr>
              <a:solidFill>
                <a:schemeClr val="dk1"/>
              </a:solidFill>
            </a:endParaRPr>
          </a:p>
          <a:p>
            <a:pPr indent="0" lvl="0" marL="0" rtl="0" algn="l">
              <a:lnSpc>
                <a:spcPct val="158181"/>
              </a:lnSpc>
              <a:spcBef>
                <a:spcPts val="0"/>
              </a:spcBef>
              <a:spcAft>
                <a:spcPts val="0"/>
              </a:spcAft>
              <a:buSzPts val="1100"/>
              <a:buNone/>
            </a:pPr>
            <a:r>
              <a:rPr lang="en">
                <a:solidFill>
                  <a:schemeClr val="dk1"/>
                </a:solidFill>
              </a:rPr>
              <a:t>• Волнует ли она вас?</a:t>
            </a:r>
            <a:endParaRPr>
              <a:solidFill>
                <a:schemeClr val="dk1"/>
              </a:solidFill>
            </a:endParaRPr>
          </a:p>
          <a:p>
            <a:pPr indent="0" lvl="0" marL="0" rtl="0" algn="l">
              <a:lnSpc>
                <a:spcPct val="158181"/>
              </a:lnSpc>
              <a:spcBef>
                <a:spcPts val="0"/>
              </a:spcBef>
              <a:spcAft>
                <a:spcPts val="0"/>
              </a:spcAft>
              <a:buSzPts val="1100"/>
              <a:buNone/>
            </a:pPr>
            <a:r>
              <a:rPr lang="en">
                <a:solidFill>
                  <a:schemeClr val="dk1"/>
                </a:solidFill>
              </a:rPr>
              <a:t>• Учитывает она ваши навыки, таланты?</a:t>
            </a:r>
            <a:endParaRPr>
              <a:solidFill>
                <a:schemeClr val="dk1"/>
              </a:solidFill>
            </a:endParaRPr>
          </a:p>
          <a:p>
            <a:pPr indent="0" lvl="0" marL="0" rtl="0" algn="l">
              <a:lnSpc>
                <a:spcPct val="158181"/>
              </a:lnSpc>
              <a:spcBef>
                <a:spcPts val="0"/>
              </a:spcBef>
              <a:spcAft>
                <a:spcPts val="0"/>
              </a:spcAft>
              <a:buSzPts val="1100"/>
              <a:buNone/>
            </a:pPr>
            <a:r>
              <a:rPr i="1" lang="en">
                <a:solidFill>
                  <a:schemeClr val="dk1"/>
                </a:solidFill>
              </a:rPr>
              <a:t>Подсказка: нужно определить самые важные 20% черт характера, умений в вашей жизни. Для этого можно выписать 30–40 общих характеристик и поставить их в порядке важности. Будьте честны, не преувеличивайте и не преуменьшайте — на кону ваше будущее!</a:t>
            </a:r>
            <a:endParaRPr i="1">
              <a:solidFill>
                <a:schemeClr val="dk1"/>
              </a:solidFill>
            </a:endParaRPr>
          </a:p>
          <a:p>
            <a:pPr indent="0" lvl="0" marL="0" rtl="0" algn="l">
              <a:lnSpc>
                <a:spcPct val="158181"/>
              </a:lnSpc>
              <a:spcBef>
                <a:spcPts val="0"/>
              </a:spcBef>
              <a:spcAft>
                <a:spcPts val="0"/>
              </a:spcAft>
              <a:buSzPts val="1100"/>
              <a:buNone/>
            </a:pPr>
            <a:r>
              <a:t/>
            </a:r>
            <a:endParaRPr>
              <a:solidFill>
                <a:schemeClr val="dk1"/>
              </a:solidFill>
            </a:endParaRPr>
          </a:p>
        </p:txBody>
      </p:sp>
      <p:sp>
        <p:nvSpPr>
          <p:cNvPr id="218" name="Google Shape;218;g98680cdaeb_0_152: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98680cdaeb_0_73: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rtl="0" algn="l">
              <a:lnSpc>
                <a:spcPct val="100000"/>
              </a:lnSpc>
              <a:spcBef>
                <a:spcPts val="0"/>
              </a:spcBef>
              <a:spcAft>
                <a:spcPts val="0"/>
              </a:spcAft>
              <a:buSzPts val="700"/>
              <a:buNone/>
            </a:pPr>
            <a:r>
              <a:t/>
            </a:r>
            <a:endParaRPr sz="700"/>
          </a:p>
        </p:txBody>
      </p:sp>
      <p:sp>
        <p:nvSpPr>
          <p:cNvPr id="78" name="Google Shape;78;g98680cdaeb_0_73: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98680cdaeb_0_210: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rtl="0" algn="l">
              <a:lnSpc>
                <a:spcPct val="100000"/>
              </a:lnSpc>
              <a:spcBef>
                <a:spcPts val="0"/>
              </a:spcBef>
              <a:spcAft>
                <a:spcPts val="0"/>
              </a:spcAft>
              <a:buSzPts val="700"/>
              <a:buNone/>
            </a:pPr>
            <a:r>
              <a:t/>
            </a:r>
            <a:endParaRPr sz="700"/>
          </a:p>
        </p:txBody>
      </p:sp>
      <p:sp>
        <p:nvSpPr>
          <p:cNvPr id="226" name="Google Shape;226;g98680cdaeb_0_210: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98680cdaeb_0_218: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rtl="0" algn="l">
              <a:lnSpc>
                <a:spcPct val="100000"/>
              </a:lnSpc>
              <a:spcBef>
                <a:spcPts val="0"/>
              </a:spcBef>
              <a:spcAft>
                <a:spcPts val="0"/>
              </a:spcAft>
              <a:buSzPts val="700"/>
              <a:buNone/>
            </a:pPr>
            <a:r>
              <a:t/>
            </a:r>
            <a:endParaRPr sz="700"/>
          </a:p>
        </p:txBody>
      </p:sp>
      <p:sp>
        <p:nvSpPr>
          <p:cNvPr id="235" name="Google Shape;235;g98680cdaeb_0_218: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9436211364_0_72: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rtl="0" algn="l">
              <a:lnSpc>
                <a:spcPct val="100000"/>
              </a:lnSpc>
              <a:spcBef>
                <a:spcPts val="0"/>
              </a:spcBef>
              <a:spcAft>
                <a:spcPts val="0"/>
              </a:spcAft>
              <a:buSzPts val="700"/>
              <a:buNone/>
            </a:pPr>
            <a:r>
              <a:t/>
            </a:r>
            <a:endParaRPr sz="700"/>
          </a:p>
        </p:txBody>
      </p:sp>
      <p:sp>
        <p:nvSpPr>
          <p:cNvPr id="87" name="Google Shape;87;g9436211364_0_72: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9436211364_0_195: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rtl="0" algn="l">
              <a:lnSpc>
                <a:spcPct val="100000"/>
              </a:lnSpc>
              <a:spcBef>
                <a:spcPts val="0"/>
              </a:spcBef>
              <a:spcAft>
                <a:spcPts val="0"/>
              </a:spcAft>
              <a:buSzPts val="700"/>
              <a:buNone/>
            </a:pPr>
            <a:r>
              <a:t/>
            </a:r>
            <a:endParaRPr sz="700"/>
          </a:p>
        </p:txBody>
      </p:sp>
      <p:sp>
        <p:nvSpPr>
          <p:cNvPr id="96" name="Google Shape;96;g9436211364_0_195: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9436211364_0_167: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rtl="0" algn="l">
              <a:lnSpc>
                <a:spcPct val="100000"/>
              </a:lnSpc>
              <a:spcBef>
                <a:spcPts val="0"/>
              </a:spcBef>
              <a:spcAft>
                <a:spcPts val="0"/>
              </a:spcAft>
              <a:buSzPts val="700"/>
              <a:buNone/>
            </a:pPr>
            <a:r>
              <a:t/>
            </a:r>
            <a:endParaRPr sz="700"/>
          </a:p>
        </p:txBody>
      </p:sp>
      <p:sp>
        <p:nvSpPr>
          <p:cNvPr id="103" name="Google Shape;103;g9436211364_0_167: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9436211364_0_159: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rtl="0" algn="l">
              <a:lnSpc>
                <a:spcPct val="100000"/>
              </a:lnSpc>
              <a:spcBef>
                <a:spcPts val="0"/>
              </a:spcBef>
              <a:spcAft>
                <a:spcPts val="0"/>
              </a:spcAft>
              <a:buSzPts val="700"/>
              <a:buNone/>
            </a:pPr>
            <a:r>
              <a:t/>
            </a:r>
            <a:endParaRPr sz="700"/>
          </a:p>
        </p:txBody>
      </p:sp>
      <p:sp>
        <p:nvSpPr>
          <p:cNvPr id="113" name="Google Shape;113;g9436211364_0_159: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9436211364_0_146: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rtl="0" algn="l">
              <a:lnSpc>
                <a:spcPct val="100000"/>
              </a:lnSpc>
              <a:spcBef>
                <a:spcPts val="0"/>
              </a:spcBef>
              <a:spcAft>
                <a:spcPts val="0"/>
              </a:spcAft>
              <a:buSzPts val="700"/>
              <a:buNone/>
            </a:pPr>
            <a:r>
              <a:t/>
            </a:r>
            <a:endParaRPr sz="700"/>
          </a:p>
        </p:txBody>
      </p:sp>
      <p:sp>
        <p:nvSpPr>
          <p:cNvPr id="120" name="Google Shape;120;g9436211364_0_146: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436211364_0_187: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rtl="0" algn="l">
              <a:lnSpc>
                <a:spcPct val="100000"/>
              </a:lnSpc>
              <a:spcBef>
                <a:spcPts val="0"/>
              </a:spcBef>
              <a:spcAft>
                <a:spcPts val="0"/>
              </a:spcAft>
              <a:buSzPts val="700"/>
              <a:buNone/>
            </a:pPr>
            <a:r>
              <a:rPr lang="en">
                <a:solidFill>
                  <a:schemeClr val="dk1"/>
                </a:solidFill>
              </a:rPr>
              <a:t>Самый простой способ изменить себя - это изменить свой круг общения </a:t>
            </a:r>
            <a:br>
              <a:rPr lang="en"/>
            </a:br>
            <a:r>
              <a:rPr lang="en"/>
              <a:t>Дизайнишь осознанный круг общения вокруг себя. Получается  поддерживающая инфраструктура из людей, у которых есть интерес в вашем развитии </a:t>
            </a:r>
            <a:endParaRPr/>
          </a:p>
          <a:p>
            <a:pPr indent="0" lvl="0" marL="0" rtl="0" algn="l">
              <a:lnSpc>
                <a:spcPct val="100000"/>
              </a:lnSpc>
              <a:spcBef>
                <a:spcPts val="0"/>
              </a:spcBef>
              <a:spcAft>
                <a:spcPts val="0"/>
              </a:spcAft>
              <a:buSzPts val="700"/>
              <a:buNone/>
            </a:pPr>
            <a:r>
              <a:rPr lang="en"/>
              <a:t>Роли помощников, которые вы хотите ввести в свою жизнь </a:t>
            </a:r>
            <a:br>
              <a:rPr lang="en"/>
            </a:br>
            <a:r>
              <a:rPr lang="en"/>
              <a:t>Ментор глубокие долгосрочные отношения, делится мудростью. Глубинные неструктурированные беседы. Наполнится ощущением того как он двигается по жизни. Делиться своими успехами Без оплаты Как искать? Ценностно подходит, на одной волне? Хотел бы я оказаться на том месте, где этот человек сейчас находится? Будет ли мне комфортно оказаться с этим человеком на задержке рейса? Будет о чем поговорить? </a:t>
            </a:r>
            <a:br>
              <a:rPr lang="en"/>
            </a:br>
            <a:r>
              <a:rPr lang="en"/>
              <a:t>Адвайзер (советник) под проект, все транзакционно (доля в проекте, опцион в компании, процент от годового дохода, фикс за час создать другую пользу от этого обмена) . Лучше получить несколько советов, но не обязательно им следовать Завести сетку советников по вопросам, с которыми в жизни сталкиваетесь Получить пользу от Адвайзера - ваша ответственность. Сделать эти отношения рабочими. Можно опрашивать выпускников </a:t>
            </a:r>
            <a:br>
              <a:rPr lang="en"/>
            </a:br>
            <a:r>
              <a:rPr lang="en"/>
              <a:t>Коуч Знает методику как развить нужные качествами. Не обязательно у него они развиты. Задаёт правильные вопросы и помогает сфокусироваться. Через вопорсы учит смотреть на проблему и понимать как от них расти., Регулярный процесс сверки с реальностью Точно ли я все ещё этого хочу или я поменялся /ситуация изменилась? Умение мечтать + честность с собой Быть креативнным и придумать причины почему человеку стоит это с вами делать</a:t>
            </a:r>
            <a:endParaRPr/>
          </a:p>
        </p:txBody>
      </p:sp>
      <p:sp>
        <p:nvSpPr>
          <p:cNvPr id="132" name="Google Shape;132;g9436211364_0_187: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98680cdaeb_0_193:notes"/>
          <p:cNvSpPr txBox="1"/>
          <p:nvPr>
            <p:ph idx="1" type="body"/>
          </p:nvPr>
        </p:nvSpPr>
        <p:spPr>
          <a:xfrm>
            <a:off x="685583" y="4400004"/>
            <a:ext cx="5486700" cy="3601500"/>
          </a:xfrm>
          <a:prstGeom prst="rect">
            <a:avLst/>
          </a:prstGeom>
          <a:noFill/>
          <a:ln>
            <a:noFill/>
          </a:ln>
        </p:spPr>
        <p:txBody>
          <a:bodyPr anchorCtr="0" anchor="t" bIns="22700" lIns="45425" spcFirstLastPara="1" rIns="45425" wrap="square" tIns="22700">
            <a:noAutofit/>
          </a:bodyPr>
          <a:lstStyle/>
          <a:p>
            <a:pPr indent="0" lvl="0" marL="0" rtl="0" algn="l">
              <a:lnSpc>
                <a:spcPct val="100000"/>
              </a:lnSpc>
              <a:spcBef>
                <a:spcPts val="0"/>
              </a:spcBef>
              <a:spcAft>
                <a:spcPts val="0"/>
              </a:spcAft>
              <a:buSzPts val="700"/>
              <a:buNone/>
            </a:pPr>
            <a:r>
              <a:t/>
            </a:r>
            <a:endParaRPr sz="700"/>
          </a:p>
        </p:txBody>
      </p:sp>
      <p:sp>
        <p:nvSpPr>
          <p:cNvPr id="139" name="Google Shape;139;g98680cdaeb_0_193:notes"/>
          <p:cNvSpPr/>
          <p:nvPr>
            <p:ph idx="2" type="sldImg"/>
          </p:nvPr>
        </p:nvSpPr>
        <p:spPr>
          <a:xfrm>
            <a:off x="2271659" y="1143642"/>
            <a:ext cx="23148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 name="Shape 9"/>
        <p:cNvGrpSpPr/>
        <p:nvPr/>
      </p:nvGrpSpPr>
      <p:grpSpPr>
        <a:xfrm>
          <a:off x="0" y="0"/>
          <a:ext cx="0" cy="0"/>
          <a:chOff x="0" y="0"/>
          <a:chExt cx="0" cy="0"/>
        </a:xfrm>
      </p:grpSpPr>
      <p:sp>
        <p:nvSpPr>
          <p:cNvPr id="10" name="Google Shape;10;p14"/>
          <p:cNvSpPr txBox="1"/>
          <p:nvPr>
            <p:ph type="title"/>
          </p:nvPr>
        </p:nvSpPr>
        <p:spPr>
          <a:xfrm>
            <a:off x="789492" y="232332"/>
            <a:ext cx="7565016" cy="103072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600"/>
              <a:buNone/>
              <a:defRPr b="1" i="0" sz="2300">
                <a:solidFill>
                  <a:schemeClr val="lt1"/>
                </a:solidFill>
                <a:latin typeface="Arial"/>
                <a:ea typeface="Arial"/>
                <a:cs typeface="Arial"/>
                <a:sym typeface="Arial"/>
              </a:defRPr>
            </a:lvl1pPr>
            <a:lvl2pPr lvl="1" algn="l">
              <a:lnSpc>
                <a:spcPct val="100000"/>
              </a:lnSpc>
              <a:spcBef>
                <a:spcPts val="0"/>
              </a:spcBef>
              <a:spcAft>
                <a:spcPts val="0"/>
              </a:spcAft>
              <a:buSzPts val="600"/>
              <a:buNone/>
              <a:defRPr sz="600"/>
            </a:lvl2pPr>
            <a:lvl3pPr lvl="2" algn="l">
              <a:lnSpc>
                <a:spcPct val="100000"/>
              </a:lnSpc>
              <a:spcBef>
                <a:spcPts val="0"/>
              </a:spcBef>
              <a:spcAft>
                <a:spcPts val="0"/>
              </a:spcAft>
              <a:buSzPts val="600"/>
              <a:buNone/>
              <a:defRPr sz="600"/>
            </a:lvl3pPr>
            <a:lvl4pPr lvl="3" algn="l">
              <a:lnSpc>
                <a:spcPct val="100000"/>
              </a:lnSpc>
              <a:spcBef>
                <a:spcPts val="0"/>
              </a:spcBef>
              <a:spcAft>
                <a:spcPts val="0"/>
              </a:spcAft>
              <a:buSzPts val="600"/>
              <a:buNone/>
              <a:defRPr sz="600"/>
            </a:lvl4pPr>
            <a:lvl5pPr lvl="4" algn="l">
              <a:lnSpc>
                <a:spcPct val="100000"/>
              </a:lnSpc>
              <a:spcBef>
                <a:spcPts val="0"/>
              </a:spcBef>
              <a:spcAft>
                <a:spcPts val="0"/>
              </a:spcAft>
              <a:buSzPts val="600"/>
              <a:buNone/>
              <a:defRPr sz="600"/>
            </a:lvl5pPr>
            <a:lvl6pPr lvl="5" algn="l">
              <a:lnSpc>
                <a:spcPct val="100000"/>
              </a:lnSpc>
              <a:spcBef>
                <a:spcPts val="0"/>
              </a:spcBef>
              <a:spcAft>
                <a:spcPts val="0"/>
              </a:spcAft>
              <a:buSzPts val="600"/>
              <a:buNone/>
              <a:defRPr sz="600"/>
            </a:lvl6pPr>
            <a:lvl7pPr lvl="6" algn="l">
              <a:lnSpc>
                <a:spcPct val="100000"/>
              </a:lnSpc>
              <a:spcBef>
                <a:spcPts val="0"/>
              </a:spcBef>
              <a:spcAft>
                <a:spcPts val="0"/>
              </a:spcAft>
              <a:buSzPts val="600"/>
              <a:buNone/>
              <a:defRPr sz="600"/>
            </a:lvl7pPr>
            <a:lvl8pPr lvl="7" algn="l">
              <a:lnSpc>
                <a:spcPct val="100000"/>
              </a:lnSpc>
              <a:spcBef>
                <a:spcPts val="0"/>
              </a:spcBef>
              <a:spcAft>
                <a:spcPts val="0"/>
              </a:spcAft>
              <a:buSzPts val="600"/>
              <a:buNone/>
              <a:defRPr sz="600"/>
            </a:lvl8pPr>
            <a:lvl9pPr lvl="8" algn="l">
              <a:lnSpc>
                <a:spcPct val="100000"/>
              </a:lnSpc>
              <a:spcBef>
                <a:spcPts val="0"/>
              </a:spcBef>
              <a:spcAft>
                <a:spcPts val="0"/>
              </a:spcAft>
              <a:buSzPts val="600"/>
              <a:buNone/>
              <a:defRPr sz="600"/>
            </a:lvl9pPr>
          </a:lstStyle>
          <a:p/>
        </p:txBody>
      </p:sp>
      <p:sp>
        <p:nvSpPr>
          <p:cNvPr id="11" name="Google Shape;11;p14"/>
          <p:cNvSpPr txBox="1"/>
          <p:nvPr>
            <p:ph idx="1" type="body"/>
          </p:nvPr>
        </p:nvSpPr>
        <p:spPr>
          <a:xfrm>
            <a:off x="658741" y="1703842"/>
            <a:ext cx="7826517" cy="143561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600"/>
              <a:buNone/>
              <a:defRPr b="0" i="0" sz="600">
                <a:solidFill>
                  <a:schemeClr val="dk1"/>
                </a:solidFill>
              </a:defRPr>
            </a:lvl1pPr>
            <a:lvl2pPr indent="-228600" lvl="1" marL="914400" algn="l">
              <a:lnSpc>
                <a:spcPct val="100000"/>
              </a:lnSpc>
              <a:spcBef>
                <a:spcPts val="0"/>
              </a:spcBef>
              <a:spcAft>
                <a:spcPts val="0"/>
              </a:spcAft>
              <a:buSzPts val="600"/>
              <a:buNone/>
              <a:defRPr sz="600"/>
            </a:lvl2pPr>
            <a:lvl3pPr indent="-228600" lvl="2" marL="1371600" algn="l">
              <a:lnSpc>
                <a:spcPct val="100000"/>
              </a:lnSpc>
              <a:spcBef>
                <a:spcPts val="0"/>
              </a:spcBef>
              <a:spcAft>
                <a:spcPts val="0"/>
              </a:spcAft>
              <a:buSzPts val="600"/>
              <a:buNone/>
              <a:defRPr sz="600"/>
            </a:lvl3pPr>
            <a:lvl4pPr indent="-228600" lvl="3" marL="1828800" algn="l">
              <a:lnSpc>
                <a:spcPct val="100000"/>
              </a:lnSpc>
              <a:spcBef>
                <a:spcPts val="0"/>
              </a:spcBef>
              <a:spcAft>
                <a:spcPts val="0"/>
              </a:spcAft>
              <a:buSzPts val="600"/>
              <a:buNone/>
              <a:defRPr sz="600"/>
            </a:lvl4pPr>
            <a:lvl5pPr indent="-228600" lvl="4" marL="2286000" algn="l">
              <a:lnSpc>
                <a:spcPct val="100000"/>
              </a:lnSpc>
              <a:spcBef>
                <a:spcPts val="0"/>
              </a:spcBef>
              <a:spcAft>
                <a:spcPts val="0"/>
              </a:spcAft>
              <a:buSzPts val="600"/>
              <a:buNone/>
              <a:defRPr sz="600"/>
            </a:lvl5pPr>
            <a:lvl6pPr indent="-228600" lvl="5" marL="2743200" algn="l">
              <a:lnSpc>
                <a:spcPct val="100000"/>
              </a:lnSpc>
              <a:spcBef>
                <a:spcPts val="0"/>
              </a:spcBef>
              <a:spcAft>
                <a:spcPts val="0"/>
              </a:spcAft>
              <a:buSzPts val="600"/>
              <a:buNone/>
              <a:defRPr sz="600"/>
            </a:lvl6pPr>
            <a:lvl7pPr indent="-228600" lvl="6" marL="3200400" algn="l">
              <a:lnSpc>
                <a:spcPct val="100000"/>
              </a:lnSpc>
              <a:spcBef>
                <a:spcPts val="0"/>
              </a:spcBef>
              <a:spcAft>
                <a:spcPts val="0"/>
              </a:spcAft>
              <a:buSzPts val="600"/>
              <a:buNone/>
              <a:defRPr sz="600"/>
            </a:lvl7pPr>
            <a:lvl8pPr indent="-228600" lvl="7" marL="3657600" algn="l">
              <a:lnSpc>
                <a:spcPct val="100000"/>
              </a:lnSpc>
              <a:spcBef>
                <a:spcPts val="0"/>
              </a:spcBef>
              <a:spcAft>
                <a:spcPts val="0"/>
              </a:spcAft>
              <a:buSzPts val="600"/>
              <a:buNone/>
              <a:defRPr sz="600"/>
            </a:lvl8pPr>
            <a:lvl9pPr indent="-228600" lvl="8" marL="4114800" algn="l">
              <a:lnSpc>
                <a:spcPct val="100000"/>
              </a:lnSpc>
              <a:spcBef>
                <a:spcPts val="0"/>
              </a:spcBef>
              <a:spcAft>
                <a:spcPts val="0"/>
              </a:spcAft>
              <a:buSzPts val="600"/>
              <a:buNone/>
              <a:defRPr sz="600"/>
            </a:lvl9pPr>
          </a:lstStyle>
          <a:p/>
        </p:txBody>
      </p:sp>
      <p:sp>
        <p:nvSpPr>
          <p:cNvPr id="12" name="Google Shape;12;p14"/>
          <p:cNvSpPr txBox="1"/>
          <p:nvPr>
            <p:ph idx="11" type="ftr"/>
          </p:nvPr>
        </p:nvSpPr>
        <p:spPr>
          <a:xfrm>
            <a:off x="3108960" y="4783455"/>
            <a:ext cx="2926080" cy="257175"/>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9pPr>
          </a:lstStyle>
          <a:p/>
        </p:txBody>
      </p:sp>
      <p:sp>
        <p:nvSpPr>
          <p:cNvPr id="13" name="Google Shape;13;p14"/>
          <p:cNvSpPr txBox="1"/>
          <p:nvPr>
            <p:ph idx="10" type="dt"/>
          </p:nvPr>
        </p:nvSpPr>
        <p:spPr>
          <a:xfrm>
            <a:off x="457200" y="4783455"/>
            <a:ext cx="2103120" cy="257175"/>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9pPr>
          </a:lstStyle>
          <a:p/>
        </p:txBody>
      </p:sp>
      <p:sp>
        <p:nvSpPr>
          <p:cNvPr id="14" name="Google Shape;14;p14"/>
          <p:cNvSpPr txBox="1"/>
          <p:nvPr>
            <p:ph idx="12" type="sldNum"/>
          </p:nvPr>
        </p:nvSpPr>
        <p:spPr>
          <a:xfrm>
            <a:off x="6583681" y="4783455"/>
            <a:ext cx="2103120" cy="257175"/>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0" name="Shape 50"/>
        <p:cNvGrpSpPr/>
        <p:nvPr/>
      </p:nvGrpSpPr>
      <p:grpSpPr>
        <a:xfrm>
          <a:off x="0" y="0"/>
          <a:ext cx="0" cy="0"/>
          <a:chOff x="0" y="0"/>
          <a:chExt cx="0" cy="0"/>
        </a:xfrm>
      </p:grpSpPr>
      <p:sp>
        <p:nvSpPr>
          <p:cNvPr id="51" name="Google Shape;51;p2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52" name="Google Shape;5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3" name="Shape 53"/>
        <p:cNvGrpSpPr/>
        <p:nvPr/>
      </p:nvGrpSpPr>
      <p:grpSpPr>
        <a:xfrm>
          <a:off x="0" y="0"/>
          <a:ext cx="0" cy="0"/>
          <a:chOff x="0" y="0"/>
          <a:chExt cx="0" cy="0"/>
        </a:xfrm>
      </p:grpSpPr>
      <p:sp>
        <p:nvSpPr>
          <p:cNvPr id="54" name="Google Shape;54;p2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2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6" name="Google Shape;56;p2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7" name="Google Shape;57;p2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8" name="Google Shape;58;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9" name="Shape 59"/>
        <p:cNvGrpSpPr/>
        <p:nvPr/>
      </p:nvGrpSpPr>
      <p:grpSpPr>
        <a:xfrm>
          <a:off x="0" y="0"/>
          <a:ext cx="0" cy="0"/>
          <a:chOff x="0" y="0"/>
          <a:chExt cx="0" cy="0"/>
        </a:xfrm>
      </p:grpSpPr>
      <p:sp>
        <p:nvSpPr>
          <p:cNvPr id="60" name="Google Shape;60;p2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61" name="Google Shape;61;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2" name="Shape 62"/>
        <p:cNvGrpSpPr/>
        <p:nvPr/>
      </p:nvGrpSpPr>
      <p:grpSpPr>
        <a:xfrm>
          <a:off x="0" y="0"/>
          <a:ext cx="0" cy="0"/>
          <a:chOff x="0" y="0"/>
          <a:chExt cx="0" cy="0"/>
        </a:xfrm>
      </p:grpSpPr>
      <p:sp>
        <p:nvSpPr>
          <p:cNvPr id="63" name="Google Shape;63;p2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4" name="Google Shape;64;p2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65" name="Google Shape;65;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5" name="Shape 15"/>
        <p:cNvGrpSpPr/>
        <p:nvPr/>
      </p:nvGrpSpPr>
      <p:grpSpPr>
        <a:xfrm>
          <a:off x="0" y="0"/>
          <a:ext cx="0" cy="0"/>
          <a:chOff x="0" y="0"/>
          <a:chExt cx="0" cy="0"/>
        </a:xfrm>
      </p:grpSpPr>
      <p:sp>
        <p:nvSpPr>
          <p:cNvPr id="16" name="Google Shape;16;p16"/>
          <p:cNvSpPr txBox="1"/>
          <p:nvPr>
            <p:ph type="title"/>
          </p:nvPr>
        </p:nvSpPr>
        <p:spPr>
          <a:xfrm>
            <a:off x="789492" y="232332"/>
            <a:ext cx="7565016" cy="103072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600"/>
              <a:buNone/>
              <a:defRPr b="1" i="0" sz="2300">
                <a:solidFill>
                  <a:schemeClr val="lt1"/>
                </a:solidFill>
                <a:latin typeface="Arial"/>
                <a:ea typeface="Arial"/>
                <a:cs typeface="Arial"/>
                <a:sym typeface="Arial"/>
              </a:defRPr>
            </a:lvl1pPr>
            <a:lvl2pPr lvl="1" algn="l">
              <a:lnSpc>
                <a:spcPct val="100000"/>
              </a:lnSpc>
              <a:spcBef>
                <a:spcPts val="0"/>
              </a:spcBef>
              <a:spcAft>
                <a:spcPts val="0"/>
              </a:spcAft>
              <a:buSzPts val="600"/>
              <a:buNone/>
              <a:defRPr sz="600"/>
            </a:lvl2pPr>
            <a:lvl3pPr lvl="2" algn="l">
              <a:lnSpc>
                <a:spcPct val="100000"/>
              </a:lnSpc>
              <a:spcBef>
                <a:spcPts val="0"/>
              </a:spcBef>
              <a:spcAft>
                <a:spcPts val="0"/>
              </a:spcAft>
              <a:buSzPts val="600"/>
              <a:buNone/>
              <a:defRPr sz="600"/>
            </a:lvl3pPr>
            <a:lvl4pPr lvl="3" algn="l">
              <a:lnSpc>
                <a:spcPct val="100000"/>
              </a:lnSpc>
              <a:spcBef>
                <a:spcPts val="0"/>
              </a:spcBef>
              <a:spcAft>
                <a:spcPts val="0"/>
              </a:spcAft>
              <a:buSzPts val="600"/>
              <a:buNone/>
              <a:defRPr sz="600"/>
            </a:lvl4pPr>
            <a:lvl5pPr lvl="4" algn="l">
              <a:lnSpc>
                <a:spcPct val="100000"/>
              </a:lnSpc>
              <a:spcBef>
                <a:spcPts val="0"/>
              </a:spcBef>
              <a:spcAft>
                <a:spcPts val="0"/>
              </a:spcAft>
              <a:buSzPts val="600"/>
              <a:buNone/>
              <a:defRPr sz="600"/>
            </a:lvl5pPr>
            <a:lvl6pPr lvl="5" algn="l">
              <a:lnSpc>
                <a:spcPct val="100000"/>
              </a:lnSpc>
              <a:spcBef>
                <a:spcPts val="0"/>
              </a:spcBef>
              <a:spcAft>
                <a:spcPts val="0"/>
              </a:spcAft>
              <a:buSzPts val="600"/>
              <a:buNone/>
              <a:defRPr sz="600"/>
            </a:lvl6pPr>
            <a:lvl7pPr lvl="6" algn="l">
              <a:lnSpc>
                <a:spcPct val="100000"/>
              </a:lnSpc>
              <a:spcBef>
                <a:spcPts val="0"/>
              </a:spcBef>
              <a:spcAft>
                <a:spcPts val="0"/>
              </a:spcAft>
              <a:buSzPts val="600"/>
              <a:buNone/>
              <a:defRPr sz="600"/>
            </a:lvl7pPr>
            <a:lvl8pPr lvl="7" algn="l">
              <a:lnSpc>
                <a:spcPct val="100000"/>
              </a:lnSpc>
              <a:spcBef>
                <a:spcPts val="0"/>
              </a:spcBef>
              <a:spcAft>
                <a:spcPts val="0"/>
              </a:spcAft>
              <a:buSzPts val="600"/>
              <a:buNone/>
              <a:defRPr sz="600"/>
            </a:lvl8pPr>
            <a:lvl9pPr lvl="8" algn="l">
              <a:lnSpc>
                <a:spcPct val="100000"/>
              </a:lnSpc>
              <a:spcBef>
                <a:spcPts val="0"/>
              </a:spcBef>
              <a:spcAft>
                <a:spcPts val="0"/>
              </a:spcAft>
              <a:buSzPts val="600"/>
              <a:buNone/>
              <a:defRPr sz="600"/>
            </a:lvl9pPr>
          </a:lstStyle>
          <a:p/>
        </p:txBody>
      </p:sp>
      <p:sp>
        <p:nvSpPr>
          <p:cNvPr id="17" name="Google Shape;17;p16"/>
          <p:cNvSpPr txBox="1"/>
          <p:nvPr>
            <p:ph idx="11" type="ftr"/>
          </p:nvPr>
        </p:nvSpPr>
        <p:spPr>
          <a:xfrm>
            <a:off x="3108960" y="4783455"/>
            <a:ext cx="2926080" cy="257175"/>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9pPr>
          </a:lstStyle>
          <a:p/>
        </p:txBody>
      </p:sp>
      <p:sp>
        <p:nvSpPr>
          <p:cNvPr id="18" name="Google Shape;18;p16"/>
          <p:cNvSpPr txBox="1"/>
          <p:nvPr>
            <p:ph idx="10" type="dt"/>
          </p:nvPr>
        </p:nvSpPr>
        <p:spPr>
          <a:xfrm>
            <a:off x="457200" y="4783455"/>
            <a:ext cx="2103120" cy="257175"/>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9pPr>
          </a:lstStyle>
          <a:p/>
        </p:txBody>
      </p:sp>
      <p:sp>
        <p:nvSpPr>
          <p:cNvPr id="19" name="Google Shape;19;p16"/>
          <p:cNvSpPr txBox="1"/>
          <p:nvPr>
            <p:ph idx="12" type="sldNum"/>
          </p:nvPr>
        </p:nvSpPr>
        <p:spPr>
          <a:xfrm>
            <a:off x="6583681" y="4783455"/>
            <a:ext cx="2103120" cy="257175"/>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0" name="Shape 20"/>
        <p:cNvGrpSpPr/>
        <p:nvPr/>
      </p:nvGrpSpPr>
      <p:grpSpPr>
        <a:xfrm>
          <a:off x="0" y="0"/>
          <a:ext cx="0" cy="0"/>
          <a:chOff x="0" y="0"/>
          <a:chExt cx="0" cy="0"/>
        </a:xfrm>
      </p:grpSpPr>
      <p:sp>
        <p:nvSpPr>
          <p:cNvPr id="21" name="Google Shape;21;p15"/>
          <p:cNvSpPr txBox="1"/>
          <p:nvPr>
            <p:ph type="title"/>
          </p:nvPr>
        </p:nvSpPr>
        <p:spPr>
          <a:xfrm>
            <a:off x="789492" y="232332"/>
            <a:ext cx="7565016" cy="103072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600"/>
              <a:buNone/>
              <a:defRPr b="1" i="0" sz="2300">
                <a:solidFill>
                  <a:schemeClr val="lt1"/>
                </a:solidFill>
                <a:latin typeface="Arial"/>
                <a:ea typeface="Arial"/>
                <a:cs typeface="Arial"/>
                <a:sym typeface="Arial"/>
              </a:defRPr>
            </a:lvl1pPr>
            <a:lvl2pPr lvl="1" algn="l">
              <a:lnSpc>
                <a:spcPct val="100000"/>
              </a:lnSpc>
              <a:spcBef>
                <a:spcPts val="0"/>
              </a:spcBef>
              <a:spcAft>
                <a:spcPts val="0"/>
              </a:spcAft>
              <a:buSzPts val="600"/>
              <a:buNone/>
              <a:defRPr sz="600"/>
            </a:lvl2pPr>
            <a:lvl3pPr lvl="2" algn="l">
              <a:lnSpc>
                <a:spcPct val="100000"/>
              </a:lnSpc>
              <a:spcBef>
                <a:spcPts val="0"/>
              </a:spcBef>
              <a:spcAft>
                <a:spcPts val="0"/>
              </a:spcAft>
              <a:buSzPts val="600"/>
              <a:buNone/>
              <a:defRPr sz="600"/>
            </a:lvl3pPr>
            <a:lvl4pPr lvl="3" algn="l">
              <a:lnSpc>
                <a:spcPct val="100000"/>
              </a:lnSpc>
              <a:spcBef>
                <a:spcPts val="0"/>
              </a:spcBef>
              <a:spcAft>
                <a:spcPts val="0"/>
              </a:spcAft>
              <a:buSzPts val="600"/>
              <a:buNone/>
              <a:defRPr sz="600"/>
            </a:lvl4pPr>
            <a:lvl5pPr lvl="4" algn="l">
              <a:lnSpc>
                <a:spcPct val="100000"/>
              </a:lnSpc>
              <a:spcBef>
                <a:spcPts val="0"/>
              </a:spcBef>
              <a:spcAft>
                <a:spcPts val="0"/>
              </a:spcAft>
              <a:buSzPts val="600"/>
              <a:buNone/>
              <a:defRPr sz="600"/>
            </a:lvl5pPr>
            <a:lvl6pPr lvl="5" algn="l">
              <a:lnSpc>
                <a:spcPct val="100000"/>
              </a:lnSpc>
              <a:spcBef>
                <a:spcPts val="0"/>
              </a:spcBef>
              <a:spcAft>
                <a:spcPts val="0"/>
              </a:spcAft>
              <a:buSzPts val="600"/>
              <a:buNone/>
              <a:defRPr sz="600"/>
            </a:lvl6pPr>
            <a:lvl7pPr lvl="6" algn="l">
              <a:lnSpc>
                <a:spcPct val="100000"/>
              </a:lnSpc>
              <a:spcBef>
                <a:spcPts val="0"/>
              </a:spcBef>
              <a:spcAft>
                <a:spcPts val="0"/>
              </a:spcAft>
              <a:buSzPts val="600"/>
              <a:buNone/>
              <a:defRPr sz="600"/>
            </a:lvl7pPr>
            <a:lvl8pPr lvl="7" algn="l">
              <a:lnSpc>
                <a:spcPct val="100000"/>
              </a:lnSpc>
              <a:spcBef>
                <a:spcPts val="0"/>
              </a:spcBef>
              <a:spcAft>
                <a:spcPts val="0"/>
              </a:spcAft>
              <a:buSzPts val="600"/>
              <a:buNone/>
              <a:defRPr sz="600"/>
            </a:lvl8pPr>
            <a:lvl9pPr lvl="8" algn="l">
              <a:lnSpc>
                <a:spcPct val="100000"/>
              </a:lnSpc>
              <a:spcBef>
                <a:spcPts val="0"/>
              </a:spcBef>
              <a:spcAft>
                <a:spcPts val="0"/>
              </a:spcAft>
              <a:buSzPts val="600"/>
              <a:buNone/>
              <a:defRPr sz="600"/>
            </a:lvl9pPr>
          </a:lstStyle>
          <a:p/>
        </p:txBody>
      </p:sp>
      <p:sp>
        <p:nvSpPr>
          <p:cNvPr id="22" name="Google Shape;22;p15"/>
          <p:cNvSpPr txBox="1"/>
          <p:nvPr>
            <p:ph idx="1" type="body"/>
          </p:nvPr>
        </p:nvSpPr>
        <p:spPr>
          <a:xfrm>
            <a:off x="457200" y="1183005"/>
            <a:ext cx="3977640" cy="339471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600"/>
              <a:buNone/>
              <a:defRPr sz="600"/>
            </a:lvl1pPr>
            <a:lvl2pPr indent="-228600" lvl="1" marL="914400" algn="l">
              <a:lnSpc>
                <a:spcPct val="100000"/>
              </a:lnSpc>
              <a:spcBef>
                <a:spcPts val="0"/>
              </a:spcBef>
              <a:spcAft>
                <a:spcPts val="0"/>
              </a:spcAft>
              <a:buSzPts val="600"/>
              <a:buNone/>
              <a:defRPr sz="600"/>
            </a:lvl2pPr>
            <a:lvl3pPr indent="-228600" lvl="2" marL="1371600" algn="l">
              <a:lnSpc>
                <a:spcPct val="100000"/>
              </a:lnSpc>
              <a:spcBef>
                <a:spcPts val="0"/>
              </a:spcBef>
              <a:spcAft>
                <a:spcPts val="0"/>
              </a:spcAft>
              <a:buSzPts val="600"/>
              <a:buNone/>
              <a:defRPr sz="600"/>
            </a:lvl3pPr>
            <a:lvl4pPr indent="-228600" lvl="3" marL="1828800" algn="l">
              <a:lnSpc>
                <a:spcPct val="100000"/>
              </a:lnSpc>
              <a:spcBef>
                <a:spcPts val="0"/>
              </a:spcBef>
              <a:spcAft>
                <a:spcPts val="0"/>
              </a:spcAft>
              <a:buSzPts val="600"/>
              <a:buNone/>
              <a:defRPr sz="600"/>
            </a:lvl4pPr>
            <a:lvl5pPr indent="-228600" lvl="4" marL="2286000" algn="l">
              <a:lnSpc>
                <a:spcPct val="100000"/>
              </a:lnSpc>
              <a:spcBef>
                <a:spcPts val="0"/>
              </a:spcBef>
              <a:spcAft>
                <a:spcPts val="0"/>
              </a:spcAft>
              <a:buSzPts val="600"/>
              <a:buNone/>
              <a:defRPr sz="600"/>
            </a:lvl5pPr>
            <a:lvl6pPr indent="-228600" lvl="5" marL="2743200" algn="l">
              <a:lnSpc>
                <a:spcPct val="100000"/>
              </a:lnSpc>
              <a:spcBef>
                <a:spcPts val="0"/>
              </a:spcBef>
              <a:spcAft>
                <a:spcPts val="0"/>
              </a:spcAft>
              <a:buSzPts val="600"/>
              <a:buNone/>
              <a:defRPr sz="600"/>
            </a:lvl6pPr>
            <a:lvl7pPr indent="-228600" lvl="6" marL="3200400" algn="l">
              <a:lnSpc>
                <a:spcPct val="100000"/>
              </a:lnSpc>
              <a:spcBef>
                <a:spcPts val="0"/>
              </a:spcBef>
              <a:spcAft>
                <a:spcPts val="0"/>
              </a:spcAft>
              <a:buSzPts val="600"/>
              <a:buNone/>
              <a:defRPr sz="600"/>
            </a:lvl7pPr>
            <a:lvl8pPr indent="-228600" lvl="7" marL="3657600" algn="l">
              <a:lnSpc>
                <a:spcPct val="100000"/>
              </a:lnSpc>
              <a:spcBef>
                <a:spcPts val="0"/>
              </a:spcBef>
              <a:spcAft>
                <a:spcPts val="0"/>
              </a:spcAft>
              <a:buSzPts val="600"/>
              <a:buNone/>
              <a:defRPr sz="600"/>
            </a:lvl8pPr>
            <a:lvl9pPr indent="-228600" lvl="8" marL="4114800" algn="l">
              <a:lnSpc>
                <a:spcPct val="100000"/>
              </a:lnSpc>
              <a:spcBef>
                <a:spcPts val="0"/>
              </a:spcBef>
              <a:spcAft>
                <a:spcPts val="0"/>
              </a:spcAft>
              <a:buSzPts val="600"/>
              <a:buNone/>
              <a:defRPr sz="600"/>
            </a:lvl9pPr>
          </a:lstStyle>
          <a:p/>
        </p:txBody>
      </p:sp>
      <p:sp>
        <p:nvSpPr>
          <p:cNvPr id="23" name="Google Shape;23;p15"/>
          <p:cNvSpPr txBox="1"/>
          <p:nvPr>
            <p:ph idx="2" type="body"/>
          </p:nvPr>
        </p:nvSpPr>
        <p:spPr>
          <a:xfrm>
            <a:off x="4709160" y="1183005"/>
            <a:ext cx="3977640" cy="339471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600"/>
              <a:buNone/>
              <a:defRPr sz="600"/>
            </a:lvl1pPr>
            <a:lvl2pPr indent="-228600" lvl="1" marL="914400" algn="l">
              <a:lnSpc>
                <a:spcPct val="100000"/>
              </a:lnSpc>
              <a:spcBef>
                <a:spcPts val="0"/>
              </a:spcBef>
              <a:spcAft>
                <a:spcPts val="0"/>
              </a:spcAft>
              <a:buSzPts val="600"/>
              <a:buNone/>
              <a:defRPr sz="600"/>
            </a:lvl2pPr>
            <a:lvl3pPr indent="-228600" lvl="2" marL="1371600" algn="l">
              <a:lnSpc>
                <a:spcPct val="100000"/>
              </a:lnSpc>
              <a:spcBef>
                <a:spcPts val="0"/>
              </a:spcBef>
              <a:spcAft>
                <a:spcPts val="0"/>
              </a:spcAft>
              <a:buSzPts val="600"/>
              <a:buNone/>
              <a:defRPr sz="600"/>
            </a:lvl3pPr>
            <a:lvl4pPr indent="-228600" lvl="3" marL="1828800" algn="l">
              <a:lnSpc>
                <a:spcPct val="100000"/>
              </a:lnSpc>
              <a:spcBef>
                <a:spcPts val="0"/>
              </a:spcBef>
              <a:spcAft>
                <a:spcPts val="0"/>
              </a:spcAft>
              <a:buSzPts val="600"/>
              <a:buNone/>
              <a:defRPr sz="600"/>
            </a:lvl4pPr>
            <a:lvl5pPr indent="-228600" lvl="4" marL="2286000" algn="l">
              <a:lnSpc>
                <a:spcPct val="100000"/>
              </a:lnSpc>
              <a:spcBef>
                <a:spcPts val="0"/>
              </a:spcBef>
              <a:spcAft>
                <a:spcPts val="0"/>
              </a:spcAft>
              <a:buSzPts val="600"/>
              <a:buNone/>
              <a:defRPr sz="600"/>
            </a:lvl5pPr>
            <a:lvl6pPr indent="-228600" lvl="5" marL="2743200" algn="l">
              <a:lnSpc>
                <a:spcPct val="100000"/>
              </a:lnSpc>
              <a:spcBef>
                <a:spcPts val="0"/>
              </a:spcBef>
              <a:spcAft>
                <a:spcPts val="0"/>
              </a:spcAft>
              <a:buSzPts val="600"/>
              <a:buNone/>
              <a:defRPr sz="600"/>
            </a:lvl6pPr>
            <a:lvl7pPr indent="-228600" lvl="6" marL="3200400" algn="l">
              <a:lnSpc>
                <a:spcPct val="100000"/>
              </a:lnSpc>
              <a:spcBef>
                <a:spcPts val="0"/>
              </a:spcBef>
              <a:spcAft>
                <a:spcPts val="0"/>
              </a:spcAft>
              <a:buSzPts val="600"/>
              <a:buNone/>
              <a:defRPr sz="600"/>
            </a:lvl7pPr>
            <a:lvl8pPr indent="-228600" lvl="7" marL="3657600" algn="l">
              <a:lnSpc>
                <a:spcPct val="100000"/>
              </a:lnSpc>
              <a:spcBef>
                <a:spcPts val="0"/>
              </a:spcBef>
              <a:spcAft>
                <a:spcPts val="0"/>
              </a:spcAft>
              <a:buSzPts val="600"/>
              <a:buNone/>
              <a:defRPr sz="600"/>
            </a:lvl8pPr>
            <a:lvl9pPr indent="-228600" lvl="8" marL="4114800" algn="l">
              <a:lnSpc>
                <a:spcPct val="100000"/>
              </a:lnSpc>
              <a:spcBef>
                <a:spcPts val="0"/>
              </a:spcBef>
              <a:spcAft>
                <a:spcPts val="0"/>
              </a:spcAft>
              <a:buSzPts val="600"/>
              <a:buNone/>
              <a:defRPr sz="600"/>
            </a:lvl9pPr>
          </a:lstStyle>
          <a:p/>
        </p:txBody>
      </p:sp>
      <p:sp>
        <p:nvSpPr>
          <p:cNvPr id="24" name="Google Shape;24;p15"/>
          <p:cNvSpPr txBox="1"/>
          <p:nvPr>
            <p:ph idx="11" type="ftr"/>
          </p:nvPr>
        </p:nvSpPr>
        <p:spPr>
          <a:xfrm>
            <a:off x="3108960" y="4783455"/>
            <a:ext cx="2926080" cy="257175"/>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9pPr>
          </a:lstStyle>
          <a:p/>
        </p:txBody>
      </p:sp>
      <p:sp>
        <p:nvSpPr>
          <p:cNvPr id="25" name="Google Shape;25;p15"/>
          <p:cNvSpPr txBox="1"/>
          <p:nvPr>
            <p:ph idx="10" type="dt"/>
          </p:nvPr>
        </p:nvSpPr>
        <p:spPr>
          <a:xfrm>
            <a:off x="457200" y="4783455"/>
            <a:ext cx="2103120" cy="257175"/>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00"/>
              <a:buFont typeface="Arial"/>
              <a:buNone/>
              <a:defRPr b="0" i="0" sz="600" u="none" cap="none" strike="noStrike">
                <a:solidFill>
                  <a:srgbClr val="000000"/>
                </a:solidFill>
                <a:latin typeface="Arial"/>
                <a:ea typeface="Arial"/>
                <a:cs typeface="Arial"/>
                <a:sym typeface="Arial"/>
              </a:defRPr>
            </a:lvl9pPr>
          </a:lstStyle>
          <a:p/>
        </p:txBody>
      </p:sp>
      <p:sp>
        <p:nvSpPr>
          <p:cNvPr id="26" name="Google Shape;26;p15"/>
          <p:cNvSpPr txBox="1"/>
          <p:nvPr>
            <p:ph idx="12" type="sldNum"/>
          </p:nvPr>
        </p:nvSpPr>
        <p:spPr>
          <a:xfrm>
            <a:off x="6583681" y="4783455"/>
            <a:ext cx="2103120" cy="257175"/>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 name="Shape 27"/>
        <p:cNvGrpSpPr/>
        <p:nvPr/>
      </p:nvGrpSpPr>
      <p:grpSpPr>
        <a:xfrm>
          <a:off x="0" y="0"/>
          <a:ext cx="0" cy="0"/>
          <a:chOff x="0" y="0"/>
          <a:chExt cx="0" cy="0"/>
        </a:xfrm>
      </p:grpSpPr>
      <p:sp>
        <p:nvSpPr>
          <p:cNvPr id="28" name="Google Shape;28;p1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9" name="Google Shape;29;p1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0" name="Google Shape;30;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3" name="Google Shape;33;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4" name="Shape 34"/>
        <p:cNvGrpSpPr/>
        <p:nvPr/>
      </p:nvGrpSpPr>
      <p:grpSpPr>
        <a:xfrm>
          <a:off x="0" y="0"/>
          <a:ext cx="0" cy="0"/>
          <a:chOff x="0" y="0"/>
          <a:chExt cx="0" cy="0"/>
        </a:xfrm>
      </p:grpSpPr>
      <p:sp>
        <p:nvSpPr>
          <p:cNvPr id="35" name="Google Shape;35;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6" name="Google Shape;36;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7" name="Google Shape;37;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0" name="Google Shape;40;p2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1" name="Google Shape;41;p2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2" name="Google Shape;42;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 name="Google Shape;45;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2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8" name="Google Shape;48;p2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9" name="Google Shape;49;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random-coffee.ru/" TargetMode="External"/><Relationship Id="rId4" Type="http://schemas.openxmlformats.org/officeDocument/2006/relationships/hyperlink" Target="http://www.cyberforum.ru/" TargetMode="External"/><Relationship Id="rId5" Type="http://schemas.openxmlformats.org/officeDocument/2006/relationships/hyperlink" Target="http://forum.ixbt.com/" TargetMode="External"/><Relationship Id="rId6" Type="http://schemas.openxmlformats.org/officeDocument/2006/relationships/hyperlink" Target="http://forum.ru-board.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000000"/>
        </a:solidFill>
      </p:bgPr>
    </p:bg>
    <p:spTree>
      <p:nvGrpSpPr>
        <p:cNvPr id="71" name="Shape 71"/>
        <p:cNvGrpSpPr/>
        <p:nvPr/>
      </p:nvGrpSpPr>
      <p:grpSpPr>
        <a:xfrm>
          <a:off x="0" y="0"/>
          <a:ext cx="0" cy="0"/>
          <a:chOff x="0" y="0"/>
          <a:chExt cx="0" cy="0"/>
        </a:xfrm>
      </p:grpSpPr>
      <p:pic>
        <p:nvPicPr>
          <p:cNvPr id="72" name="Google Shape;72;p1"/>
          <p:cNvPicPr preferRelativeResize="0"/>
          <p:nvPr/>
        </p:nvPicPr>
        <p:blipFill rotWithShape="1">
          <a:blip r:embed="rId3">
            <a:alphaModFix/>
          </a:blip>
          <a:srcRect b="0" l="0" r="0" t="0"/>
          <a:stretch/>
        </p:blipFill>
        <p:spPr>
          <a:xfrm>
            <a:off x="0" y="361"/>
            <a:ext cx="9143358" cy="5143139"/>
          </a:xfrm>
          <a:prstGeom prst="rect">
            <a:avLst/>
          </a:prstGeom>
          <a:noFill/>
          <a:ln>
            <a:noFill/>
          </a:ln>
        </p:spPr>
      </p:pic>
      <p:sp>
        <p:nvSpPr>
          <p:cNvPr id="73" name="Google Shape;73;p1"/>
          <p:cNvSpPr txBox="1"/>
          <p:nvPr>
            <p:ph type="title"/>
          </p:nvPr>
        </p:nvSpPr>
        <p:spPr>
          <a:xfrm>
            <a:off x="448625" y="468200"/>
            <a:ext cx="5834100" cy="825300"/>
          </a:xfrm>
          <a:prstGeom prst="rect">
            <a:avLst/>
          </a:prstGeom>
          <a:noFill/>
          <a:ln>
            <a:noFill/>
          </a:ln>
        </p:spPr>
        <p:txBody>
          <a:bodyPr anchorCtr="0" anchor="t" bIns="0" lIns="0" spcFirstLastPara="1" rIns="0" wrap="square" tIns="64675">
            <a:noAutofit/>
          </a:bodyPr>
          <a:lstStyle/>
          <a:p>
            <a:pPr indent="0" lvl="0" marL="0" marR="0" rtl="0" algn="l">
              <a:lnSpc>
                <a:spcPct val="88700"/>
              </a:lnSpc>
              <a:spcBef>
                <a:spcPts val="0"/>
              </a:spcBef>
              <a:spcAft>
                <a:spcPts val="0"/>
              </a:spcAft>
              <a:buSzPts val="600"/>
              <a:buNone/>
            </a:pPr>
            <a:r>
              <a:rPr lang="en" sz="3400"/>
              <a:t>Поиск работы.</a:t>
            </a:r>
            <a:br>
              <a:rPr lang="en" sz="3400"/>
            </a:br>
            <a:r>
              <a:rPr lang="en" sz="3400"/>
              <a:t>Включаем самоходность</a:t>
            </a:r>
            <a:endParaRPr sz="3400">
              <a:latin typeface="Arial"/>
              <a:ea typeface="Arial"/>
              <a:cs typeface="Arial"/>
              <a:sym typeface="Arial"/>
            </a:endParaRPr>
          </a:p>
        </p:txBody>
      </p:sp>
      <p:sp>
        <p:nvSpPr>
          <p:cNvPr id="74" name="Google Shape;74;p1"/>
          <p:cNvSpPr txBox="1"/>
          <p:nvPr/>
        </p:nvSpPr>
        <p:spPr>
          <a:xfrm>
            <a:off x="448632" y="4315824"/>
            <a:ext cx="3971422" cy="406808"/>
          </a:xfrm>
          <a:prstGeom prst="rect">
            <a:avLst/>
          </a:prstGeom>
          <a:noFill/>
          <a:ln>
            <a:noFill/>
          </a:ln>
        </p:spPr>
        <p:txBody>
          <a:bodyPr anchorCtr="0" anchor="t" bIns="0" lIns="0" spcFirstLastPara="1" rIns="0" wrap="square" tIns="251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lt1"/>
                </a:solidFill>
                <a:latin typeface="Arial"/>
                <a:ea typeface="Arial"/>
                <a:cs typeface="Arial"/>
                <a:sym typeface="Arial"/>
              </a:rPr>
              <a:t>Белова Анна</a:t>
            </a:r>
            <a:r>
              <a:rPr b="0" i="0" lang="en" sz="1200" u="none" cap="none" strike="noStrike">
                <a:solidFill>
                  <a:schemeClr val="lt1"/>
                </a:solidFill>
                <a:latin typeface="Arial"/>
                <a:ea typeface="Arial"/>
                <a:cs typeface="Arial"/>
                <a:sym typeface="Arial"/>
              </a:rPr>
              <a:t>,</a:t>
            </a:r>
            <a:br>
              <a:rPr b="0" i="0" lang="en" sz="1200" u="none" cap="none" strike="noStrike">
                <a:solidFill>
                  <a:schemeClr val="lt1"/>
                </a:solidFill>
                <a:latin typeface="Arial"/>
                <a:ea typeface="Arial"/>
                <a:cs typeface="Arial"/>
                <a:sym typeface="Arial"/>
              </a:rPr>
            </a:br>
            <a:r>
              <a:rPr b="1" i="0" lang="en" sz="1200" u="none" cap="none" strike="noStrike">
                <a:solidFill>
                  <a:schemeClr val="lt1"/>
                </a:solidFill>
                <a:latin typeface="Arial"/>
                <a:ea typeface="Arial"/>
                <a:cs typeface="Arial"/>
                <a:sym typeface="Arial"/>
              </a:rPr>
              <a:t>Data school:</a:t>
            </a:r>
            <a:r>
              <a:rPr b="0" i="0" lang="en" sz="1200" u="none" cap="none" strike="noStrike">
                <a:solidFill>
                  <a:schemeClr val="lt1"/>
                </a:solidFill>
                <a:latin typeface="Arial"/>
                <a:ea typeface="Arial"/>
                <a:cs typeface="Arial"/>
                <a:sym typeface="Arial"/>
              </a:rPr>
              <a:t> Employment Manager / Career consultant </a:t>
            </a:r>
            <a:endParaRPr b="0" i="0" sz="1200" u="none" cap="none" strike="noStrike">
              <a:solidFill>
                <a:schemeClr val="lt1"/>
              </a:solidFill>
              <a:latin typeface="Arial"/>
              <a:ea typeface="Arial"/>
              <a:cs typeface="Arial"/>
              <a:sym typeface="Arial"/>
            </a:endParaRPr>
          </a:p>
        </p:txBody>
      </p:sp>
      <p:pic>
        <p:nvPicPr>
          <p:cNvPr id="75" name="Google Shape;75;p1"/>
          <p:cNvPicPr preferRelativeResize="0"/>
          <p:nvPr/>
        </p:nvPicPr>
        <p:blipFill rotWithShape="1">
          <a:blip r:embed="rId4">
            <a:alphaModFix/>
          </a:blip>
          <a:srcRect b="0" l="0" r="0" t="0"/>
          <a:stretch/>
        </p:blipFill>
        <p:spPr>
          <a:xfrm>
            <a:off x="7102052" y="4457206"/>
            <a:ext cx="1536408" cy="32345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52" name="Shape 152"/>
        <p:cNvGrpSpPr/>
        <p:nvPr/>
      </p:nvGrpSpPr>
      <p:grpSpPr>
        <a:xfrm>
          <a:off x="0" y="0"/>
          <a:ext cx="0" cy="0"/>
          <a:chOff x="0" y="0"/>
          <a:chExt cx="0" cy="0"/>
        </a:xfrm>
      </p:grpSpPr>
      <p:sp>
        <p:nvSpPr>
          <p:cNvPr id="153" name="Google Shape;153;g98680cdaeb_0_204"/>
          <p:cNvSpPr txBox="1"/>
          <p:nvPr/>
        </p:nvSpPr>
        <p:spPr>
          <a:xfrm>
            <a:off x="251398" y="4779247"/>
            <a:ext cx="1226100" cy="189300"/>
          </a:xfrm>
          <a:prstGeom prst="rect">
            <a:avLst/>
          </a:prstGeom>
          <a:noFill/>
          <a:ln>
            <a:noFill/>
          </a:ln>
        </p:spPr>
        <p:txBody>
          <a:bodyPr anchorCtr="0" anchor="t" bIns="0" lIns="0" spcFirstLastPara="1" rIns="0" wrap="square" tIns="0">
            <a:noAutofit/>
          </a:bodyPr>
          <a:lstStyle/>
          <a:p>
            <a:pPr indent="0" lvl="0" marL="0" marR="0" rtl="0" algn="l">
              <a:lnSpc>
                <a:spcPct val="118292"/>
              </a:lnSpc>
              <a:spcBef>
                <a:spcPts val="0"/>
              </a:spcBef>
              <a:spcAft>
                <a:spcPts val="0"/>
              </a:spcAft>
              <a:buClr>
                <a:srgbClr val="000000"/>
              </a:buClr>
              <a:buSzPts val="900"/>
              <a:buFont typeface="Arial"/>
              <a:buNone/>
            </a:pPr>
            <a:r>
              <a:rPr b="0" i="0" lang="en" sz="900" u="none" cap="none" strike="noStrike">
                <a:solidFill>
                  <a:srgbClr val="929292"/>
                </a:solidFill>
                <a:latin typeface="Arial"/>
                <a:ea typeface="Arial"/>
                <a:cs typeface="Arial"/>
                <a:sym typeface="Arial"/>
              </a:rPr>
              <a:t>Practicum by Yandex</a:t>
            </a:r>
            <a:endParaRPr b="0" i="0" sz="900" u="none" cap="none" strike="noStrike">
              <a:solidFill>
                <a:schemeClr val="dk1"/>
              </a:solidFill>
              <a:latin typeface="Arial"/>
              <a:ea typeface="Arial"/>
              <a:cs typeface="Arial"/>
              <a:sym typeface="Arial"/>
            </a:endParaRPr>
          </a:p>
        </p:txBody>
      </p:sp>
      <p:sp>
        <p:nvSpPr>
          <p:cNvPr id="154" name="Google Shape;154;g98680cdaeb_0_204"/>
          <p:cNvSpPr txBox="1"/>
          <p:nvPr/>
        </p:nvSpPr>
        <p:spPr>
          <a:xfrm rot="16442">
            <a:off x="383610" y="261422"/>
            <a:ext cx="8342495" cy="469505"/>
          </a:xfrm>
          <a:prstGeom prst="rect">
            <a:avLst/>
          </a:prstGeom>
          <a:noFill/>
          <a:ln>
            <a:noFill/>
          </a:ln>
        </p:spPr>
        <p:txBody>
          <a:bodyPr anchorCtr="0" anchor="t" bIns="20775" lIns="41575" spcFirstLastPara="1" rIns="41575" wrap="square" tIns="20775">
            <a:noAutofit/>
          </a:bodyPr>
          <a:lstStyle/>
          <a:p>
            <a:pPr indent="0" lvl="0" marL="0" marR="0" rtl="0" algn="ctr">
              <a:lnSpc>
                <a:spcPct val="100000"/>
              </a:lnSpc>
              <a:spcBef>
                <a:spcPts val="0"/>
              </a:spcBef>
              <a:spcAft>
                <a:spcPts val="0"/>
              </a:spcAft>
              <a:buClr>
                <a:srgbClr val="000000"/>
              </a:buClr>
              <a:buSzPts val="1600"/>
              <a:buFont typeface="Arial"/>
              <a:buNone/>
            </a:pPr>
            <a:r>
              <a:rPr b="0" i="0" lang="en" sz="3000" u="none" cap="none" strike="noStrike">
                <a:solidFill>
                  <a:schemeClr val="lt1"/>
                </a:solidFill>
                <a:latin typeface="Arial"/>
                <a:ea typeface="Arial"/>
                <a:cs typeface="Arial"/>
                <a:sym typeface="Arial"/>
              </a:rPr>
              <a:t>Собираем личный совет директоров</a:t>
            </a:r>
            <a:endParaRPr b="0" i="0" sz="3000" u="none" cap="none" strike="noStrike">
              <a:solidFill>
                <a:schemeClr val="lt1"/>
              </a:solidFill>
              <a:latin typeface="Arial"/>
              <a:ea typeface="Arial"/>
              <a:cs typeface="Arial"/>
              <a:sym typeface="Arial"/>
            </a:endParaRPr>
          </a:p>
        </p:txBody>
      </p:sp>
      <p:sp>
        <p:nvSpPr>
          <p:cNvPr id="155" name="Google Shape;155;g98680cdaeb_0_204"/>
          <p:cNvSpPr txBox="1"/>
          <p:nvPr/>
        </p:nvSpPr>
        <p:spPr>
          <a:xfrm>
            <a:off x="382375" y="899100"/>
            <a:ext cx="5940900" cy="375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50"/>
              <a:buFont typeface="Arial"/>
              <a:buNone/>
            </a:pPr>
            <a:r>
              <a:rPr b="0" i="0" lang="en" sz="1900" u="none" cap="none" strike="noStrike">
                <a:solidFill>
                  <a:schemeClr val="lt1"/>
                </a:solidFill>
                <a:latin typeface="Arial"/>
                <a:ea typeface="Arial"/>
                <a:cs typeface="Arial"/>
                <a:sym typeface="Arial"/>
              </a:rPr>
              <a:t>Кто те люди, которые могут мне помочь в этом?</a:t>
            </a:r>
            <a:endParaRPr b="0" i="0" sz="19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t/>
            </a:r>
            <a:endParaRPr b="0" i="0" sz="19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rPr b="0" i="0" lang="en" sz="1900" u="none" cap="none" strike="noStrike">
                <a:solidFill>
                  <a:schemeClr val="lt1"/>
                </a:solidFill>
                <a:latin typeface="Arial"/>
                <a:ea typeface="Arial"/>
                <a:cs typeface="Arial"/>
                <a:sym typeface="Arial"/>
              </a:rPr>
              <a:t>Роли помощников, которых вы хотите ввести в свою жизнь:</a:t>
            </a:r>
            <a:endParaRPr b="0" i="0" sz="19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t/>
            </a:r>
            <a:endParaRPr b="0" i="0" sz="1900" u="none" cap="none" strike="noStrike">
              <a:solidFill>
                <a:schemeClr val="lt1"/>
              </a:solidFill>
              <a:latin typeface="Arial"/>
              <a:ea typeface="Arial"/>
              <a:cs typeface="Arial"/>
              <a:sym typeface="Arial"/>
            </a:endParaRPr>
          </a:p>
          <a:p>
            <a:pPr indent="-349250" lvl="0" marL="457200" marR="0" rtl="0" algn="l">
              <a:lnSpc>
                <a:spcPct val="100000"/>
              </a:lnSpc>
              <a:spcBef>
                <a:spcPts val="0"/>
              </a:spcBef>
              <a:spcAft>
                <a:spcPts val="0"/>
              </a:spcAft>
              <a:buClr>
                <a:schemeClr val="lt1"/>
              </a:buClr>
              <a:buSzPts val="1900"/>
              <a:buFont typeface="Arial"/>
              <a:buChar char="●"/>
            </a:pPr>
            <a:r>
              <a:rPr b="0" i="0" lang="en" sz="1900" u="none" cap="none" strike="noStrike">
                <a:solidFill>
                  <a:schemeClr val="lt1"/>
                </a:solidFill>
                <a:latin typeface="Arial"/>
                <a:ea typeface="Arial"/>
                <a:cs typeface="Arial"/>
                <a:sym typeface="Arial"/>
              </a:rPr>
              <a:t>Ментор</a:t>
            </a:r>
            <a:endParaRPr b="0" i="0" sz="1900" u="none" cap="none" strike="noStrike">
              <a:solidFill>
                <a:schemeClr val="lt1"/>
              </a:solidFill>
              <a:latin typeface="Arial"/>
              <a:ea typeface="Arial"/>
              <a:cs typeface="Arial"/>
              <a:sym typeface="Arial"/>
            </a:endParaRPr>
          </a:p>
          <a:p>
            <a:pPr indent="-349250" lvl="0" marL="457200" marR="0" rtl="0" algn="l">
              <a:lnSpc>
                <a:spcPct val="100000"/>
              </a:lnSpc>
              <a:spcBef>
                <a:spcPts val="0"/>
              </a:spcBef>
              <a:spcAft>
                <a:spcPts val="0"/>
              </a:spcAft>
              <a:buClr>
                <a:schemeClr val="lt1"/>
              </a:buClr>
              <a:buSzPts val="1900"/>
              <a:buFont typeface="Arial"/>
              <a:buChar char="●"/>
            </a:pPr>
            <a:r>
              <a:rPr b="0" i="0" lang="en" sz="1900" u="none" cap="none" strike="noStrike">
                <a:solidFill>
                  <a:schemeClr val="lt1"/>
                </a:solidFill>
                <a:latin typeface="Arial"/>
                <a:ea typeface="Arial"/>
                <a:cs typeface="Arial"/>
                <a:sym typeface="Arial"/>
              </a:rPr>
              <a:t>Адвайзер (советник)</a:t>
            </a:r>
            <a:endParaRPr b="0" i="0" sz="1900" u="none" cap="none" strike="noStrike">
              <a:solidFill>
                <a:schemeClr val="lt1"/>
              </a:solidFill>
              <a:latin typeface="Arial"/>
              <a:ea typeface="Arial"/>
              <a:cs typeface="Arial"/>
              <a:sym typeface="Arial"/>
            </a:endParaRPr>
          </a:p>
          <a:p>
            <a:pPr indent="-349250" lvl="0" marL="457200" marR="0" rtl="0" algn="l">
              <a:lnSpc>
                <a:spcPct val="100000"/>
              </a:lnSpc>
              <a:spcBef>
                <a:spcPts val="0"/>
              </a:spcBef>
              <a:spcAft>
                <a:spcPts val="0"/>
              </a:spcAft>
              <a:buClr>
                <a:schemeClr val="lt1"/>
              </a:buClr>
              <a:buSzPts val="1900"/>
              <a:buFont typeface="Arial"/>
              <a:buChar char="●"/>
            </a:pPr>
            <a:r>
              <a:rPr b="0" i="0" lang="en" sz="1900" u="none" cap="none" strike="noStrike">
                <a:solidFill>
                  <a:schemeClr val="lt1"/>
                </a:solidFill>
                <a:latin typeface="Arial"/>
                <a:ea typeface="Arial"/>
                <a:cs typeface="Arial"/>
                <a:sym typeface="Arial"/>
              </a:rPr>
              <a:t>Коуч</a:t>
            </a:r>
            <a:endParaRPr b="0" i="0" sz="19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t/>
            </a:r>
            <a:endParaRPr sz="1650">
              <a:solidFill>
                <a:schemeClr val="lt1"/>
              </a:solidFill>
            </a:endParaRPr>
          </a:p>
          <a:p>
            <a:pPr indent="0" lvl="0" marL="0" marR="0" rtl="0" algn="l">
              <a:lnSpc>
                <a:spcPct val="100000"/>
              </a:lnSpc>
              <a:spcBef>
                <a:spcPts val="0"/>
              </a:spcBef>
              <a:spcAft>
                <a:spcPts val="0"/>
              </a:spcAft>
              <a:buClr>
                <a:srgbClr val="000000"/>
              </a:buClr>
              <a:buSzPts val="1650"/>
              <a:buFont typeface="Arial"/>
              <a:buNone/>
            </a:pPr>
            <a:r>
              <a:rPr i="1" lang="en" sz="1900">
                <a:solidFill>
                  <a:schemeClr val="lt1"/>
                </a:solidFill>
              </a:rPr>
              <a:t>Нетворкинг для интровертов - Зак Девора. 2012</a:t>
            </a:r>
            <a:endParaRPr i="1" sz="165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59" name="Shape 159"/>
        <p:cNvGrpSpPr/>
        <p:nvPr/>
      </p:nvGrpSpPr>
      <p:grpSpPr>
        <a:xfrm>
          <a:off x="0" y="0"/>
          <a:ext cx="0" cy="0"/>
          <a:chOff x="0" y="0"/>
          <a:chExt cx="0" cy="0"/>
        </a:xfrm>
      </p:grpSpPr>
      <p:sp>
        <p:nvSpPr>
          <p:cNvPr id="160" name="Google Shape;160;g98680cdaeb_0_302"/>
          <p:cNvSpPr txBox="1"/>
          <p:nvPr/>
        </p:nvSpPr>
        <p:spPr>
          <a:xfrm>
            <a:off x="251398" y="4779247"/>
            <a:ext cx="1226100" cy="189300"/>
          </a:xfrm>
          <a:prstGeom prst="rect">
            <a:avLst/>
          </a:prstGeom>
          <a:noFill/>
          <a:ln>
            <a:noFill/>
          </a:ln>
        </p:spPr>
        <p:txBody>
          <a:bodyPr anchorCtr="0" anchor="t" bIns="0" lIns="0" spcFirstLastPara="1" rIns="0" wrap="square" tIns="0">
            <a:noAutofit/>
          </a:bodyPr>
          <a:lstStyle/>
          <a:p>
            <a:pPr indent="0" lvl="0" marL="0" marR="0" rtl="0" algn="l">
              <a:lnSpc>
                <a:spcPct val="118292"/>
              </a:lnSpc>
              <a:spcBef>
                <a:spcPts val="0"/>
              </a:spcBef>
              <a:spcAft>
                <a:spcPts val="0"/>
              </a:spcAft>
              <a:buClr>
                <a:srgbClr val="000000"/>
              </a:buClr>
              <a:buSzPts val="900"/>
              <a:buFont typeface="Arial"/>
              <a:buNone/>
            </a:pPr>
            <a:r>
              <a:rPr b="0" i="0" lang="en" sz="900" u="none" cap="none" strike="noStrike">
                <a:solidFill>
                  <a:srgbClr val="929292"/>
                </a:solidFill>
                <a:latin typeface="Arial"/>
                <a:ea typeface="Arial"/>
                <a:cs typeface="Arial"/>
                <a:sym typeface="Arial"/>
              </a:rPr>
              <a:t>Practicum by Yandex</a:t>
            </a:r>
            <a:endParaRPr b="0" i="0" sz="900" u="none" cap="none" strike="noStrike">
              <a:solidFill>
                <a:schemeClr val="dk1"/>
              </a:solidFill>
              <a:latin typeface="Arial"/>
              <a:ea typeface="Arial"/>
              <a:cs typeface="Arial"/>
              <a:sym typeface="Arial"/>
            </a:endParaRPr>
          </a:p>
        </p:txBody>
      </p:sp>
      <p:sp>
        <p:nvSpPr>
          <p:cNvPr id="161" name="Google Shape;161;g98680cdaeb_0_302"/>
          <p:cNvSpPr txBox="1"/>
          <p:nvPr/>
        </p:nvSpPr>
        <p:spPr>
          <a:xfrm rot="16442">
            <a:off x="383610" y="261422"/>
            <a:ext cx="8342495" cy="469505"/>
          </a:xfrm>
          <a:prstGeom prst="rect">
            <a:avLst/>
          </a:prstGeom>
          <a:noFill/>
          <a:ln>
            <a:noFill/>
          </a:ln>
        </p:spPr>
        <p:txBody>
          <a:bodyPr anchorCtr="0" anchor="t" bIns="20775" lIns="41575" spcFirstLastPara="1" rIns="41575" wrap="square" tIns="20775">
            <a:noAutofit/>
          </a:bodyPr>
          <a:lstStyle/>
          <a:p>
            <a:pPr indent="0" lvl="0" marL="0" marR="0" rtl="0" algn="ctr">
              <a:lnSpc>
                <a:spcPct val="100000"/>
              </a:lnSpc>
              <a:spcBef>
                <a:spcPts val="0"/>
              </a:spcBef>
              <a:spcAft>
                <a:spcPts val="0"/>
              </a:spcAft>
              <a:buClr>
                <a:srgbClr val="000000"/>
              </a:buClr>
              <a:buSzPts val="1600"/>
              <a:buFont typeface="Arial"/>
              <a:buNone/>
            </a:pPr>
            <a:r>
              <a:rPr lang="en" sz="3000">
                <a:solidFill>
                  <a:schemeClr val="lt1"/>
                </a:solidFill>
              </a:rPr>
              <a:t>Ресурсы</a:t>
            </a:r>
            <a:endParaRPr b="0" i="0" sz="3000" u="none" cap="none" strike="noStrike">
              <a:solidFill>
                <a:schemeClr val="lt1"/>
              </a:solidFill>
              <a:latin typeface="Arial"/>
              <a:ea typeface="Arial"/>
              <a:cs typeface="Arial"/>
              <a:sym typeface="Arial"/>
            </a:endParaRPr>
          </a:p>
        </p:txBody>
      </p:sp>
      <p:sp>
        <p:nvSpPr>
          <p:cNvPr id="162" name="Google Shape;162;g98680cdaeb_0_302"/>
          <p:cNvSpPr txBox="1"/>
          <p:nvPr/>
        </p:nvSpPr>
        <p:spPr>
          <a:xfrm>
            <a:off x="382600" y="750875"/>
            <a:ext cx="6423900" cy="39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FFFFFF"/>
                </a:solidFill>
              </a:rPr>
              <a:t>Конференции </a:t>
            </a:r>
            <a:br>
              <a:rPr lang="en" sz="1700">
                <a:solidFill>
                  <a:srgbClr val="FFFFFF"/>
                </a:solidFill>
              </a:rPr>
            </a:br>
            <a:r>
              <a:rPr lang="en" sz="1700">
                <a:solidFill>
                  <a:srgbClr val="FFFFFF"/>
                </a:solidFill>
              </a:rPr>
              <a:t>Митапы</a:t>
            </a:r>
            <a:endParaRPr sz="1700">
              <a:solidFill>
                <a:srgbClr val="FFFFFF"/>
              </a:solidFill>
            </a:endParaRPr>
          </a:p>
          <a:p>
            <a:pPr indent="0" lvl="0" marL="0" rtl="0" algn="l">
              <a:spcBef>
                <a:spcPts val="0"/>
              </a:spcBef>
              <a:spcAft>
                <a:spcPts val="0"/>
              </a:spcAft>
              <a:buNone/>
            </a:pPr>
            <a:r>
              <a:rPr lang="en" sz="1700">
                <a:solidFill>
                  <a:srgbClr val="FFFFFF"/>
                </a:solidFill>
              </a:rPr>
              <a:t>Соревнования</a:t>
            </a:r>
            <a:endParaRPr sz="1700">
              <a:solidFill>
                <a:srgbClr val="FFFFFF"/>
              </a:solidFill>
            </a:endParaRPr>
          </a:p>
          <a:p>
            <a:pPr indent="0" lvl="0" marL="0" rtl="0" algn="l">
              <a:spcBef>
                <a:spcPts val="0"/>
              </a:spcBef>
              <a:spcAft>
                <a:spcPts val="0"/>
              </a:spcAft>
              <a:buNone/>
            </a:pPr>
            <a:r>
              <a:rPr lang="en" sz="1700">
                <a:solidFill>
                  <a:srgbClr val="FFFFFF"/>
                </a:solidFill>
              </a:rPr>
              <a:t>Чашка кофе / пиво в баре</a:t>
            </a:r>
            <a:endParaRPr sz="1700">
              <a:solidFill>
                <a:srgbClr val="FFFFFF"/>
              </a:solidFill>
            </a:endParaRPr>
          </a:p>
          <a:p>
            <a:pPr indent="0" lvl="0" marL="0" rtl="0" algn="l">
              <a:spcBef>
                <a:spcPts val="0"/>
              </a:spcBef>
              <a:spcAft>
                <a:spcPts val="0"/>
              </a:spcAft>
              <a:buNone/>
            </a:pPr>
            <a:r>
              <a:rPr lang="en" sz="1700">
                <a:solidFill>
                  <a:srgbClr val="FFFFFF"/>
                </a:solidFill>
              </a:rPr>
              <a:t>Telegram, Facebook, Twitter</a:t>
            </a:r>
            <a:endParaRPr sz="1700">
              <a:solidFill>
                <a:srgbClr val="FFFFFF"/>
              </a:solidFill>
            </a:endParaRPr>
          </a:p>
          <a:p>
            <a:pPr indent="0" lvl="0" marL="0" rtl="0" algn="l">
              <a:spcBef>
                <a:spcPts val="0"/>
              </a:spcBef>
              <a:spcAft>
                <a:spcPts val="0"/>
              </a:spcAft>
              <a:buNone/>
            </a:pPr>
            <a:r>
              <a:rPr lang="en" sz="1700">
                <a:solidFill>
                  <a:srgbClr val="FFFFFF"/>
                </a:solidFill>
              </a:rPr>
              <a:t>Slack</a:t>
            </a:r>
            <a:br>
              <a:rPr lang="en" sz="1700">
                <a:solidFill>
                  <a:srgbClr val="FFFFFF"/>
                </a:solidFill>
              </a:rPr>
            </a:br>
            <a:r>
              <a:rPr lang="en" sz="1700">
                <a:solidFill>
                  <a:srgbClr val="FFFFFF"/>
                </a:solidFill>
              </a:rPr>
              <a:t>Хабр.Карьера</a:t>
            </a:r>
            <a:br>
              <a:rPr lang="en" sz="1700">
                <a:solidFill>
                  <a:srgbClr val="FFFFFF"/>
                </a:solidFill>
              </a:rPr>
            </a:br>
            <a:r>
              <a:rPr lang="en" sz="1700">
                <a:solidFill>
                  <a:srgbClr val="FFFFFF"/>
                </a:solidFill>
              </a:rPr>
              <a:t>LinkedIn</a:t>
            </a:r>
            <a:br>
              <a:rPr lang="en" sz="1700">
                <a:solidFill>
                  <a:srgbClr val="FFFFFF"/>
                </a:solidFill>
              </a:rPr>
            </a:br>
            <a:r>
              <a:rPr lang="en" sz="1700" u="sng">
                <a:solidFill>
                  <a:srgbClr val="FFFF00"/>
                </a:solidFill>
                <a:hlinkClick r:id="rId3">
                  <a:extLst>
                    <a:ext uri="{A12FA001-AC4F-418D-AE19-62706E023703}">
                      <ahyp:hlinkClr val="tx"/>
                    </a:ext>
                  </a:extLst>
                </a:hlinkClick>
              </a:rPr>
              <a:t>random-coffee</a:t>
            </a:r>
            <a:r>
              <a:rPr lang="en" sz="1700">
                <a:solidFill>
                  <a:srgbClr val="FFFFFF"/>
                </a:solidFill>
              </a:rPr>
              <a:t> - организует неформальные созвоны 1-1</a:t>
            </a:r>
            <a:br>
              <a:rPr lang="en" sz="1700">
                <a:solidFill>
                  <a:schemeClr val="dk1"/>
                </a:solidFill>
                <a:highlight>
                  <a:srgbClr val="FFFFFF"/>
                </a:highlight>
              </a:rPr>
            </a:br>
            <a:r>
              <a:rPr lang="en" sz="1700">
                <a:solidFill>
                  <a:srgbClr val="FFFFFF"/>
                </a:solidFill>
                <a:uFill>
                  <a:noFill/>
                </a:uFill>
                <a:hlinkClick r:id="rId4">
                  <a:extLst>
                    <a:ext uri="{A12FA001-AC4F-418D-AE19-62706E023703}">
                      <ahyp:hlinkClr val="tx"/>
                    </a:ext>
                  </a:extLst>
                </a:hlinkClick>
              </a:rPr>
              <a:t>CyberForum</a:t>
            </a:r>
            <a:r>
              <a:rPr lang="en" sz="1700">
                <a:solidFill>
                  <a:srgbClr val="FFFFFF"/>
                </a:solidFill>
              </a:rPr>
              <a:t> </a:t>
            </a:r>
            <a:endParaRPr sz="1700">
              <a:solidFill>
                <a:srgbClr val="FFFFFF"/>
              </a:solidFill>
            </a:endParaRPr>
          </a:p>
          <a:p>
            <a:pPr indent="0" lvl="0" marL="0" rtl="0" algn="l">
              <a:spcBef>
                <a:spcPts val="0"/>
              </a:spcBef>
              <a:spcAft>
                <a:spcPts val="0"/>
              </a:spcAft>
              <a:buNone/>
            </a:pPr>
            <a:r>
              <a:rPr lang="en" sz="1700">
                <a:solidFill>
                  <a:srgbClr val="FFFFFF"/>
                </a:solidFill>
                <a:uFill>
                  <a:noFill/>
                </a:uFill>
                <a:hlinkClick r:id="rId5">
                  <a:extLst>
                    <a:ext uri="{A12FA001-AC4F-418D-AE19-62706E023703}">
                      <ahyp:hlinkClr val="tx"/>
                    </a:ext>
                  </a:extLst>
                </a:hlinkClick>
              </a:rPr>
              <a:t>iXBT</a:t>
            </a:r>
            <a:r>
              <a:rPr lang="en" sz="1700">
                <a:solidFill>
                  <a:srgbClr val="FFFFFF"/>
                </a:solidFill>
              </a:rPr>
              <a:t> и </a:t>
            </a:r>
            <a:r>
              <a:rPr lang="en" sz="1700">
                <a:solidFill>
                  <a:srgbClr val="FFFFFF"/>
                </a:solidFill>
                <a:uFill>
                  <a:noFill/>
                </a:uFill>
                <a:hlinkClick r:id="rId6">
                  <a:extLst>
                    <a:ext uri="{A12FA001-AC4F-418D-AE19-62706E023703}">
                      <ahyp:hlinkClr val="tx"/>
                    </a:ext>
                  </a:extLst>
                </a:hlinkClick>
              </a:rPr>
              <a:t>RU-Board</a:t>
            </a:r>
            <a:br>
              <a:rPr lang="en" sz="1700">
                <a:solidFill>
                  <a:srgbClr val="FFFFFF"/>
                </a:solidFill>
              </a:rPr>
            </a:br>
            <a:br>
              <a:rPr lang="en" sz="1700">
                <a:solidFill>
                  <a:srgbClr val="FFFFFF"/>
                </a:solidFill>
              </a:rPr>
            </a:br>
            <a:r>
              <a:rPr lang="en" sz="1700">
                <a:solidFill>
                  <a:srgbClr val="FFFF00"/>
                </a:solidFill>
              </a:rPr>
              <a:t>Формулируйте запрос со всеми основными факторами:</a:t>
            </a:r>
            <a:endParaRPr sz="1700">
              <a:solidFill>
                <a:srgbClr val="FFFF00"/>
              </a:solidFill>
            </a:endParaRPr>
          </a:p>
          <a:p>
            <a:pPr indent="0" lvl="0" marL="0" rtl="0" algn="l">
              <a:spcBef>
                <a:spcPts val="0"/>
              </a:spcBef>
              <a:spcAft>
                <a:spcPts val="0"/>
              </a:spcAft>
              <a:buNone/>
            </a:pPr>
            <a:r>
              <a:rPr lang="en" sz="1700">
                <a:solidFill>
                  <a:srgbClr val="FFFFFF"/>
                </a:solidFill>
              </a:rPr>
              <a:t>разбираюсь с инструментом X, делаю задачу Y, застрял на проблеме Z, прошу совета.</a:t>
            </a:r>
            <a:endParaRPr sz="17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66" name="Shape 166"/>
        <p:cNvGrpSpPr/>
        <p:nvPr/>
      </p:nvGrpSpPr>
      <p:grpSpPr>
        <a:xfrm>
          <a:off x="0" y="0"/>
          <a:ext cx="0" cy="0"/>
          <a:chOff x="0" y="0"/>
          <a:chExt cx="0" cy="0"/>
        </a:xfrm>
      </p:grpSpPr>
      <p:sp>
        <p:nvSpPr>
          <p:cNvPr id="167" name="Google Shape;167;g98680cdaeb_0_294"/>
          <p:cNvSpPr txBox="1"/>
          <p:nvPr/>
        </p:nvSpPr>
        <p:spPr>
          <a:xfrm>
            <a:off x="251398" y="4779247"/>
            <a:ext cx="1226100" cy="189300"/>
          </a:xfrm>
          <a:prstGeom prst="rect">
            <a:avLst/>
          </a:prstGeom>
          <a:noFill/>
          <a:ln>
            <a:noFill/>
          </a:ln>
        </p:spPr>
        <p:txBody>
          <a:bodyPr anchorCtr="0" anchor="t" bIns="0" lIns="0" spcFirstLastPara="1" rIns="0" wrap="square" tIns="0">
            <a:noAutofit/>
          </a:bodyPr>
          <a:lstStyle/>
          <a:p>
            <a:pPr indent="0" lvl="0" marL="0" marR="0" rtl="0" algn="l">
              <a:lnSpc>
                <a:spcPct val="118292"/>
              </a:lnSpc>
              <a:spcBef>
                <a:spcPts val="0"/>
              </a:spcBef>
              <a:spcAft>
                <a:spcPts val="0"/>
              </a:spcAft>
              <a:buClr>
                <a:srgbClr val="000000"/>
              </a:buClr>
              <a:buSzPts val="900"/>
              <a:buFont typeface="Arial"/>
              <a:buNone/>
            </a:pPr>
            <a:r>
              <a:rPr b="0" i="0" lang="en" sz="900" u="none" cap="none" strike="noStrike">
                <a:solidFill>
                  <a:srgbClr val="929292"/>
                </a:solidFill>
                <a:latin typeface="Arial"/>
                <a:ea typeface="Arial"/>
                <a:cs typeface="Arial"/>
                <a:sym typeface="Arial"/>
              </a:rPr>
              <a:t>Practicum by Yandex</a:t>
            </a:r>
            <a:endParaRPr b="0" i="0" sz="900" u="none" cap="none" strike="noStrike">
              <a:solidFill>
                <a:schemeClr val="dk1"/>
              </a:solidFill>
              <a:latin typeface="Arial"/>
              <a:ea typeface="Arial"/>
              <a:cs typeface="Arial"/>
              <a:sym typeface="Arial"/>
            </a:endParaRPr>
          </a:p>
        </p:txBody>
      </p:sp>
      <p:sp>
        <p:nvSpPr>
          <p:cNvPr id="168" name="Google Shape;168;g98680cdaeb_0_294"/>
          <p:cNvSpPr txBox="1"/>
          <p:nvPr/>
        </p:nvSpPr>
        <p:spPr>
          <a:xfrm rot="16442">
            <a:off x="383610" y="261422"/>
            <a:ext cx="8342495" cy="469505"/>
          </a:xfrm>
          <a:prstGeom prst="rect">
            <a:avLst/>
          </a:prstGeom>
          <a:noFill/>
          <a:ln>
            <a:noFill/>
          </a:ln>
        </p:spPr>
        <p:txBody>
          <a:bodyPr anchorCtr="0" anchor="t" bIns="20775" lIns="41575" spcFirstLastPara="1" rIns="41575" wrap="square" tIns="20775">
            <a:noAutofit/>
          </a:bodyPr>
          <a:lstStyle/>
          <a:p>
            <a:pPr indent="0" lvl="0" marL="0" marR="0" rtl="0" algn="ctr">
              <a:lnSpc>
                <a:spcPct val="100000"/>
              </a:lnSpc>
              <a:spcBef>
                <a:spcPts val="0"/>
              </a:spcBef>
              <a:spcAft>
                <a:spcPts val="0"/>
              </a:spcAft>
              <a:buClr>
                <a:srgbClr val="000000"/>
              </a:buClr>
              <a:buSzPts val="1600"/>
              <a:buFont typeface="Arial"/>
              <a:buNone/>
            </a:pPr>
            <a:r>
              <a:rPr lang="en" sz="3000">
                <a:solidFill>
                  <a:schemeClr val="lt1"/>
                </a:solidFill>
              </a:rPr>
              <a:t>Принципы нетворкинга</a:t>
            </a:r>
            <a:endParaRPr b="0" i="0" sz="3000" u="none" cap="none" strike="noStrike">
              <a:solidFill>
                <a:schemeClr val="lt1"/>
              </a:solidFill>
              <a:latin typeface="Arial"/>
              <a:ea typeface="Arial"/>
              <a:cs typeface="Arial"/>
              <a:sym typeface="Arial"/>
            </a:endParaRPr>
          </a:p>
        </p:txBody>
      </p:sp>
      <p:sp>
        <p:nvSpPr>
          <p:cNvPr id="169" name="Google Shape;169;g98680cdaeb_0_294"/>
          <p:cNvSpPr txBox="1"/>
          <p:nvPr/>
        </p:nvSpPr>
        <p:spPr>
          <a:xfrm>
            <a:off x="382375" y="899100"/>
            <a:ext cx="6099300" cy="400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rgbClr val="FFFF00"/>
                </a:solidFill>
              </a:rPr>
              <a:t>Принцип №1</a:t>
            </a:r>
            <a:r>
              <a:rPr lang="en" sz="1600">
                <a:solidFill>
                  <a:schemeClr val="lt1"/>
                </a:solidFill>
              </a:rPr>
              <a:t>. Готовность отдавать. </a:t>
            </a:r>
            <a:br>
              <a:rPr lang="en" sz="1600">
                <a:solidFill>
                  <a:schemeClr val="lt1"/>
                </a:solidFill>
              </a:rPr>
            </a:br>
            <a:r>
              <a:rPr lang="en" sz="1600">
                <a:solidFill>
                  <a:schemeClr val="lt1"/>
                </a:solidFill>
              </a:rPr>
              <a:t>Сместите фокус с «как ты можешь мне помочь?»</a:t>
            </a:r>
            <a:endParaRPr sz="1600">
              <a:solidFill>
                <a:schemeClr val="lt1"/>
              </a:solidFill>
            </a:endParaRPr>
          </a:p>
          <a:p>
            <a:pPr indent="0" lvl="0" marL="0" rtl="0" algn="l">
              <a:spcBef>
                <a:spcPts val="0"/>
              </a:spcBef>
              <a:spcAft>
                <a:spcPts val="0"/>
              </a:spcAft>
              <a:buClr>
                <a:schemeClr val="dk1"/>
              </a:buClr>
              <a:buSzPts val="1100"/>
              <a:buFont typeface="Arial"/>
              <a:buNone/>
            </a:pPr>
            <a:r>
              <a:rPr lang="en" sz="1600">
                <a:solidFill>
                  <a:schemeClr val="lt1"/>
                </a:solidFill>
              </a:rPr>
              <a:t>на «чем я могу быть тебе полезен?». Прежде чем взять, научитесь отдавать. Хорошие нетворкеры — не те, кто раздают свои визитки на бизнес-конференциях, а те, кто умеют быть полезными другим.</a:t>
            </a:r>
            <a:endParaRPr sz="1600">
              <a:solidFill>
                <a:schemeClr val="lt1"/>
              </a:solidFill>
            </a:endParaRPr>
          </a:p>
          <a:p>
            <a:pPr indent="0" lvl="0" marL="0" rtl="0" algn="l">
              <a:spcBef>
                <a:spcPts val="0"/>
              </a:spcBef>
              <a:spcAft>
                <a:spcPts val="0"/>
              </a:spcAft>
              <a:buClr>
                <a:schemeClr val="dk1"/>
              </a:buClr>
              <a:buSzPts val="1100"/>
              <a:buFont typeface="Arial"/>
              <a:buNone/>
            </a:pPr>
            <a:r>
              <a:t/>
            </a:r>
            <a:endParaRPr sz="1600">
              <a:solidFill>
                <a:schemeClr val="lt1"/>
              </a:solidFill>
            </a:endParaRPr>
          </a:p>
          <a:p>
            <a:pPr indent="0" lvl="0" marL="0" rtl="0" algn="l">
              <a:spcBef>
                <a:spcPts val="0"/>
              </a:spcBef>
              <a:spcAft>
                <a:spcPts val="0"/>
              </a:spcAft>
              <a:buClr>
                <a:schemeClr val="dk1"/>
              </a:buClr>
              <a:buSzPts val="1100"/>
              <a:buFont typeface="Arial"/>
              <a:buNone/>
            </a:pPr>
            <a:r>
              <a:rPr lang="en" sz="1600">
                <a:solidFill>
                  <a:srgbClr val="FFFF00"/>
                </a:solidFill>
              </a:rPr>
              <a:t>Принцип №2</a:t>
            </a:r>
            <a:r>
              <a:rPr lang="en" sz="1600">
                <a:solidFill>
                  <a:schemeClr val="lt1"/>
                </a:solidFill>
              </a:rPr>
              <a:t>. Будьте мостиком.</a:t>
            </a:r>
            <a:endParaRPr sz="1600">
              <a:solidFill>
                <a:schemeClr val="lt1"/>
              </a:solidFill>
            </a:endParaRPr>
          </a:p>
          <a:p>
            <a:pPr indent="0" lvl="0" marL="0" rtl="0" algn="l">
              <a:spcBef>
                <a:spcPts val="0"/>
              </a:spcBef>
              <a:spcAft>
                <a:spcPts val="0"/>
              </a:spcAft>
              <a:buNone/>
            </a:pPr>
            <a:r>
              <a:rPr lang="en" sz="1600">
                <a:solidFill>
                  <a:schemeClr val="lt1"/>
                </a:solidFill>
              </a:rPr>
              <a:t>Собирайте вокруг себя людей разных социальных групп, станьте для них «мостом». Помогите айтишнику из Нижнего Новгорода найти своего фаундера из Москвы. Так вы укрепите свои отношения сразу с двумя людьми и, возможно, окажетесь соучастником чего-то грандиозного.</a:t>
            </a:r>
            <a:endParaRPr sz="16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73" name="Shape 173"/>
        <p:cNvGrpSpPr/>
        <p:nvPr/>
      </p:nvGrpSpPr>
      <p:grpSpPr>
        <a:xfrm>
          <a:off x="0" y="0"/>
          <a:ext cx="0" cy="0"/>
          <a:chOff x="0" y="0"/>
          <a:chExt cx="0" cy="0"/>
        </a:xfrm>
      </p:grpSpPr>
      <p:sp>
        <p:nvSpPr>
          <p:cNvPr id="174" name="Google Shape;174;g98680cdaeb_0_287"/>
          <p:cNvSpPr txBox="1"/>
          <p:nvPr/>
        </p:nvSpPr>
        <p:spPr>
          <a:xfrm>
            <a:off x="251398" y="4779247"/>
            <a:ext cx="1226100" cy="189300"/>
          </a:xfrm>
          <a:prstGeom prst="rect">
            <a:avLst/>
          </a:prstGeom>
          <a:noFill/>
          <a:ln>
            <a:noFill/>
          </a:ln>
        </p:spPr>
        <p:txBody>
          <a:bodyPr anchorCtr="0" anchor="t" bIns="0" lIns="0" spcFirstLastPara="1" rIns="0" wrap="square" tIns="0">
            <a:noAutofit/>
          </a:bodyPr>
          <a:lstStyle/>
          <a:p>
            <a:pPr indent="0" lvl="0" marL="0" marR="0" rtl="0" algn="l">
              <a:lnSpc>
                <a:spcPct val="118292"/>
              </a:lnSpc>
              <a:spcBef>
                <a:spcPts val="0"/>
              </a:spcBef>
              <a:spcAft>
                <a:spcPts val="0"/>
              </a:spcAft>
              <a:buClr>
                <a:srgbClr val="000000"/>
              </a:buClr>
              <a:buSzPts val="900"/>
              <a:buFont typeface="Arial"/>
              <a:buNone/>
            </a:pPr>
            <a:r>
              <a:rPr b="0" i="0" lang="en" sz="900" u="none" cap="none" strike="noStrike">
                <a:solidFill>
                  <a:srgbClr val="929292"/>
                </a:solidFill>
                <a:latin typeface="Arial"/>
                <a:ea typeface="Arial"/>
                <a:cs typeface="Arial"/>
                <a:sym typeface="Arial"/>
              </a:rPr>
              <a:t>Practicum by Yandex</a:t>
            </a:r>
            <a:endParaRPr b="0" i="0" sz="900" u="none" cap="none" strike="noStrike">
              <a:solidFill>
                <a:schemeClr val="dk1"/>
              </a:solidFill>
              <a:latin typeface="Arial"/>
              <a:ea typeface="Arial"/>
              <a:cs typeface="Arial"/>
              <a:sym typeface="Arial"/>
            </a:endParaRPr>
          </a:p>
        </p:txBody>
      </p:sp>
      <p:sp>
        <p:nvSpPr>
          <p:cNvPr id="175" name="Google Shape;175;g98680cdaeb_0_287"/>
          <p:cNvSpPr txBox="1"/>
          <p:nvPr/>
        </p:nvSpPr>
        <p:spPr>
          <a:xfrm rot="16442">
            <a:off x="383610" y="261422"/>
            <a:ext cx="8342495" cy="469505"/>
          </a:xfrm>
          <a:prstGeom prst="rect">
            <a:avLst/>
          </a:prstGeom>
          <a:noFill/>
          <a:ln>
            <a:noFill/>
          </a:ln>
        </p:spPr>
        <p:txBody>
          <a:bodyPr anchorCtr="0" anchor="t" bIns="20775" lIns="41575" spcFirstLastPara="1" rIns="41575" wrap="square" tIns="20775">
            <a:noAutofit/>
          </a:bodyPr>
          <a:lstStyle/>
          <a:p>
            <a:pPr indent="0" lvl="0" marL="0" rtl="0" algn="ctr">
              <a:spcBef>
                <a:spcPts val="0"/>
              </a:spcBef>
              <a:spcAft>
                <a:spcPts val="0"/>
              </a:spcAft>
              <a:buClr>
                <a:schemeClr val="dk1"/>
              </a:buClr>
              <a:buSzPts val="1600"/>
              <a:buFont typeface="Arial"/>
              <a:buNone/>
            </a:pPr>
            <a:r>
              <a:rPr lang="en" sz="3000">
                <a:solidFill>
                  <a:schemeClr val="lt1"/>
                </a:solidFill>
              </a:rPr>
              <a:t>Принципы нетворкинга</a:t>
            </a:r>
            <a:endParaRPr sz="3000">
              <a:solidFill>
                <a:schemeClr val="lt1"/>
              </a:solidFill>
            </a:endParaRPr>
          </a:p>
          <a:p>
            <a:pPr indent="0" lvl="0" marL="0" marR="0" rtl="0" algn="l">
              <a:lnSpc>
                <a:spcPct val="100000"/>
              </a:lnSpc>
              <a:spcBef>
                <a:spcPts val="0"/>
              </a:spcBef>
              <a:spcAft>
                <a:spcPts val="0"/>
              </a:spcAft>
              <a:buClr>
                <a:srgbClr val="000000"/>
              </a:buClr>
              <a:buSzPts val="1600"/>
              <a:buFont typeface="Arial"/>
              <a:buNone/>
            </a:pPr>
            <a:r>
              <a:t/>
            </a:r>
            <a:endParaRPr sz="3000">
              <a:solidFill>
                <a:schemeClr val="lt1"/>
              </a:solidFill>
            </a:endParaRPr>
          </a:p>
        </p:txBody>
      </p:sp>
      <p:sp>
        <p:nvSpPr>
          <p:cNvPr id="176" name="Google Shape;176;g98680cdaeb_0_287"/>
          <p:cNvSpPr txBox="1"/>
          <p:nvPr/>
        </p:nvSpPr>
        <p:spPr>
          <a:xfrm>
            <a:off x="382375" y="899100"/>
            <a:ext cx="6315000" cy="406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FF00"/>
                </a:solidFill>
              </a:rPr>
              <a:t>Принцип №3</a:t>
            </a:r>
            <a:r>
              <a:rPr lang="en" sz="1600">
                <a:solidFill>
                  <a:schemeClr val="lt1"/>
                </a:solidFill>
              </a:rPr>
              <a:t>. LTV важнее количества.</a:t>
            </a:r>
            <a:endParaRPr sz="1600">
              <a:solidFill>
                <a:schemeClr val="lt1"/>
              </a:solidFill>
            </a:endParaRPr>
          </a:p>
          <a:p>
            <a:pPr indent="0" lvl="0" marL="0" rtl="0" algn="l">
              <a:spcBef>
                <a:spcPts val="0"/>
              </a:spcBef>
              <a:spcAft>
                <a:spcPts val="0"/>
              </a:spcAft>
              <a:buNone/>
            </a:pPr>
            <a:r>
              <a:rPr lang="en" sz="1600">
                <a:solidFill>
                  <a:schemeClr val="lt1"/>
                </a:solidFill>
              </a:rPr>
              <a:t>Посчитайте  LTV ваших деловых знакомств. 1 год или неделя? Как долго вы поддерживаете связь с новым человеком? Важно не количество, а качество. Что толку от знакомства с 10 топ-менеджерами Google, если вы больше никогда их не увидите?</a:t>
            </a:r>
            <a:endParaRPr sz="1600">
              <a:solidFill>
                <a:schemeClr val="lt1"/>
              </a:solidFill>
            </a:endParaRPr>
          </a:p>
          <a:p>
            <a:pPr indent="0" lvl="0" marL="0" rtl="0" algn="l">
              <a:spcBef>
                <a:spcPts val="0"/>
              </a:spcBef>
              <a:spcAft>
                <a:spcPts val="0"/>
              </a:spcAft>
              <a:buNone/>
            </a:pPr>
            <a:r>
              <a:t/>
            </a:r>
            <a:endParaRPr sz="1600">
              <a:solidFill>
                <a:schemeClr val="lt1"/>
              </a:solidFill>
            </a:endParaRPr>
          </a:p>
          <a:p>
            <a:pPr indent="0" lvl="0" marL="0" rtl="0" algn="l">
              <a:spcBef>
                <a:spcPts val="0"/>
              </a:spcBef>
              <a:spcAft>
                <a:spcPts val="0"/>
              </a:spcAft>
              <a:buClr>
                <a:schemeClr val="dk1"/>
              </a:buClr>
              <a:buSzPts val="1100"/>
              <a:buFont typeface="Arial"/>
              <a:buNone/>
            </a:pPr>
            <a:r>
              <a:rPr lang="en" sz="1600">
                <a:solidFill>
                  <a:srgbClr val="FFFF00"/>
                </a:solidFill>
              </a:rPr>
              <a:t>Принцип №4</a:t>
            </a:r>
            <a:r>
              <a:rPr lang="en" sz="1600">
                <a:solidFill>
                  <a:schemeClr val="lt1"/>
                </a:solidFill>
              </a:rPr>
              <a:t>. Инвестируйте в связи.</a:t>
            </a:r>
            <a:endParaRPr sz="1600">
              <a:solidFill>
                <a:schemeClr val="lt1"/>
              </a:solidFill>
            </a:endParaRPr>
          </a:p>
          <a:p>
            <a:pPr indent="0" lvl="0" marL="0" rtl="0" algn="l">
              <a:spcBef>
                <a:spcPts val="0"/>
              </a:spcBef>
              <a:spcAft>
                <a:spcPts val="0"/>
              </a:spcAft>
              <a:buClr>
                <a:schemeClr val="dk1"/>
              </a:buClr>
              <a:buSzPts val="1100"/>
              <a:buFont typeface="Arial"/>
              <a:buNone/>
            </a:pPr>
            <a:r>
              <a:rPr lang="en" sz="1600">
                <a:solidFill>
                  <a:schemeClr val="lt1"/>
                </a:solidFill>
              </a:rPr>
              <a:t>Зная, что одна удачная деловая встреча может принести вам $1 млн, вы не будете скупиться на билеты на конференцию или хороший воркшоп.</a:t>
            </a:r>
            <a:endParaRPr sz="1600">
              <a:solidFill>
                <a:schemeClr val="lt1"/>
              </a:solidFill>
            </a:endParaRPr>
          </a:p>
          <a:p>
            <a:pPr indent="0" lvl="0" marL="0" rtl="0" algn="l">
              <a:spcBef>
                <a:spcPts val="0"/>
              </a:spcBef>
              <a:spcAft>
                <a:spcPts val="0"/>
              </a:spcAft>
              <a:buNone/>
            </a:pPr>
            <a:r>
              <a:rPr lang="en" sz="1600">
                <a:solidFill>
                  <a:schemeClr val="lt1"/>
                </a:solidFill>
              </a:rPr>
              <a:t>Гарантий нет, но есть вероятность. Просто помните, что связи — самый </a:t>
            </a:r>
            <a:r>
              <a:rPr lang="en" sz="1600">
                <a:solidFill>
                  <a:srgbClr val="FFFF00"/>
                </a:solidFill>
              </a:rPr>
              <a:t>капитализируемый актив</a:t>
            </a:r>
            <a:r>
              <a:rPr lang="en" sz="1600">
                <a:solidFill>
                  <a:schemeClr val="lt1"/>
                </a:solidFill>
              </a:rPr>
              <a:t>.</a:t>
            </a:r>
            <a:endParaRPr sz="1600">
              <a:solidFill>
                <a:schemeClr val="lt1"/>
              </a:solidFill>
            </a:endParaRPr>
          </a:p>
          <a:p>
            <a:pPr indent="0" lvl="0" marL="0" marR="0" rtl="0" algn="l">
              <a:lnSpc>
                <a:spcPct val="100000"/>
              </a:lnSpc>
              <a:spcBef>
                <a:spcPts val="0"/>
              </a:spcBef>
              <a:spcAft>
                <a:spcPts val="0"/>
              </a:spcAft>
              <a:buClr>
                <a:srgbClr val="000000"/>
              </a:buClr>
              <a:buSzPts val="1650"/>
              <a:buFont typeface="Arial"/>
              <a:buNone/>
            </a:pPr>
            <a:r>
              <a:t/>
            </a:r>
            <a:endParaRPr sz="16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80" name="Shape 180"/>
        <p:cNvGrpSpPr/>
        <p:nvPr/>
      </p:nvGrpSpPr>
      <p:grpSpPr>
        <a:xfrm>
          <a:off x="0" y="0"/>
          <a:ext cx="0" cy="0"/>
          <a:chOff x="0" y="0"/>
          <a:chExt cx="0" cy="0"/>
        </a:xfrm>
      </p:grpSpPr>
      <p:sp>
        <p:nvSpPr>
          <p:cNvPr id="181" name="Google Shape;181;g98680cdaeb_0_159"/>
          <p:cNvSpPr txBox="1"/>
          <p:nvPr>
            <p:ph type="title"/>
          </p:nvPr>
        </p:nvSpPr>
        <p:spPr>
          <a:xfrm>
            <a:off x="1536400" y="1903350"/>
            <a:ext cx="6556200" cy="668400"/>
          </a:xfrm>
          <a:prstGeom prst="rect">
            <a:avLst/>
          </a:prstGeom>
          <a:noFill/>
          <a:ln>
            <a:noFill/>
          </a:ln>
        </p:spPr>
        <p:txBody>
          <a:bodyPr anchorCtr="0" anchor="ctr" bIns="0" lIns="0" spcFirstLastPara="1" rIns="0" wrap="square" tIns="6925">
            <a:noAutofit/>
          </a:bodyPr>
          <a:lstStyle/>
          <a:p>
            <a:pPr indent="0" lvl="0" marL="0" rtl="0" algn="ctr">
              <a:spcBef>
                <a:spcPts val="0"/>
              </a:spcBef>
              <a:spcAft>
                <a:spcPts val="0"/>
              </a:spcAft>
              <a:buSzPts val="600"/>
              <a:buNone/>
            </a:pPr>
            <a:r>
              <a:rPr lang="en" sz="3400"/>
              <a:t>Аджайл для себя</a:t>
            </a:r>
            <a:endParaRPr sz="3400">
              <a:latin typeface="Arial"/>
              <a:ea typeface="Arial"/>
              <a:cs typeface="Arial"/>
              <a:sym typeface="Arial"/>
            </a:endParaRPr>
          </a:p>
        </p:txBody>
      </p:sp>
      <p:sp>
        <p:nvSpPr>
          <p:cNvPr id="182" name="Google Shape;182;g98680cdaeb_0_159"/>
          <p:cNvSpPr/>
          <p:nvPr/>
        </p:nvSpPr>
        <p:spPr>
          <a:xfrm>
            <a:off x="644214" y="2995446"/>
            <a:ext cx="4301804" cy="2148735"/>
          </a:xfrm>
          <a:custGeom>
            <a:rect b="b" l="l" r="r" t="t"/>
            <a:pathLst>
              <a:path extrusionOk="0" h="4722495" w="9454515">
                <a:moveTo>
                  <a:pt x="9454198" y="4722273"/>
                </a:moveTo>
                <a:lnTo>
                  <a:pt x="0" y="0"/>
                </a:lnTo>
              </a:path>
            </a:pathLst>
          </a:custGeom>
          <a:noFill/>
          <a:ln cap="flat" cmpd="sng" w="93700">
            <a:solidFill>
              <a:srgbClr val="F4F4F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183" name="Google Shape;183;g98680cdaeb_0_159"/>
          <p:cNvSpPr/>
          <p:nvPr/>
        </p:nvSpPr>
        <p:spPr>
          <a:xfrm>
            <a:off x="6906181" y="1265006"/>
            <a:ext cx="2151624" cy="4334742"/>
          </a:xfrm>
          <a:custGeom>
            <a:rect b="b" l="l" r="r" t="t"/>
            <a:pathLst>
              <a:path extrusionOk="0" h="9526905" w="4728844">
                <a:moveTo>
                  <a:pt x="4728540" y="0"/>
                </a:moveTo>
                <a:lnTo>
                  <a:pt x="0" y="9526553"/>
                </a:lnTo>
              </a:path>
            </a:pathLst>
          </a:custGeom>
          <a:noFill/>
          <a:ln cap="flat" cmpd="sng" w="93700">
            <a:solidFill>
              <a:srgbClr val="F4F4F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184" name="Google Shape;184;g98680cdaeb_0_159"/>
          <p:cNvSpPr/>
          <p:nvPr/>
        </p:nvSpPr>
        <p:spPr>
          <a:xfrm>
            <a:off x="588593" y="0"/>
            <a:ext cx="1379617" cy="2779459"/>
          </a:xfrm>
          <a:custGeom>
            <a:rect b="b" l="l" r="r" t="t"/>
            <a:pathLst>
              <a:path extrusionOk="0" h="6108700" w="3032125">
                <a:moveTo>
                  <a:pt x="0" y="6108376"/>
                </a:moveTo>
                <a:lnTo>
                  <a:pt x="3031919" y="0"/>
                </a:lnTo>
              </a:path>
            </a:pathLst>
          </a:custGeom>
          <a:noFill/>
          <a:ln cap="flat" cmpd="sng" w="93700">
            <a:solidFill>
              <a:srgbClr val="F4F4F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185" name="Google Shape;185;g98680cdaeb_0_159"/>
          <p:cNvSpPr txBox="1"/>
          <p:nvPr/>
        </p:nvSpPr>
        <p:spPr>
          <a:xfrm>
            <a:off x="251398" y="4779247"/>
            <a:ext cx="1226100" cy="189300"/>
          </a:xfrm>
          <a:prstGeom prst="rect">
            <a:avLst/>
          </a:prstGeom>
          <a:noFill/>
          <a:ln>
            <a:noFill/>
          </a:ln>
        </p:spPr>
        <p:txBody>
          <a:bodyPr anchorCtr="0" anchor="t" bIns="0" lIns="0" spcFirstLastPara="1" rIns="0" wrap="square" tIns="0">
            <a:noAutofit/>
          </a:bodyPr>
          <a:lstStyle/>
          <a:p>
            <a:pPr indent="0" lvl="0" marL="0" marR="0" rtl="0" algn="l">
              <a:lnSpc>
                <a:spcPct val="118292"/>
              </a:lnSpc>
              <a:spcBef>
                <a:spcPts val="0"/>
              </a:spcBef>
              <a:spcAft>
                <a:spcPts val="0"/>
              </a:spcAft>
              <a:buClr>
                <a:srgbClr val="000000"/>
              </a:buClr>
              <a:buSzPts val="900"/>
              <a:buFont typeface="Arial"/>
              <a:buNone/>
            </a:pPr>
            <a:r>
              <a:rPr b="0" i="0" lang="en" sz="900" u="none" cap="none" strike="noStrike">
                <a:solidFill>
                  <a:srgbClr val="929292"/>
                </a:solidFill>
                <a:latin typeface="Arial"/>
                <a:ea typeface="Arial"/>
                <a:cs typeface="Arial"/>
                <a:sym typeface="Arial"/>
              </a:rPr>
              <a:t>Practicum by Yandex</a:t>
            </a:r>
            <a:endParaRPr b="0" i="0" sz="9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89" name="Shape 189"/>
        <p:cNvGrpSpPr/>
        <p:nvPr/>
      </p:nvGrpSpPr>
      <p:grpSpPr>
        <a:xfrm>
          <a:off x="0" y="0"/>
          <a:ext cx="0" cy="0"/>
          <a:chOff x="0" y="0"/>
          <a:chExt cx="0" cy="0"/>
        </a:xfrm>
      </p:grpSpPr>
      <p:sp>
        <p:nvSpPr>
          <p:cNvPr id="190" name="Google Shape;190;g98680cdaeb_0_167"/>
          <p:cNvSpPr txBox="1"/>
          <p:nvPr/>
        </p:nvSpPr>
        <p:spPr>
          <a:xfrm>
            <a:off x="251398" y="4779247"/>
            <a:ext cx="1226100" cy="189300"/>
          </a:xfrm>
          <a:prstGeom prst="rect">
            <a:avLst/>
          </a:prstGeom>
          <a:noFill/>
          <a:ln>
            <a:noFill/>
          </a:ln>
        </p:spPr>
        <p:txBody>
          <a:bodyPr anchorCtr="0" anchor="t" bIns="0" lIns="0" spcFirstLastPara="1" rIns="0" wrap="square" tIns="0">
            <a:noAutofit/>
          </a:bodyPr>
          <a:lstStyle/>
          <a:p>
            <a:pPr indent="0" lvl="0" marL="0" marR="0" rtl="0" algn="l">
              <a:lnSpc>
                <a:spcPct val="118292"/>
              </a:lnSpc>
              <a:spcBef>
                <a:spcPts val="0"/>
              </a:spcBef>
              <a:spcAft>
                <a:spcPts val="0"/>
              </a:spcAft>
              <a:buClr>
                <a:srgbClr val="000000"/>
              </a:buClr>
              <a:buSzPts val="900"/>
              <a:buFont typeface="Arial"/>
              <a:buNone/>
            </a:pPr>
            <a:r>
              <a:rPr b="0" i="0" lang="en" sz="900" u="none" cap="none" strike="noStrike">
                <a:solidFill>
                  <a:srgbClr val="929292"/>
                </a:solidFill>
                <a:latin typeface="Arial"/>
                <a:ea typeface="Arial"/>
                <a:cs typeface="Arial"/>
                <a:sym typeface="Arial"/>
              </a:rPr>
              <a:t>Practicum by Yandex</a:t>
            </a:r>
            <a:endParaRPr b="0" i="0" sz="900" u="none" cap="none" strike="noStrike">
              <a:solidFill>
                <a:schemeClr val="dk1"/>
              </a:solidFill>
              <a:latin typeface="Arial"/>
              <a:ea typeface="Arial"/>
              <a:cs typeface="Arial"/>
              <a:sym typeface="Arial"/>
            </a:endParaRPr>
          </a:p>
        </p:txBody>
      </p:sp>
      <p:sp>
        <p:nvSpPr>
          <p:cNvPr id="191" name="Google Shape;191;g98680cdaeb_0_167"/>
          <p:cNvSpPr txBox="1"/>
          <p:nvPr>
            <p:ph type="title"/>
          </p:nvPr>
        </p:nvSpPr>
        <p:spPr>
          <a:xfrm>
            <a:off x="98900" y="116000"/>
            <a:ext cx="8721000" cy="551700"/>
          </a:xfrm>
          <a:prstGeom prst="rect">
            <a:avLst/>
          </a:prstGeom>
          <a:solidFill>
            <a:srgbClr val="000000"/>
          </a:solidFill>
          <a:ln>
            <a:noFill/>
          </a:ln>
        </p:spPr>
        <p:txBody>
          <a:bodyPr anchorCtr="0" anchor="ctr" bIns="0" lIns="0" spcFirstLastPara="1" rIns="0" wrap="square" tIns="6925">
            <a:noAutofit/>
          </a:bodyPr>
          <a:lstStyle/>
          <a:p>
            <a:pPr indent="0" lvl="0" marL="0" marR="0" rtl="0" algn="ctr">
              <a:lnSpc>
                <a:spcPct val="100000"/>
              </a:lnSpc>
              <a:spcBef>
                <a:spcPts val="0"/>
              </a:spcBef>
              <a:spcAft>
                <a:spcPts val="0"/>
              </a:spcAft>
              <a:buClr>
                <a:srgbClr val="000000"/>
              </a:buClr>
              <a:buSzPts val="600"/>
              <a:buFont typeface="Arial"/>
              <a:buNone/>
            </a:pPr>
            <a:r>
              <a:rPr lang="en" sz="3400"/>
              <a:t>Система «Динамичных результатов»</a:t>
            </a:r>
            <a:endParaRPr sz="3400"/>
          </a:p>
        </p:txBody>
      </p:sp>
      <p:pic>
        <p:nvPicPr>
          <p:cNvPr id="192" name="Google Shape;192;g98680cdaeb_0_167"/>
          <p:cNvPicPr preferRelativeResize="0"/>
          <p:nvPr/>
        </p:nvPicPr>
        <p:blipFill>
          <a:blip r:embed="rId3">
            <a:alphaModFix/>
          </a:blip>
          <a:stretch>
            <a:fillRect/>
          </a:stretch>
        </p:blipFill>
        <p:spPr>
          <a:xfrm>
            <a:off x="1629898" y="884525"/>
            <a:ext cx="6066531" cy="4106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96" name="Shape 196"/>
        <p:cNvGrpSpPr/>
        <p:nvPr/>
      </p:nvGrpSpPr>
      <p:grpSpPr>
        <a:xfrm>
          <a:off x="0" y="0"/>
          <a:ext cx="0" cy="0"/>
          <a:chOff x="0" y="0"/>
          <a:chExt cx="0" cy="0"/>
        </a:xfrm>
      </p:grpSpPr>
      <p:sp>
        <p:nvSpPr>
          <p:cNvPr id="197" name="Google Shape;197;g98680cdaeb_0_173"/>
          <p:cNvSpPr txBox="1"/>
          <p:nvPr/>
        </p:nvSpPr>
        <p:spPr>
          <a:xfrm>
            <a:off x="251398" y="4779247"/>
            <a:ext cx="1226100" cy="189300"/>
          </a:xfrm>
          <a:prstGeom prst="rect">
            <a:avLst/>
          </a:prstGeom>
          <a:noFill/>
          <a:ln>
            <a:noFill/>
          </a:ln>
        </p:spPr>
        <p:txBody>
          <a:bodyPr anchorCtr="0" anchor="t" bIns="0" lIns="0" spcFirstLastPara="1" rIns="0" wrap="square" tIns="0">
            <a:noAutofit/>
          </a:bodyPr>
          <a:lstStyle/>
          <a:p>
            <a:pPr indent="0" lvl="0" marL="0" marR="0" rtl="0" algn="l">
              <a:lnSpc>
                <a:spcPct val="118292"/>
              </a:lnSpc>
              <a:spcBef>
                <a:spcPts val="0"/>
              </a:spcBef>
              <a:spcAft>
                <a:spcPts val="0"/>
              </a:spcAft>
              <a:buClr>
                <a:srgbClr val="000000"/>
              </a:buClr>
              <a:buSzPts val="900"/>
              <a:buFont typeface="Arial"/>
              <a:buNone/>
            </a:pPr>
            <a:r>
              <a:rPr b="0" i="0" lang="en" sz="900" u="none" cap="none" strike="noStrike">
                <a:solidFill>
                  <a:srgbClr val="929292"/>
                </a:solidFill>
                <a:latin typeface="Arial"/>
                <a:ea typeface="Arial"/>
                <a:cs typeface="Arial"/>
                <a:sym typeface="Arial"/>
              </a:rPr>
              <a:t>Practicum by Yandex</a:t>
            </a:r>
            <a:endParaRPr b="0" i="0" sz="900" u="none" cap="none" strike="noStrike">
              <a:solidFill>
                <a:schemeClr val="dk1"/>
              </a:solidFill>
              <a:latin typeface="Arial"/>
              <a:ea typeface="Arial"/>
              <a:cs typeface="Arial"/>
              <a:sym typeface="Arial"/>
            </a:endParaRPr>
          </a:p>
        </p:txBody>
      </p:sp>
      <p:sp>
        <p:nvSpPr>
          <p:cNvPr id="198" name="Google Shape;198;g98680cdaeb_0_173"/>
          <p:cNvSpPr txBox="1"/>
          <p:nvPr>
            <p:ph type="title"/>
          </p:nvPr>
        </p:nvSpPr>
        <p:spPr>
          <a:xfrm>
            <a:off x="1246975" y="63725"/>
            <a:ext cx="6556200" cy="668400"/>
          </a:xfrm>
          <a:prstGeom prst="rect">
            <a:avLst/>
          </a:prstGeom>
          <a:solidFill>
            <a:srgbClr val="000000"/>
          </a:solidFill>
          <a:ln>
            <a:noFill/>
          </a:ln>
        </p:spPr>
        <p:txBody>
          <a:bodyPr anchorCtr="0" anchor="ctr" bIns="0" lIns="0" spcFirstLastPara="1" rIns="0" wrap="square" tIns="6925">
            <a:noAutofit/>
          </a:bodyPr>
          <a:lstStyle/>
          <a:p>
            <a:pPr indent="0" lvl="0" marL="0" rtl="0" algn="ctr">
              <a:spcBef>
                <a:spcPts val="0"/>
              </a:spcBef>
              <a:spcAft>
                <a:spcPts val="0"/>
              </a:spcAft>
              <a:buSzPts val="600"/>
              <a:buNone/>
            </a:pPr>
            <a:r>
              <a:rPr lang="en" sz="3400"/>
              <a:t>Аджайл для себя</a:t>
            </a:r>
            <a:endParaRPr sz="3400">
              <a:latin typeface="Arial"/>
              <a:ea typeface="Arial"/>
              <a:cs typeface="Arial"/>
              <a:sym typeface="Arial"/>
            </a:endParaRPr>
          </a:p>
        </p:txBody>
      </p:sp>
      <p:pic>
        <p:nvPicPr>
          <p:cNvPr id="199" name="Google Shape;199;g98680cdaeb_0_173"/>
          <p:cNvPicPr preferRelativeResize="0"/>
          <p:nvPr/>
        </p:nvPicPr>
        <p:blipFill>
          <a:blip r:embed="rId3">
            <a:alphaModFix/>
          </a:blip>
          <a:stretch>
            <a:fillRect/>
          </a:stretch>
        </p:blipFill>
        <p:spPr>
          <a:xfrm>
            <a:off x="2269700" y="0"/>
            <a:ext cx="4710652"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03" name="Shape 203"/>
        <p:cNvGrpSpPr/>
        <p:nvPr/>
      </p:nvGrpSpPr>
      <p:grpSpPr>
        <a:xfrm>
          <a:off x="0" y="0"/>
          <a:ext cx="0" cy="0"/>
          <a:chOff x="0" y="0"/>
          <a:chExt cx="0" cy="0"/>
        </a:xfrm>
      </p:grpSpPr>
      <p:sp>
        <p:nvSpPr>
          <p:cNvPr id="204" name="Google Shape;204;g98680cdaeb_0_179"/>
          <p:cNvSpPr txBox="1"/>
          <p:nvPr/>
        </p:nvSpPr>
        <p:spPr>
          <a:xfrm>
            <a:off x="251398" y="4779247"/>
            <a:ext cx="1226100" cy="189300"/>
          </a:xfrm>
          <a:prstGeom prst="rect">
            <a:avLst/>
          </a:prstGeom>
          <a:noFill/>
          <a:ln>
            <a:noFill/>
          </a:ln>
        </p:spPr>
        <p:txBody>
          <a:bodyPr anchorCtr="0" anchor="t" bIns="0" lIns="0" spcFirstLastPara="1" rIns="0" wrap="square" tIns="0">
            <a:noAutofit/>
          </a:bodyPr>
          <a:lstStyle/>
          <a:p>
            <a:pPr indent="0" lvl="0" marL="0" marR="0" rtl="0" algn="l">
              <a:lnSpc>
                <a:spcPct val="118292"/>
              </a:lnSpc>
              <a:spcBef>
                <a:spcPts val="0"/>
              </a:spcBef>
              <a:spcAft>
                <a:spcPts val="0"/>
              </a:spcAft>
              <a:buClr>
                <a:srgbClr val="000000"/>
              </a:buClr>
              <a:buSzPts val="900"/>
              <a:buFont typeface="Arial"/>
              <a:buNone/>
            </a:pPr>
            <a:r>
              <a:rPr b="0" i="0" lang="en" sz="900" u="none" cap="none" strike="noStrike">
                <a:solidFill>
                  <a:srgbClr val="929292"/>
                </a:solidFill>
                <a:latin typeface="Arial"/>
                <a:ea typeface="Arial"/>
                <a:cs typeface="Arial"/>
                <a:sym typeface="Arial"/>
              </a:rPr>
              <a:t>Practicum by Yandex</a:t>
            </a:r>
            <a:endParaRPr b="0" i="0" sz="900" u="none" cap="none" strike="noStrike">
              <a:solidFill>
                <a:schemeClr val="dk1"/>
              </a:solidFill>
              <a:latin typeface="Arial"/>
              <a:ea typeface="Arial"/>
              <a:cs typeface="Arial"/>
              <a:sym typeface="Arial"/>
            </a:endParaRPr>
          </a:p>
        </p:txBody>
      </p:sp>
      <p:sp>
        <p:nvSpPr>
          <p:cNvPr id="205" name="Google Shape;205;g98680cdaeb_0_179"/>
          <p:cNvSpPr txBox="1"/>
          <p:nvPr>
            <p:ph type="title"/>
          </p:nvPr>
        </p:nvSpPr>
        <p:spPr>
          <a:xfrm>
            <a:off x="150250" y="106500"/>
            <a:ext cx="8823600" cy="595200"/>
          </a:xfrm>
          <a:prstGeom prst="rect">
            <a:avLst/>
          </a:prstGeom>
          <a:solidFill>
            <a:srgbClr val="000000"/>
          </a:solidFill>
          <a:ln>
            <a:noFill/>
          </a:ln>
        </p:spPr>
        <p:txBody>
          <a:bodyPr anchorCtr="0" anchor="ctr" bIns="0" lIns="0" spcFirstLastPara="1" rIns="0" wrap="square" tIns="6925">
            <a:noAutofit/>
          </a:bodyPr>
          <a:lstStyle/>
          <a:p>
            <a:pPr indent="0" lvl="0" marL="0" rtl="0" algn="ctr">
              <a:spcBef>
                <a:spcPts val="0"/>
              </a:spcBef>
              <a:spcAft>
                <a:spcPts val="0"/>
              </a:spcAft>
              <a:buSzPts val="600"/>
              <a:buNone/>
            </a:pPr>
            <a:r>
              <a:rPr lang="en" sz="3400"/>
              <a:t>Доска «Динамичных результатов»</a:t>
            </a:r>
            <a:endParaRPr sz="3400">
              <a:latin typeface="Arial"/>
              <a:ea typeface="Arial"/>
              <a:cs typeface="Arial"/>
              <a:sym typeface="Arial"/>
            </a:endParaRPr>
          </a:p>
        </p:txBody>
      </p:sp>
      <p:pic>
        <p:nvPicPr>
          <p:cNvPr id="206" name="Google Shape;206;g98680cdaeb_0_179"/>
          <p:cNvPicPr preferRelativeResize="0"/>
          <p:nvPr/>
        </p:nvPicPr>
        <p:blipFill>
          <a:blip r:embed="rId3">
            <a:alphaModFix/>
          </a:blip>
          <a:stretch>
            <a:fillRect/>
          </a:stretch>
        </p:blipFill>
        <p:spPr>
          <a:xfrm>
            <a:off x="2802398" y="798950"/>
            <a:ext cx="3307650" cy="4106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10" name="Shape 210"/>
        <p:cNvGrpSpPr/>
        <p:nvPr/>
      </p:nvGrpSpPr>
      <p:grpSpPr>
        <a:xfrm>
          <a:off x="0" y="0"/>
          <a:ext cx="0" cy="0"/>
          <a:chOff x="0" y="0"/>
          <a:chExt cx="0" cy="0"/>
        </a:xfrm>
      </p:grpSpPr>
      <p:sp>
        <p:nvSpPr>
          <p:cNvPr id="211" name="Google Shape;211;g98680cdaeb_0_144"/>
          <p:cNvSpPr txBox="1"/>
          <p:nvPr>
            <p:ph type="title"/>
          </p:nvPr>
        </p:nvSpPr>
        <p:spPr>
          <a:xfrm>
            <a:off x="1536400" y="1903350"/>
            <a:ext cx="6556200" cy="668400"/>
          </a:xfrm>
          <a:prstGeom prst="rect">
            <a:avLst/>
          </a:prstGeom>
          <a:noFill/>
          <a:ln>
            <a:noFill/>
          </a:ln>
        </p:spPr>
        <p:txBody>
          <a:bodyPr anchorCtr="0" anchor="ctr" bIns="0" lIns="0" spcFirstLastPara="1" rIns="0" wrap="square" tIns="6925">
            <a:noAutofit/>
          </a:bodyPr>
          <a:lstStyle/>
          <a:p>
            <a:pPr indent="0" lvl="0" marL="0" rtl="0" algn="ctr">
              <a:lnSpc>
                <a:spcPct val="100000"/>
              </a:lnSpc>
              <a:spcBef>
                <a:spcPts val="0"/>
              </a:spcBef>
              <a:spcAft>
                <a:spcPts val="0"/>
              </a:spcAft>
              <a:buSzPts val="600"/>
              <a:buNone/>
            </a:pPr>
            <a:r>
              <a:rPr lang="en" sz="3400"/>
              <a:t>Принцип Парето</a:t>
            </a:r>
            <a:endParaRPr sz="3400">
              <a:latin typeface="Arial"/>
              <a:ea typeface="Arial"/>
              <a:cs typeface="Arial"/>
              <a:sym typeface="Arial"/>
            </a:endParaRPr>
          </a:p>
        </p:txBody>
      </p:sp>
      <p:sp>
        <p:nvSpPr>
          <p:cNvPr id="212" name="Google Shape;212;g98680cdaeb_0_144"/>
          <p:cNvSpPr/>
          <p:nvPr/>
        </p:nvSpPr>
        <p:spPr>
          <a:xfrm>
            <a:off x="644214" y="2995446"/>
            <a:ext cx="4301804" cy="2148735"/>
          </a:xfrm>
          <a:custGeom>
            <a:rect b="b" l="l" r="r" t="t"/>
            <a:pathLst>
              <a:path extrusionOk="0" h="4722495" w="9454515">
                <a:moveTo>
                  <a:pt x="9454198" y="4722273"/>
                </a:moveTo>
                <a:lnTo>
                  <a:pt x="0" y="0"/>
                </a:lnTo>
              </a:path>
            </a:pathLst>
          </a:custGeom>
          <a:noFill/>
          <a:ln cap="flat" cmpd="sng" w="93700">
            <a:solidFill>
              <a:srgbClr val="F4F4F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213" name="Google Shape;213;g98680cdaeb_0_144"/>
          <p:cNvSpPr/>
          <p:nvPr/>
        </p:nvSpPr>
        <p:spPr>
          <a:xfrm>
            <a:off x="6906181" y="1265006"/>
            <a:ext cx="2151624" cy="4334742"/>
          </a:xfrm>
          <a:custGeom>
            <a:rect b="b" l="l" r="r" t="t"/>
            <a:pathLst>
              <a:path extrusionOk="0" h="9526905" w="4728844">
                <a:moveTo>
                  <a:pt x="4728540" y="0"/>
                </a:moveTo>
                <a:lnTo>
                  <a:pt x="0" y="9526553"/>
                </a:lnTo>
              </a:path>
            </a:pathLst>
          </a:custGeom>
          <a:noFill/>
          <a:ln cap="flat" cmpd="sng" w="93700">
            <a:solidFill>
              <a:srgbClr val="F4F4F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214" name="Google Shape;214;g98680cdaeb_0_144"/>
          <p:cNvSpPr/>
          <p:nvPr/>
        </p:nvSpPr>
        <p:spPr>
          <a:xfrm>
            <a:off x="588593" y="0"/>
            <a:ext cx="1379617" cy="2779459"/>
          </a:xfrm>
          <a:custGeom>
            <a:rect b="b" l="l" r="r" t="t"/>
            <a:pathLst>
              <a:path extrusionOk="0" h="6108700" w="3032125">
                <a:moveTo>
                  <a:pt x="0" y="6108376"/>
                </a:moveTo>
                <a:lnTo>
                  <a:pt x="3031919" y="0"/>
                </a:lnTo>
              </a:path>
            </a:pathLst>
          </a:custGeom>
          <a:noFill/>
          <a:ln cap="flat" cmpd="sng" w="93700">
            <a:solidFill>
              <a:srgbClr val="F4F4F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215" name="Google Shape;215;g98680cdaeb_0_144"/>
          <p:cNvSpPr txBox="1"/>
          <p:nvPr/>
        </p:nvSpPr>
        <p:spPr>
          <a:xfrm>
            <a:off x="251398" y="4779247"/>
            <a:ext cx="1226100" cy="189300"/>
          </a:xfrm>
          <a:prstGeom prst="rect">
            <a:avLst/>
          </a:prstGeom>
          <a:noFill/>
          <a:ln>
            <a:noFill/>
          </a:ln>
        </p:spPr>
        <p:txBody>
          <a:bodyPr anchorCtr="0" anchor="t" bIns="0" lIns="0" spcFirstLastPara="1" rIns="0" wrap="square" tIns="0">
            <a:noAutofit/>
          </a:bodyPr>
          <a:lstStyle/>
          <a:p>
            <a:pPr indent="0" lvl="0" marL="0" marR="0" rtl="0" algn="l">
              <a:lnSpc>
                <a:spcPct val="118292"/>
              </a:lnSpc>
              <a:spcBef>
                <a:spcPts val="0"/>
              </a:spcBef>
              <a:spcAft>
                <a:spcPts val="0"/>
              </a:spcAft>
              <a:buClr>
                <a:srgbClr val="000000"/>
              </a:buClr>
              <a:buSzPts val="900"/>
              <a:buFont typeface="Arial"/>
              <a:buNone/>
            </a:pPr>
            <a:r>
              <a:rPr b="0" i="0" lang="en" sz="900" u="none" cap="none" strike="noStrike">
                <a:solidFill>
                  <a:srgbClr val="929292"/>
                </a:solidFill>
                <a:latin typeface="Arial"/>
                <a:ea typeface="Arial"/>
                <a:cs typeface="Arial"/>
                <a:sym typeface="Arial"/>
              </a:rPr>
              <a:t>Practicum by Yandex</a:t>
            </a:r>
            <a:endParaRPr b="0" i="0" sz="900" u="none" cap="none" strike="noStrik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19" name="Shape 219"/>
        <p:cNvGrpSpPr/>
        <p:nvPr/>
      </p:nvGrpSpPr>
      <p:grpSpPr>
        <a:xfrm>
          <a:off x="0" y="0"/>
          <a:ext cx="0" cy="0"/>
          <a:chOff x="0" y="0"/>
          <a:chExt cx="0" cy="0"/>
        </a:xfrm>
      </p:grpSpPr>
      <p:pic>
        <p:nvPicPr>
          <p:cNvPr id="220" name="Google Shape;220;g98680cdaeb_0_152"/>
          <p:cNvPicPr preferRelativeResize="0"/>
          <p:nvPr/>
        </p:nvPicPr>
        <p:blipFill rotWithShape="1">
          <a:blip r:embed="rId3">
            <a:alphaModFix/>
          </a:blip>
          <a:srcRect b="0" l="0" r="0" t="0"/>
          <a:stretch/>
        </p:blipFill>
        <p:spPr>
          <a:xfrm>
            <a:off x="2166189" y="0"/>
            <a:ext cx="7113723" cy="5143501"/>
          </a:xfrm>
          <a:prstGeom prst="rect">
            <a:avLst/>
          </a:prstGeom>
          <a:noFill/>
          <a:ln>
            <a:noFill/>
          </a:ln>
        </p:spPr>
      </p:pic>
      <p:sp>
        <p:nvSpPr>
          <p:cNvPr id="221" name="Google Shape;221;g98680cdaeb_0_152"/>
          <p:cNvSpPr txBox="1"/>
          <p:nvPr/>
        </p:nvSpPr>
        <p:spPr>
          <a:xfrm>
            <a:off x="251398" y="4779247"/>
            <a:ext cx="1226100" cy="189300"/>
          </a:xfrm>
          <a:prstGeom prst="rect">
            <a:avLst/>
          </a:prstGeom>
          <a:noFill/>
          <a:ln>
            <a:noFill/>
          </a:ln>
        </p:spPr>
        <p:txBody>
          <a:bodyPr anchorCtr="0" anchor="t" bIns="0" lIns="0" spcFirstLastPara="1" rIns="0" wrap="square" tIns="0">
            <a:noAutofit/>
          </a:bodyPr>
          <a:lstStyle/>
          <a:p>
            <a:pPr indent="0" lvl="0" marL="0" marR="0" rtl="0" algn="l">
              <a:lnSpc>
                <a:spcPct val="118292"/>
              </a:lnSpc>
              <a:spcBef>
                <a:spcPts val="0"/>
              </a:spcBef>
              <a:spcAft>
                <a:spcPts val="0"/>
              </a:spcAft>
              <a:buClr>
                <a:srgbClr val="000000"/>
              </a:buClr>
              <a:buSzPts val="900"/>
              <a:buFont typeface="Arial"/>
              <a:buNone/>
            </a:pPr>
            <a:r>
              <a:rPr b="0" i="0" lang="en" sz="900" u="none" cap="none" strike="noStrike">
                <a:solidFill>
                  <a:srgbClr val="929292"/>
                </a:solidFill>
                <a:latin typeface="Arial"/>
                <a:ea typeface="Arial"/>
                <a:cs typeface="Arial"/>
                <a:sym typeface="Arial"/>
              </a:rPr>
              <a:t>Practicum by Yandex</a:t>
            </a:r>
            <a:endParaRPr b="0" i="0" sz="900" u="none" cap="none" strike="noStrike">
              <a:solidFill>
                <a:schemeClr val="dk1"/>
              </a:solidFill>
              <a:latin typeface="Arial"/>
              <a:ea typeface="Arial"/>
              <a:cs typeface="Arial"/>
              <a:sym typeface="Arial"/>
            </a:endParaRPr>
          </a:p>
        </p:txBody>
      </p:sp>
      <p:pic>
        <p:nvPicPr>
          <p:cNvPr id="222" name="Google Shape;222;g98680cdaeb_0_152"/>
          <p:cNvPicPr preferRelativeResize="0"/>
          <p:nvPr/>
        </p:nvPicPr>
        <p:blipFill rotWithShape="1">
          <a:blip r:embed="rId4">
            <a:alphaModFix/>
          </a:blip>
          <a:srcRect b="0" l="0" r="0" t="0"/>
          <a:stretch/>
        </p:blipFill>
        <p:spPr>
          <a:xfrm>
            <a:off x="46875" y="1971052"/>
            <a:ext cx="2882275" cy="3099175"/>
          </a:xfrm>
          <a:prstGeom prst="rect">
            <a:avLst/>
          </a:prstGeom>
          <a:noFill/>
          <a:ln>
            <a:noFill/>
          </a:ln>
        </p:spPr>
      </p:pic>
      <p:sp>
        <p:nvSpPr>
          <p:cNvPr id="223" name="Google Shape;223;g98680cdaeb_0_152"/>
          <p:cNvSpPr txBox="1"/>
          <p:nvPr>
            <p:ph type="title"/>
          </p:nvPr>
        </p:nvSpPr>
        <p:spPr>
          <a:xfrm>
            <a:off x="1246975" y="63725"/>
            <a:ext cx="6556200" cy="668400"/>
          </a:xfrm>
          <a:prstGeom prst="rect">
            <a:avLst/>
          </a:prstGeom>
          <a:solidFill>
            <a:srgbClr val="000000"/>
          </a:solidFill>
          <a:ln>
            <a:noFill/>
          </a:ln>
        </p:spPr>
        <p:txBody>
          <a:bodyPr anchorCtr="0" anchor="ctr" bIns="0" lIns="0" spcFirstLastPara="1" rIns="0" wrap="square" tIns="6925">
            <a:noAutofit/>
          </a:bodyPr>
          <a:lstStyle/>
          <a:p>
            <a:pPr indent="0" lvl="0" marL="0" rtl="0" algn="ctr">
              <a:lnSpc>
                <a:spcPct val="100000"/>
              </a:lnSpc>
              <a:spcBef>
                <a:spcPts val="0"/>
              </a:spcBef>
              <a:spcAft>
                <a:spcPts val="0"/>
              </a:spcAft>
              <a:buSzPts val="600"/>
              <a:buNone/>
            </a:pPr>
            <a:r>
              <a:rPr lang="en" sz="3400"/>
              <a:t>Принцип Парето (80 / 20)</a:t>
            </a:r>
            <a:endParaRPr sz="34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79" name="Shape 79"/>
        <p:cNvGrpSpPr/>
        <p:nvPr/>
      </p:nvGrpSpPr>
      <p:grpSpPr>
        <a:xfrm>
          <a:off x="0" y="0"/>
          <a:ext cx="0" cy="0"/>
          <a:chOff x="0" y="0"/>
          <a:chExt cx="0" cy="0"/>
        </a:xfrm>
      </p:grpSpPr>
      <p:sp>
        <p:nvSpPr>
          <p:cNvPr id="80" name="Google Shape;80;g98680cdaeb_0_73"/>
          <p:cNvSpPr/>
          <p:nvPr/>
        </p:nvSpPr>
        <p:spPr>
          <a:xfrm>
            <a:off x="644214" y="2995446"/>
            <a:ext cx="4301804" cy="2148735"/>
          </a:xfrm>
          <a:custGeom>
            <a:rect b="b" l="l" r="r" t="t"/>
            <a:pathLst>
              <a:path extrusionOk="0" h="4722495" w="9454515">
                <a:moveTo>
                  <a:pt x="9454198" y="4722273"/>
                </a:moveTo>
                <a:lnTo>
                  <a:pt x="0" y="0"/>
                </a:lnTo>
              </a:path>
            </a:pathLst>
          </a:custGeom>
          <a:noFill/>
          <a:ln cap="flat" cmpd="sng" w="93700">
            <a:solidFill>
              <a:srgbClr val="F4F4F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81" name="Google Shape;81;g98680cdaeb_0_73"/>
          <p:cNvSpPr/>
          <p:nvPr/>
        </p:nvSpPr>
        <p:spPr>
          <a:xfrm>
            <a:off x="6906181" y="1265006"/>
            <a:ext cx="2151624" cy="4334742"/>
          </a:xfrm>
          <a:custGeom>
            <a:rect b="b" l="l" r="r" t="t"/>
            <a:pathLst>
              <a:path extrusionOk="0" h="9526905" w="4728844">
                <a:moveTo>
                  <a:pt x="4728540" y="0"/>
                </a:moveTo>
                <a:lnTo>
                  <a:pt x="0" y="9526553"/>
                </a:lnTo>
              </a:path>
            </a:pathLst>
          </a:custGeom>
          <a:noFill/>
          <a:ln cap="flat" cmpd="sng" w="93700">
            <a:solidFill>
              <a:srgbClr val="F4F4F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82" name="Google Shape;82;g98680cdaeb_0_73"/>
          <p:cNvSpPr/>
          <p:nvPr/>
        </p:nvSpPr>
        <p:spPr>
          <a:xfrm>
            <a:off x="588593" y="0"/>
            <a:ext cx="1379617" cy="2779459"/>
          </a:xfrm>
          <a:custGeom>
            <a:rect b="b" l="l" r="r" t="t"/>
            <a:pathLst>
              <a:path extrusionOk="0" h="6108700" w="3032125">
                <a:moveTo>
                  <a:pt x="0" y="6108376"/>
                </a:moveTo>
                <a:lnTo>
                  <a:pt x="3031919" y="0"/>
                </a:lnTo>
              </a:path>
            </a:pathLst>
          </a:custGeom>
          <a:noFill/>
          <a:ln cap="flat" cmpd="sng" w="93700">
            <a:solidFill>
              <a:srgbClr val="F4F4F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83" name="Google Shape;83;g98680cdaeb_0_73"/>
          <p:cNvSpPr txBox="1"/>
          <p:nvPr/>
        </p:nvSpPr>
        <p:spPr>
          <a:xfrm>
            <a:off x="251398" y="4779247"/>
            <a:ext cx="1226100" cy="189300"/>
          </a:xfrm>
          <a:prstGeom prst="rect">
            <a:avLst/>
          </a:prstGeom>
          <a:noFill/>
          <a:ln>
            <a:noFill/>
          </a:ln>
        </p:spPr>
        <p:txBody>
          <a:bodyPr anchorCtr="0" anchor="t" bIns="0" lIns="0" spcFirstLastPara="1" rIns="0" wrap="square" tIns="0">
            <a:noAutofit/>
          </a:bodyPr>
          <a:lstStyle/>
          <a:p>
            <a:pPr indent="0" lvl="0" marL="0" marR="0" rtl="0" algn="l">
              <a:lnSpc>
                <a:spcPct val="118292"/>
              </a:lnSpc>
              <a:spcBef>
                <a:spcPts val="0"/>
              </a:spcBef>
              <a:spcAft>
                <a:spcPts val="0"/>
              </a:spcAft>
              <a:buClr>
                <a:srgbClr val="000000"/>
              </a:buClr>
              <a:buSzPts val="900"/>
              <a:buFont typeface="Arial"/>
              <a:buNone/>
            </a:pPr>
            <a:r>
              <a:rPr b="0" i="0" lang="en" sz="900" u="none" cap="none" strike="noStrike">
                <a:solidFill>
                  <a:srgbClr val="929292"/>
                </a:solidFill>
                <a:latin typeface="Arial"/>
                <a:ea typeface="Arial"/>
                <a:cs typeface="Arial"/>
                <a:sym typeface="Arial"/>
              </a:rPr>
              <a:t>Practicum by Yandex</a:t>
            </a:r>
            <a:endParaRPr b="0" i="0" sz="900" u="none" cap="none" strike="noStrike">
              <a:solidFill>
                <a:schemeClr val="dk1"/>
              </a:solidFill>
              <a:latin typeface="Arial"/>
              <a:ea typeface="Arial"/>
              <a:cs typeface="Arial"/>
              <a:sym typeface="Arial"/>
            </a:endParaRPr>
          </a:p>
        </p:txBody>
      </p:sp>
      <p:sp>
        <p:nvSpPr>
          <p:cNvPr id="84" name="Google Shape;84;g98680cdaeb_0_73"/>
          <p:cNvSpPr txBox="1"/>
          <p:nvPr>
            <p:ph type="title"/>
          </p:nvPr>
        </p:nvSpPr>
        <p:spPr>
          <a:xfrm>
            <a:off x="1639650" y="1741875"/>
            <a:ext cx="6556200" cy="668400"/>
          </a:xfrm>
          <a:prstGeom prst="rect">
            <a:avLst/>
          </a:prstGeom>
          <a:noFill/>
          <a:ln>
            <a:noFill/>
          </a:ln>
        </p:spPr>
        <p:txBody>
          <a:bodyPr anchorCtr="0" anchor="ctr" bIns="0" lIns="0" spcFirstLastPara="1" rIns="0" wrap="square" tIns="6925">
            <a:noAutofit/>
          </a:bodyPr>
          <a:lstStyle/>
          <a:p>
            <a:pPr indent="0" lvl="0" marL="0" marR="0" rtl="0" algn="ctr">
              <a:lnSpc>
                <a:spcPct val="100000"/>
              </a:lnSpc>
              <a:spcBef>
                <a:spcPts val="0"/>
              </a:spcBef>
              <a:spcAft>
                <a:spcPts val="0"/>
              </a:spcAft>
              <a:buSzPts val="600"/>
              <a:buNone/>
            </a:pPr>
            <a:r>
              <a:rPr lang="en" sz="3400">
                <a:solidFill>
                  <a:srgbClr val="FFFF00"/>
                </a:solidFill>
              </a:rPr>
              <a:t>Какие вопросы </a:t>
            </a:r>
            <a:endParaRPr sz="3400">
              <a:solidFill>
                <a:srgbClr val="FFFF00"/>
              </a:solidFill>
            </a:endParaRPr>
          </a:p>
          <a:p>
            <a:pPr indent="0" lvl="0" marL="0" marR="0" rtl="0" algn="ctr">
              <a:lnSpc>
                <a:spcPct val="100000"/>
              </a:lnSpc>
              <a:spcBef>
                <a:spcPts val="0"/>
              </a:spcBef>
              <a:spcAft>
                <a:spcPts val="0"/>
              </a:spcAft>
              <a:buSzPts val="600"/>
              <a:buNone/>
            </a:pPr>
            <a:r>
              <a:rPr lang="en" sz="3400">
                <a:solidFill>
                  <a:srgbClr val="FFFF00"/>
                </a:solidFill>
              </a:rPr>
              <a:t>пора себе задать?</a:t>
            </a:r>
            <a:endParaRPr sz="3400">
              <a:solidFill>
                <a:srgbClr val="FFFF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27" name="Shape 227"/>
        <p:cNvGrpSpPr/>
        <p:nvPr/>
      </p:nvGrpSpPr>
      <p:grpSpPr>
        <a:xfrm>
          <a:off x="0" y="0"/>
          <a:ext cx="0" cy="0"/>
          <a:chOff x="0" y="0"/>
          <a:chExt cx="0" cy="0"/>
        </a:xfrm>
      </p:grpSpPr>
      <p:sp>
        <p:nvSpPr>
          <p:cNvPr id="228" name="Google Shape;228;g98680cdaeb_0_210"/>
          <p:cNvSpPr txBox="1"/>
          <p:nvPr>
            <p:ph type="title"/>
          </p:nvPr>
        </p:nvSpPr>
        <p:spPr>
          <a:xfrm>
            <a:off x="1536400" y="1903350"/>
            <a:ext cx="6556200" cy="668400"/>
          </a:xfrm>
          <a:prstGeom prst="rect">
            <a:avLst/>
          </a:prstGeom>
          <a:noFill/>
          <a:ln>
            <a:noFill/>
          </a:ln>
        </p:spPr>
        <p:txBody>
          <a:bodyPr anchorCtr="0" anchor="ctr" bIns="0" lIns="0" spcFirstLastPara="1" rIns="0" wrap="square" tIns="6925">
            <a:noAutofit/>
          </a:bodyPr>
          <a:lstStyle/>
          <a:p>
            <a:pPr indent="0" lvl="0" marL="0" rtl="0" algn="ctr">
              <a:spcBef>
                <a:spcPts val="0"/>
              </a:spcBef>
              <a:spcAft>
                <a:spcPts val="0"/>
              </a:spcAft>
              <a:buSzPts val="600"/>
              <a:buNone/>
            </a:pPr>
            <a:r>
              <a:rPr lang="en" sz="3400"/>
              <a:t>Вопросы?</a:t>
            </a:r>
            <a:endParaRPr sz="3400">
              <a:latin typeface="Arial"/>
              <a:ea typeface="Arial"/>
              <a:cs typeface="Arial"/>
              <a:sym typeface="Arial"/>
            </a:endParaRPr>
          </a:p>
        </p:txBody>
      </p:sp>
      <p:sp>
        <p:nvSpPr>
          <p:cNvPr id="229" name="Google Shape;229;g98680cdaeb_0_210"/>
          <p:cNvSpPr/>
          <p:nvPr/>
        </p:nvSpPr>
        <p:spPr>
          <a:xfrm>
            <a:off x="644214" y="2995446"/>
            <a:ext cx="4301804" cy="2148735"/>
          </a:xfrm>
          <a:custGeom>
            <a:rect b="b" l="l" r="r" t="t"/>
            <a:pathLst>
              <a:path extrusionOk="0" h="4722495" w="9454515">
                <a:moveTo>
                  <a:pt x="9454198" y="4722273"/>
                </a:moveTo>
                <a:lnTo>
                  <a:pt x="0" y="0"/>
                </a:lnTo>
              </a:path>
            </a:pathLst>
          </a:custGeom>
          <a:noFill/>
          <a:ln cap="flat" cmpd="sng" w="93700">
            <a:solidFill>
              <a:srgbClr val="F4F4F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230" name="Google Shape;230;g98680cdaeb_0_210"/>
          <p:cNvSpPr/>
          <p:nvPr/>
        </p:nvSpPr>
        <p:spPr>
          <a:xfrm>
            <a:off x="6906181" y="1265006"/>
            <a:ext cx="2151624" cy="4334742"/>
          </a:xfrm>
          <a:custGeom>
            <a:rect b="b" l="l" r="r" t="t"/>
            <a:pathLst>
              <a:path extrusionOk="0" h="9526905" w="4728844">
                <a:moveTo>
                  <a:pt x="4728540" y="0"/>
                </a:moveTo>
                <a:lnTo>
                  <a:pt x="0" y="9526553"/>
                </a:lnTo>
              </a:path>
            </a:pathLst>
          </a:custGeom>
          <a:noFill/>
          <a:ln cap="flat" cmpd="sng" w="93700">
            <a:solidFill>
              <a:srgbClr val="F4F4F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231" name="Google Shape;231;g98680cdaeb_0_210"/>
          <p:cNvSpPr/>
          <p:nvPr/>
        </p:nvSpPr>
        <p:spPr>
          <a:xfrm>
            <a:off x="588593" y="0"/>
            <a:ext cx="1379617" cy="2779459"/>
          </a:xfrm>
          <a:custGeom>
            <a:rect b="b" l="l" r="r" t="t"/>
            <a:pathLst>
              <a:path extrusionOk="0" h="6108700" w="3032125">
                <a:moveTo>
                  <a:pt x="0" y="6108376"/>
                </a:moveTo>
                <a:lnTo>
                  <a:pt x="3031919" y="0"/>
                </a:lnTo>
              </a:path>
            </a:pathLst>
          </a:custGeom>
          <a:noFill/>
          <a:ln cap="flat" cmpd="sng" w="93700">
            <a:solidFill>
              <a:srgbClr val="F4F4F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232" name="Google Shape;232;g98680cdaeb_0_210"/>
          <p:cNvSpPr txBox="1"/>
          <p:nvPr/>
        </p:nvSpPr>
        <p:spPr>
          <a:xfrm>
            <a:off x="251398" y="4779247"/>
            <a:ext cx="1226100" cy="189300"/>
          </a:xfrm>
          <a:prstGeom prst="rect">
            <a:avLst/>
          </a:prstGeom>
          <a:noFill/>
          <a:ln>
            <a:noFill/>
          </a:ln>
        </p:spPr>
        <p:txBody>
          <a:bodyPr anchorCtr="0" anchor="t" bIns="0" lIns="0" spcFirstLastPara="1" rIns="0" wrap="square" tIns="0">
            <a:noAutofit/>
          </a:bodyPr>
          <a:lstStyle/>
          <a:p>
            <a:pPr indent="0" lvl="0" marL="0" marR="0" rtl="0" algn="l">
              <a:lnSpc>
                <a:spcPct val="118292"/>
              </a:lnSpc>
              <a:spcBef>
                <a:spcPts val="0"/>
              </a:spcBef>
              <a:spcAft>
                <a:spcPts val="0"/>
              </a:spcAft>
              <a:buClr>
                <a:srgbClr val="000000"/>
              </a:buClr>
              <a:buSzPts val="900"/>
              <a:buFont typeface="Arial"/>
              <a:buNone/>
            </a:pPr>
            <a:r>
              <a:rPr b="0" i="0" lang="en" sz="900" u="none" cap="none" strike="noStrike">
                <a:solidFill>
                  <a:srgbClr val="929292"/>
                </a:solidFill>
                <a:latin typeface="Arial"/>
                <a:ea typeface="Arial"/>
                <a:cs typeface="Arial"/>
                <a:sym typeface="Arial"/>
              </a:rPr>
              <a:t>Practicum by Yandex</a:t>
            </a:r>
            <a:endParaRPr b="0" i="0" sz="9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36" name="Shape 236"/>
        <p:cNvGrpSpPr/>
        <p:nvPr/>
      </p:nvGrpSpPr>
      <p:grpSpPr>
        <a:xfrm>
          <a:off x="0" y="0"/>
          <a:ext cx="0" cy="0"/>
          <a:chOff x="0" y="0"/>
          <a:chExt cx="0" cy="0"/>
        </a:xfrm>
      </p:grpSpPr>
      <p:sp>
        <p:nvSpPr>
          <p:cNvPr id="237" name="Google Shape;237;g98680cdaeb_0_218"/>
          <p:cNvSpPr txBox="1"/>
          <p:nvPr/>
        </p:nvSpPr>
        <p:spPr>
          <a:xfrm>
            <a:off x="251398" y="4779247"/>
            <a:ext cx="1226100" cy="189300"/>
          </a:xfrm>
          <a:prstGeom prst="rect">
            <a:avLst/>
          </a:prstGeom>
          <a:noFill/>
          <a:ln>
            <a:noFill/>
          </a:ln>
        </p:spPr>
        <p:txBody>
          <a:bodyPr anchorCtr="0" anchor="t" bIns="0" lIns="0" spcFirstLastPara="1" rIns="0" wrap="square" tIns="0">
            <a:noAutofit/>
          </a:bodyPr>
          <a:lstStyle/>
          <a:p>
            <a:pPr indent="0" lvl="0" marL="0" marR="0" rtl="0" algn="l">
              <a:lnSpc>
                <a:spcPct val="118292"/>
              </a:lnSpc>
              <a:spcBef>
                <a:spcPts val="0"/>
              </a:spcBef>
              <a:spcAft>
                <a:spcPts val="0"/>
              </a:spcAft>
              <a:buClr>
                <a:srgbClr val="000000"/>
              </a:buClr>
              <a:buSzPts val="900"/>
              <a:buFont typeface="Arial"/>
              <a:buNone/>
            </a:pPr>
            <a:r>
              <a:rPr b="0" i="0" lang="en" sz="900" u="none" cap="none" strike="noStrike">
                <a:solidFill>
                  <a:srgbClr val="929292"/>
                </a:solidFill>
                <a:latin typeface="Arial"/>
                <a:ea typeface="Arial"/>
                <a:cs typeface="Arial"/>
                <a:sym typeface="Arial"/>
              </a:rPr>
              <a:t>Practicum by Yandex</a:t>
            </a:r>
            <a:endParaRPr b="0" i="0" sz="900" u="none" cap="none" strike="noStrike">
              <a:solidFill>
                <a:schemeClr val="dk1"/>
              </a:solidFill>
              <a:latin typeface="Arial"/>
              <a:ea typeface="Arial"/>
              <a:cs typeface="Arial"/>
              <a:sym typeface="Arial"/>
            </a:endParaRPr>
          </a:p>
        </p:txBody>
      </p:sp>
      <p:pic>
        <p:nvPicPr>
          <p:cNvPr id="238" name="Google Shape;238;g98680cdaeb_0_218"/>
          <p:cNvPicPr preferRelativeResize="0"/>
          <p:nvPr/>
        </p:nvPicPr>
        <p:blipFill>
          <a:blip r:embed="rId3">
            <a:alphaModFix/>
          </a:blip>
          <a:stretch>
            <a:fillRect/>
          </a:stretch>
        </p:blipFill>
        <p:spPr>
          <a:xfrm>
            <a:off x="2103500" y="0"/>
            <a:ext cx="51435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88" name="Shape 88"/>
        <p:cNvGrpSpPr/>
        <p:nvPr/>
      </p:nvGrpSpPr>
      <p:grpSpPr>
        <a:xfrm>
          <a:off x="0" y="0"/>
          <a:ext cx="0" cy="0"/>
          <a:chOff x="0" y="0"/>
          <a:chExt cx="0" cy="0"/>
        </a:xfrm>
      </p:grpSpPr>
      <p:sp>
        <p:nvSpPr>
          <p:cNvPr id="89" name="Google Shape;89;g9436211364_0_72"/>
          <p:cNvSpPr/>
          <p:nvPr/>
        </p:nvSpPr>
        <p:spPr>
          <a:xfrm>
            <a:off x="644214" y="2995446"/>
            <a:ext cx="4301804" cy="2148735"/>
          </a:xfrm>
          <a:custGeom>
            <a:rect b="b" l="l" r="r" t="t"/>
            <a:pathLst>
              <a:path extrusionOk="0" h="4722495" w="9454515">
                <a:moveTo>
                  <a:pt x="9454198" y="4722273"/>
                </a:moveTo>
                <a:lnTo>
                  <a:pt x="0" y="0"/>
                </a:lnTo>
              </a:path>
            </a:pathLst>
          </a:custGeom>
          <a:noFill/>
          <a:ln cap="flat" cmpd="sng" w="93700">
            <a:solidFill>
              <a:srgbClr val="F4F4F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90" name="Google Shape;90;g9436211364_0_72"/>
          <p:cNvSpPr/>
          <p:nvPr/>
        </p:nvSpPr>
        <p:spPr>
          <a:xfrm>
            <a:off x="6906181" y="1265006"/>
            <a:ext cx="2151624" cy="4334742"/>
          </a:xfrm>
          <a:custGeom>
            <a:rect b="b" l="l" r="r" t="t"/>
            <a:pathLst>
              <a:path extrusionOk="0" h="9526905" w="4728844">
                <a:moveTo>
                  <a:pt x="4728540" y="0"/>
                </a:moveTo>
                <a:lnTo>
                  <a:pt x="0" y="9526553"/>
                </a:lnTo>
              </a:path>
            </a:pathLst>
          </a:custGeom>
          <a:noFill/>
          <a:ln cap="flat" cmpd="sng" w="93700">
            <a:solidFill>
              <a:srgbClr val="F4F4F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91" name="Google Shape;91;g9436211364_0_72"/>
          <p:cNvSpPr/>
          <p:nvPr/>
        </p:nvSpPr>
        <p:spPr>
          <a:xfrm>
            <a:off x="588593" y="0"/>
            <a:ext cx="1379617" cy="2779459"/>
          </a:xfrm>
          <a:custGeom>
            <a:rect b="b" l="l" r="r" t="t"/>
            <a:pathLst>
              <a:path extrusionOk="0" h="6108700" w="3032125">
                <a:moveTo>
                  <a:pt x="0" y="6108376"/>
                </a:moveTo>
                <a:lnTo>
                  <a:pt x="3031919" y="0"/>
                </a:lnTo>
              </a:path>
            </a:pathLst>
          </a:custGeom>
          <a:noFill/>
          <a:ln cap="flat" cmpd="sng" w="93700">
            <a:solidFill>
              <a:srgbClr val="F4F4F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92" name="Google Shape;92;g9436211364_0_72"/>
          <p:cNvSpPr txBox="1"/>
          <p:nvPr/>
        </p:nvSpPr>
        <p:spPr>
          <a:xfrm>
            <a:off x="251398" y="4779247"/>
            <a:ext cx="1226100" cy="189300"/>
          </a:xfrm>
          <a:prstGeom prst="rect">
            <a:avLst/>
          </a:prstGeom>
          <a:noFill/>
          <a:ln>
            <a:noFill/>
          </a:ln>
        </p:spPr>
        <p:txBody>
          <a:bodyPr anchorCtr="0" anchor="t" bIns="0" lIns="0" spcFirstLastPara="1" rIns="0" wrap="square" tIns="0">
            <a:noAutofit/>
          </a:bodyPr>
          <a:lstStyle/>
          <a:p>
            <a:pPr indent="0" lvl="0" marL="0" marR="0" rtl="0" algn="l">
              <a:lnSpc>
                <a:spcPct val="118292"/>
              </a:lnSpc>
              <a:spcBef>
                <a:spcPts val="0"/>
              </a:spcBef>
              <a:spcAft>
                <a:spcPts val="0"/>
              </a:spcAft>
              <a:buClr>
                <a:srgbClr val="000000"/>
              </a:buClr>
              <a:buSzPts val="900"/>
              <a:buFont typeface="Arial"/>
              <a:buNone/>
            </a:pPr>
            <a:r>
              <a:rPr b="0" i="0" lang="en" sz="900" u="none" cap="none" strike="noStrike">
                <a:solidFill>
                  <a:srgbClr val="929292"/>
                </a:solidFill>
                <a:latin typeface="Arial"/>
                <a:ea typeface="Arial"/>
                <a:cs typeface="Arial"/>
                <a:sym typeface="Arial"/>
              </a:rPr>
              <a:t>Practicum by Yandex</a:t>
            </a:r>
            <a:endParaRPr b="0" i="0" sz="900" u="none" cap="none" strike="noStrike">
              <a:solidFill>
                <a:schemeClr val="dk1"/>
              </a:solidFill>
              <a:latin typeface="Arial"/>
              <a:ea typeface="Arial"/>
              <a:cs typeface="Arial"/>
              <a:sym typeface="Arial"/>
            </a:endParaRPr>
          </a:p>
        </p:txBody>
      </p:sp>
      <p:sp>
        <p:nvSpPr>
          <p:cNvPr id="93" name="Google Shape;93;g9436211364_0_72"/>
          <p:cNvSpPr txBox="1"/>
          <p:nvPr>
            <p:ph type="title"/>
          </p:nvPr>
        </p:nvSpPr>
        <p:spPr>
          <a:xfrm>
            <a:off x="1639650" y="1741875"/>
            <a:ext cx="6556200" cy="668400"/>
          </a:xfrm>
          <a:prstGeom prst="rect">
            <a:avLst/>
          </a:prstGeom>
          <a:noFill/>
          <a:ln>
            <a:noFill/>
          </a:ln>
        </p:spPr>
        <p:txBody>
          <a:bodyPr anchorCtr="0" anchor="ctr" bIns="0" lIns="0" spcFirstLastPara="1" rIns="0" wrap="square" tIns="6925">
            <a:noAutofit/>
          </a:bodyPr>
          <a:lstStyle/>
          <a:p>
            <a:pPr indent="0" lvl="0" marL="0" marR="0" rtl="0" algn="ctr">
              <a:lnSpc>
                <a:spcPct val="100000"/>
              </a:lnSpc>
              <a:spcBef>
                <a:spcPts val="0"/>
              </a:spcBef>
              <a:spcAft>
                <a:spcPts val="0"/>
              </a:spcAft>
              <a:buSzPts val="600"/>
              <a:buNone/>
            </a:pPr>
            <a:r>
              <a:rPr lang="en" sz="3400"/>
              <a:t>Кто я есть?</a:t>
            </a:r>
            <a:endParaRPr sz="34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7" name="Shape 97"/>
        <p:cNvGrpSpPr/>
        <p:nvPr/>
      </p:nvGrpSpPr>
      <p:grpSpPr>
        <a:xfrm>
          <a:off x="0" y="0"/>
          <a:ext cx="0" cy="0"/>
          <a:chOff x="0" y="0"/>
          <a:chExt cx="0" cy="0"/>
        </a:xfrm>
      </p:grpSpPr>
      <p:sp>
        <p:nvSpPr>
          <p:cNvPr id="98" name="Google Shape;98;g9436211364_0_195"/>
          <p:cNvSpPr txBox="1"/>
          <p:nvPr/>
        </p:nvSpPr>
        <p:spPr>
          <a:xfrm>
            <a:off x="251398" y="4779247"/>
            <a:ext cx="1226100" cy="189300"/>
          </a:xfrm>
          <a:prstGeom prst="rect">
            <a:avLst/>
          </a:prstGeom>
          <a:noFill/>
          <a:ln>
            <a:noFill/>
          </a:ln>
        </p:spPr>
        <p:txBody>
          <a:bodyPr anchorCtr="0" anchor="t" bIns="0" lIns="0" spcFirstLastPara="1" rIns="0" wrap="square" tIns="0">
            <a:noAutofit/>
          </a:bodyPr>
          <a:lstStyle/>
          <a:p>
            <a:pPr indent="0" lvl="0" marL="0" marR="0" rtl="0" algn="l">
              <a:lnSpc>
                <a:spcPct val="118292"/>
              </a:lnSpc>
              <a:spcBef>
                <a:spcPts val="0"/>
              </a:spcBef>
              <a:spcAft>
                <a:spcPts val="0"/>
              </a:spcAft>
              <a:buClr>
                <a:srgbClr val="000000"/>
              </a:buClr>
              <a:buSzPts val="900"/>
              <a:buFont typeface="Arial"/>
              <a:buNone/>
            </a:pPr>
            <a:r>
              <a:rPr b="0" i="0" lang="en" sz="900" u="none" cap="none" strike="noStrike">
                <a:solidFill>
                  <a:srgbClr val="929292"/>
                </a:solidFill>
                <a:latin typeface="Arial"/>
                <a:ea typeface="Arial"/>
                <a:cs typeface="Arial"/>
                <a:sym typeface="Arial"/>
              </a:rPr>
              <a:t>Practicum by Yandex</a:t>
            </a:r>
            <a:endParaRPr b="0" i="0" sz="900" u="none" cap="none" strike="noStrike">
              <a:solidFill>
                <a:schemeClr val="dk1"/>
              </a:solidFill>
              <a:latin typeface="Arial"/>
              <a:ea typeface="Arial"/>
              <a:cs typeface="Arial"/>
              <a:sym typeface="Arial"/>
            </a:endParaRPr>
          </a:p>
        </p:txBody>
      </p:sp>
      <p:sp>
        <p:nvSpPr>
          <p:cNvPr id="99" name="Google Shape;99;g9436211364_0_195"/>
          <p:cNvSpPr txBox="1"/>
          <p:nvPr/>
        </p:nvSpPr>
        <p:spPr>
          <a:xfrm rot="16442">
            <a:off x="383537" y="261422"/>
            <a:ext cx="8342495" cy="469506"/>
          </a:xfrm>
          <a:prstGeom prst="rect">
            <a:avLst/>
          </a:prstGeom>
          <a:noFill/>
          <a:ln>
            <a:noFill/>
          </a:ln>
        </p:spPr>
        <p:txBody>
          <a:bodyPr anchorCtr="0" anchor="t" bIns="20775" lIns="41575" spcFirstLastPara="1" rIns="41575" wrap="square" tIns="20775">
            <a:noAutofit/>
          </a:bodyPr>
          <a:lstStyle/>
          <a:p>
            <a:pPr indent="0" lvl="0" marL="0" marR="0" rtl="0" algn="ctr">
              <a:lnSpc>
                <a:spcPct val="100000"/>
              </a:lnSpc>
              <a:spcBef>
                <a:spcPts val="0"/>
              </a:spcBef>
              <a:spcAft>
                <a:spcPts val="0"/>
              </a:spcAft>
              <a:buClr>
                <a:schemeClr val="dk1"/>
              </a:buClr>
              <a:buSzPts val="600"/>
              <a:buFont typeface="Arial"/>
              <a:buNone/>
            </a:pPr>
            <a:r>
              <a:rPr b="1" i="0" lang="en" sz="3400" u="none" cap="none" strike="noStrike">
                <a:solidFill>
                  <a:schemeClr val="lt1"/>
                </a:solidFill>
                <a:latin typeface="Arial"/>
                <a:ea typeface="Arial"/>
                <a:cs typeface="Arial"/>
                <a:sym typeface="Arial"/>
              </a:rPr>
              <a:t>Кто я есть?</a:t>
            </a:r>
            <a:endParaRPr b="1" i="0" sz="3400" u="none" cap="none" strike="noStrike">
              <a:solidFill>
                <a:schemeClr val="lt1"/>
              </a:solidFill>
              <a:latin typeface="Arial"/>
              <a:ea typeface="Arial"/>
              <a:cs typeface="Arial"/>
              <a:sym typeface="Arial"/>
            </a:endParaRPr>
          </a:p>
        </p:txBody>
      </p:sp>
      <p:sp>
        <p:nvSpPr>
          <p:cNvPr id="100" name="Google Shape;100;g9436211364_0_195"/>
          <p:cNvSpPr txBox="1"/>
          <p:nvPr/>
        </p:nvSpPr>
        <p:spPr>
          <a:xfrm>
            <a:off x="382375" y="902800"/>
            <a:ext cx="5217000" cy="372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 sz="1600" u="none" cap="none" strike="noStrike">
                <a:solidFill>
                  <a:schemeClr val="lt1"/>
                </a:solidFill>
                <a:latin typeface="Arial"/>
                <a:ea typeface="Arial"/>
                <a:cs typeface="Arial"/>
                <a:sym typeface="Arial"/>
              </a:rPr>
              <a:t>Я знаю свои сильные и слабые стороны.</a:t>
            </a:r>
            <a:endParaRPr b="0" i="0" sz="16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rPr b="0" i="0" lang="en" sz="1600" u="none" cap="none" strike="noStrike">
                <a:solidFill>
                  <a:schemeClr val="lt1"/>
                </a:solidFill>
                <a:latin typeface="Arial"/>
                <a:ea typeface="Arial"/>
                <a:cs typeface="Arial"/>
                <a:sym typeface="Arial"/>
              </a:rPr>
              <a:t>Я правильно позиционирую себя, использую прежний опыт и вычленяю из него универсальные навыки.</a:t>
            </a:r>
            <a:endParaRPr b="0" i="0" sz="16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sz="1600">
              <a:solidFill>
                <a:schemeClr val="lt1"/>
              </a:solidFill>
            </a:endParaRPr>
          </a:p>
          <a:p>
            <a:pPr indent="0" lvl="0" marL="0" rtl="0" algn="l">
              <a:spcBef>
                <a:spcPts val="0"/>
              </a:spcBef>
              <a:spcAft>
                <a:spcPts val="0"/>
              </a:spcAft>
              <a:buClr>
                <a:srgbClr val="000000"/>
              </a:buClr>
              <a:buSzPts val="1600"/>
              <a:buFont typeface="Arial"/>
              <a:buNone/>
            </a:pPr>
            <a:r>
              <a:rPr lang="en" sz="1600">
                <a:solidFill>
                  <a:srgbClr val="FFE599"/>
                </a:solidFill>
              </a:rPr>
              <a:t>Примеры аргументов для работодателя:</a:t>
            </a:r>
            <a:endParaRPr sz="1600">
              <a:solidFill>
                <a:srgbClr val="FFE599"/>
              </a:solidFill>
            </a:endParaRPr>
          </a:p>
          <a:p>
            <a:pPr indent="0" lvl="0" marL="0" rtl="0" algn="l">
              <a:spcBef>
                <a:spcPts val="0"/>
              </a:spcBef>
              <a:spcAft>
                <a:spcPts val="0"/>
              </a:spcAft>
              <a:buClr>
                <a:srgbClr val="000000"/>
              </a:buClr>
              <a:buSzPts val="1600"/>
              <a:buFont typeface="Arial"/>
              <a:buNone/>
            </a:pPr>
            <a:br>
              <a:rPr lang="en" sz="1600">
                <a:solidFill>
                  <a:srgbClr val="FFE599"/>
                </a:solidFill>
              </a:rPr>
            </a:br>
            <a:r>
              <a:rPr lang="en" sz="1600">
                <a:solidFill>
                  <a:srgbClr val="FFE599"/>
                </a:solidFill>
              </a:rPr>
              <a:t>1. Переход в смежную область </a:t>
            </a:r>
            <a:br>
              <a:rPr lang="en" sz="1600">
                <a:solidFill>
                  <a:srgbClr val="FFE599"/>
                </a:solidFill>
              </a:rPr>
            </a:br>
            <a:r>
              <a:rPr lang="en" sz="1600">
                <a:solidFill>
                  <a:srgbClr val="FFE599"/>
                </a:solidFill>
              </a:rPr>
              <a:t>Я работал в диджитал-агентстве и понимаю тонкости этой сферы</a:t>
            </a:r>
            <a:br>
              <a:rPr lang="en" sz="1600">
                <a:solidFill>
                  <a:srgbClr val="FFE599"/>
                </a:solidFill>
              </a:rPr>
            </a:br>
            <a:r>
              <a:rPr lang="en" sz="1600">
                <a:solidFill>
                  <a:srgbClr val="FFE599"/>
                </a:solidFill>
              </a:rPr>
              <a:t>2. Смена рода сферы</a:t>
            </a:r>
            <a:br>
              <a:rPr lang="en" sz="1600">
                <a:solidFill>
                  <a:srgbClr val="FFE599"/>
                </a:solidFill>
              </a:rPr>
            </a:br>
            <a:r>
              <a:rPr lang="en" sz="1600">
                <a:solidFill>
                  <a:srgbClr val="FFE599"/>
                </a:solidFill>
              </a:rPr>
              <a:t>Я хочу в геймдев, на прошлом месте занимался анализом пользовательского поведения для увеличения конверсии заявок.</a:t>
            </a:r>
            <a:endParaRPr sz="16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04" name="Shape 104"/>
        <p:cNvGrpSpPr/>
        <p:nvPr/>
      </p:nvGrpSpPr>
      <p:grpSpPr>
        <a:xfrm>
          <a:off x="0" y="0"/>
          <a:ext cx="0" cy="0"/>
          <a:chOff x="0" y="0"/>
          <a:chExt cx="0" cy="0"/>
        </a:xfrm>
      </p:grpSpPr>
      <p:sp>
        <p:nvSpPr>
          <p:cNvPr id="105" name="Google Shape;105;g9436211364_0_167"/>
          <p:cNvSpPr/>
          <p:nvPr/>
        </p:nvSpPr>
        <p:spPr>
          <a:xfrm>
            <a:off x="644214" y="2995446"/>
            <a:ext cx="4301804" cy="2148735"/>
          </a:xfrm>
          <a:custGeom>
            <a:rect b="b" l="l" r="r" t="t"/>
            <a:pathLst>
              <a:path extrusionOk="0" h="4722495" w="9454515">
                <a:moveTo>
                  <a:pt x="9454198" y="4722273"/>
                </a:moveTo>
                <a:lnTo>
                  <a:pt x="0" y="0"/>
                </a:lnTo>
              </a:path>
            </a:pathLst>
          </a:custGeom>
          <a:noFill/>
          <a:ln cap="flat" cmpd="sng" w="93700">
            <a:solidFill>
              <a:srgbClr val="F4F4F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106" name="Google Shape;106;g9436211364_0_167"/>
          <p:cNvSpPr/>
          <p:nvPr/>
        </p:nvSpPr>
        <p:spPr>
          <a:xfrm>
            <a:off x="6906181" y="1265006"/>
            <a:ext cx="2151624" cy="4334742"/>
          </a:xfrm>
          <a:custGeom>
            <a:rect b="b" l="l" r="r" t="t"/>
            <a:pathLst>
              <a:path extrusionOk="0" h="9526905" w="4728844">
                <a:moveTo>
                  <a:pt x="4728540" y="0"/>
                </a:moveTo>
                <a:lnTo>
                  <a:pt x="0" y="9526553"/>
                </a:lnTo>
              </a:path>
            </a:pathLst>
          </a:custGeom>
          <a:noFill/>
          <a:ln cap="flat" cmpd="sng" w="93700">
            <a:solidFill>
              <a:srgbClr val="F4F4F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107" name="Google Shape;107;g9436211364_0_167"/>
          <p:cNvSpPr/>
          <p:nvPr/>
        </p:nvSpPr>
        <p:spPr>
          <a:xfrm>
            <a:off x="588593" y="0"/>
            <a:ext cx="1379617" cy="2779459"/>
          </a:xfrm>
          <a:custGeom>
            <a:rect b="b" l="l" r="r" t="t"/>
            <a:pathLst>
              <a:path extrusionOk="0" h="6108700" w="3032125">
                <a:moveTo>
                  <a:pt x="0" y="6108376"/>
                </a:moveTo>
                <a:lnTo>
                  <a:pt x="3031919" y="0"/>
                </a:lnTo>
              </a:path>
            </a:pathLst>
          </a:custGeom>
          <a:noFill/>
          <a:ln cap="flat" cmpd="sng" w="93700">
            <a:solidFill>
              <a:srgbClr val="F4F4F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108" name="Google Shape;108;g9436211364_0_167"/>
          <p:cNvSpPr txBox="1"/>
          <p:nvPr/>
        </p:nvSpPr>
        <p:spPr>
          <a:xfrm>
            <a:off x="251398" y="4779247"/>
            <a:ext cx="1226100" cy="189300"/>
          </a:xfrm>
          <a:prstGeom prst="rect">
            <a:avLst/>
          </a:prstGeom>
          <a:noFill/>
          <a:ln>
            <a:noFill/>
          </a:ln>
        </p:spPr>
        <p:txBody>
          <a:bodyPr anchorCtr="0" anchor="t" bIns="0" lIns="0" spcFirstLastPara="1" rIns="0" wrap="square" tIns="0">
            <a:noAutofit/>
          </a:bodyPr>
          <a:lstStyle/>
          <a:p>
            <a:pPr indent="0" lvl="0" marL="0" marR="0" rtl="0" algn="l">
              <a:lnSpc>
                <a:spcPct val="118292"/>
              </a:lnSpc>
              <a:spcBef>
                <a:spcPts val="0"/>
              </a:spcBef>
              <a:spcAft>
                <a:spcPts val="0"/>
              </a:spcAft>
              <a:buClr>
                <a:srgbClr val="000000"/>
              </a:buClr>
              <a:buSzPts val="900"/>
              <a:buFont typeface="Arial"/>
              <a:buNone/>
            </a:pPr>
            <a:r>
              <a:rPr b="0" i="0" lang="en" sz="900" u="none" cap="none" strike="noStrike">
                <a:solidFill>
                  <a:srgbClr val="929292"/>
                </a:solidFill>
                <a:latin typeface="Arial"/>
                <a:ea typeface="Arial"/>
                <a:cs typeface="Arial"/>
                <a:sym typeface="Arial"/>
              </a:rPr>
              <a:t>Practicum by Yandex</a:t>
            </a:r>
            <a:endParaRPr b="0" i="0" sz="900" u="none" cap="none" strike="noStrike">
              <a:solidFill>
                <a:schemeClr val="dk1"/>
              </a:solidFill>
              <a:latin typeface="Arial"/>
              <a:ea typeface="Arial"/>
              <a:cs typeface="Arial"/>
              <a:sym typeface="Arial"/>
            </a:endParaRPr>
          </a:p>
        </p:txBody>
      </p:sp>
      <p:sp>
        <p:nvSpPr>
          <p:cNvPr id="109" name="Google Shape;109;g9436211364_0_167"/>
          <p:cNvSpPr txBox="1"/>
          <p:nvPr/>
        </p:nvSpPr>
        <p:spPr>
          <a:xfrm rot="16025">
            <a:off x="5014950" y="2999207"/>
            <a:ext cx="1608917" cy="294004"/>
          </a:xfrm>
          <a:prstGeom prst="rect">
            <a:avLst/>
          </a:prstGeom>
          <a:noFill/>
          <a:ln>
            <a:noFill/>
          </a:ln>
        </p:spPr>
        <p:txBody>
          <a:bodyPr anchorCtr="0" anchor="t" bIns="20775" lIns="41575" spcFirstLastPara="1" rIns="41575" wrap="square" tIns="20775">
            <a:noAutofit/>
          </a:bodyPr>
          <a:lstStyle/>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FFE599"/>
              </a:solidFill>
              <a:latin typeface="Arial"/>
              <a:ea typeface="Arial"/>
              <a:cs typeface="Arial"/>
              <a:sym typeface="Arial"/>
            </a:endParaRPr>
          </a:p>
        </p:txBody>
      </p:sp>
      <p:sp>
        <p:nvSpPr>
          <p:cNvPr id="110" name="Google Shape;110;g9436211364_0_167"/>
          <p:cNvSpPr txBox="1"/>
          <p:nvPr>
            <p:ph type="title"/>
          </p:nvPr>
        </p:nvSpPr>
        <p:spPr>
          <a:xfrm>
            <a:off x="1557400" y="1903350"/>
            <a:ext cx="6556200" cy="668400"/>
          </a:xfrm>
          <a:prstGeom prst="rect">
            <a:avLst/>
          </a:prstGeom>
          <a:noFill/>
          <a:ln>
            <a:noFill/>
          </a:ln>
        </p:spPr>
        <p:txBody>
          <a:bodyPr anchorCtr="0" anchor="ctr" bIns="0" lIns="0" spcFirstLastPara="1" rIns="0" wrap="square" tIns="6925">
            <a:noAutofit/>
          </a:bodyPr>
          <a:lstStyle/>
          <a:p>
            <a:pPr indent="0" lvl="0" marL="0" rtl="0" algn="ctr">
              <a:lnSpc>
                <a:spcPct val="100000"/>
              </a:lnSpc>
              <a:spcBef>
                <a:spcPts val="0"/>
              </a:spcBef>
              <a:spcAft>
                <a:spcPts val="0"/>
              </a:spcAft>
              <a:buSzPts val="1600"/>
              <a:buNone/>
            </a:pPr>
            <a:r>
              <a:rPr lang="en" sz="3000"/>
              <a:t>Кем я хочу стать?</a:t>
            </a:r>
            <a:endParaRPr sz="3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14" name="Shape 114"/>
        <p:cNvGrpSpPr/>
        <p:nvPr/>
      </p:nvGrpSpPr>
      <p:grpSpPr>
        <a:xfrm>
          <a:off x="0" y="0"/>
          <a:ext cx="0" cy="0"/>
          <a:chOff x="0" y="0"/>
          <a:chExt cx="0" cy="0"/>
        </a:xfrm>
      </p:grpSpPr>
      <p:sp>
        <p:nvSpPr>
          <p:cNvPr id="115" name="Google Shape;115;g9436211364_0_159"/>
          <p:cNvSpPr txBox="1"/>
          <p:nvPr/>
        </p:nvSpPr>
        <p:spPr>
          <a:xfrm>
            <a:off x="251398" y="4779247"/>
            <a:ext cx="1226100" cy="189300"/>
          </a:xfrm>
          <a:prstGeom prst="rect">
            <a:avLst/>
          </a:prstGeom>
          <a:noFill/>
          <a:ln>
            <a:noFill/>
          </a:ln>
        </p:spPr>
        <p:txBody>
          <a:bodyPr anchorCtr="0" anchor="t" bIns="0" lIns="0" spcFirstLastPara="1" rIns="0" wrap="square" tIns="0">
            <a:noAutofit/>
          </a:bodyPr>
          <a:lstStyle/>
          <a:p>
            <a:pPr indent="0" lvl="0" marL="0" marR="0" rtl="0" algn="l">
              <a:lnSpc>
                <a:spcPct val="118292"/>
              </a:lnSpc>
              <a:spcBef>
                <a:spcPts val="0"/>
              </a:spcBef>
              <a:spcAft>
                <a:spcPts val="0"/>
              </a:spcAft>
              <a:buClr>
                <a:srgbClr val="000000"/>
              </a:buClr>
              <a:buSzPts val="900"/>
              <a:buFont typeface="Arial"/>
              <a:buNone/>
            </a:pPr>
            <a:r>
              <a:rPr b="0" i="0" lang="en" sz="900" u="none" cap="none" strike="noStrike">
                <a:solidFill>
                  <a:srgbClr val="929292"/>
                </a:solidFill>
                <a:latin typeface="Arial"/>
                <a:ea typeface="Arial"/>
                <a:cs typeface="Arial"/>
                <a:sym typeface="Arial"/>
              </a:rPr>
              <a:t>Practicum by Yandex</a:t>
            </a:r>
            <a:endParaRPr b="0" i="0" sz="900" u="none" cap="none" strike="noStrike">
              <a:solidFill>
                <a:schemeClr val="dk1"/>
              </a:solidFill>
              <a:latin typeface="Arial"/>
              <a:ea typeface="Arial"/>
              <a:cs typeface="Arial"/>
              <a:sym typeface="Arial"/>
            </a:endParaRPr>
          </a:p>
        </p:txBody>
      </p:sp>
      <p:sp>
        <p:nvSpPr>
          <p:cNvPr id="116" name="Google Shape;116;g9436211364_0_159"/>
          <p:cNvSpPr txBox="1"/>
          <p:nvPr/>
        </p:nvSpPr>
        <p:spPr>
          <a:xfrm rot="16442">
            <a:off x="383537" y="261422"/>
            <a:ext cx="8342495" cy="469506"/>
          </a:xfrm>
          <a:prstGeom prst="rect">
            <a:avLst/>
          </a:prstGeom>
          <a:noFill/>
          <a:ln>
            <a:noFill/>
          </a:ln>
        </p:spPr>
        <p:txBody>
          <a:bodyPr anchorCtr="0" anchor="t" bIns="20775" lIns="41575" spcFirstLastPara="1" rIns="41575" wrap="square" tIns="20775">
            <a:noAutofit/>
          </a:bodyPr>
          <a:lstStyle/>
          <a:p>
            <a:pPr indent="0" lvl="0" marL="0" marR="0" rtl="0" algn="l">
              <a:lnSpc>
                <a:spcPct val="100000"/>
              </a:lnSpc>
              <a:spcBef>
                <a:spcPts val="0"/>
              </a:spcBef>
              <a:spcAft>
                <a:spcPts val="0"/>
              </a:spcAft>
              <a:buClr>
                <a:srgbClr val="000000"/>
              </a:buClr>
              <a:buSzPts val="1600"/>
              <a:buFont typeface="Arial"/>
              <a:buNone/>
            </a:pPr>
            <a:r>
              <a:rPr b="0" i="0" lang="en" sz="3000" u="none" cap="none" strike="noStrike">
                <a:solidFill>
                  <a:schemeClr val="lt1"/>
                </a:solidFill>
                <a:latin typeface="Arial"/>
                <a:ea typeface="Arial"/>
                <a:cs typeface="Arial"/>
                <a:sym typeface="Arial"/>
              </a:rPr>
              <a:t>Кем я хочу стать?</a:t>
            </a:r>
            <a:endParaRPr b="0" i="0" sz="3000" u="none" cap="none" strike="noStrike">
              <a:solidFill>
                <a:schemeClr val="lt1"/>
              </a:solidFill>
              <a:latin typeface="Arial"/>
              <a:ea typeface="Arial"/>
              <a:cs typeface="Arial"/>
              <a:sym typeface="Arial"/>
            </a:endParaRPr>
          </a:p>
        </p:txBody>
      </p:sp>
      <p:sp>
        <p:nvSpPr>
          <p:cNvPr id="117" name="Google Shape;117;g9436211364_0_159"/>
          <p:cNvSpPr txBox="1"/>
          <p:nvPr/>
        </p:nvSpPr>
        <p:spPr>
          <a:xfrm>
            <a:off x="382375" y="899088"/>
            <a:ext cx="5217000" cy="372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1" lang="en" sz="1650" u="none" cap="none" strike="noStrike">
                <a:solidFill>
                  <a:schemeClr val="lt1"/>
                </a:solidFill>
                <a:latin typeface="Arial"/>
                <a:ea typeface="Arial"/>
                <a:cs typeface="Arial"/>
                <a:sym typeface="Arial"/>
              </a:rPr>
              <a:t>В отсутствии конкретных целей делать какие-то жертвы будет крайне тяжело и в какой-то момент вы просто откажетесь их делать.</a:t>
            </a:r>
            <a:endParaRPr b="0" i="1" sz="19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t/>
            </a:r>
            <a:endParaRPr b="0" i="0" sz="165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rPr b="0" i="0" lang="en" sz="1650" u="none" cap="none" strike="noStrike">
                <a:solidFill>
                  <a:srgbClr val="FFFF00"/>
                </a:solidFill>
                <a:latin typeface="Arial"/>
                <a:ea typeface="Arial"/>
                <a:cs typeface="Arial"/>
                <a:sym typeface="Arial"/>
              </a:rPr>
              <a:t>Чтобы сформировать письменное видение, нужно ответить на вопросы:</a:t>
            </a:r>
            <a:br>
              <a:rPr b="0" i="0" lang="en" sz="1650" u="none" cap="none" strike="noStrike">
                <a:solidFill>
                  <a:schemeClr val="lt1"/>
                </a:solidFill>
                <a:latin typeface="Arial"/>
                <a:ea typeface="Arial"/>
                <a:cs typeface="Arial"/>
                <a:sym typeface="Arial"/>
              </a:rPr>
            </a:br>
            <a:r>
              <a:rPr b="0" i="0" lang="en" sz="1650" u="none" cap="none" strike="noStrike">
                <a:solidFill>
                  <a:schemeClr val="lt1"/>
                </a:solidFill>
                <a:latin typeface="Arial"/>
                <a:ea typeface="Arial"/>
                <a:cs typeface="Arial"/>
                <a:sym typeface="Arial"/>
              </a:rPr>
              <a:t>Как выглядит тот человек, в которого я превращусь, дойдя до конца этого пути?</a:t>
            </a:r>
            <a:endParaRPr b="0" i="0" sz="165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rPr b="0" i="0" lang="en" sz="1650" u="none" cap="none" strike="noStrike">
                <a:solidFill>
                  <a:schemeClr val="lt1"/>
                </a:solidFill>
                <a:latin typeface="Arial"/>
                <a:ea typeface="Arial"/>
                <a:cs typeface="Arial"/>
                <a:sym typeface="Arial"/>
              </a:rPr>
              <a:t>Как будет выглядеть мой день? </a:t>
            </a:r>
            <a:endParaRPr b="0" i="0" sz="165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rPr b="0" i="0" lang="en" sz="1650" u="none" cap="none" strike="noStrike">
                <a:solidFill>
                  <a:schemeClr val="lt1"/>
                </a:solidFill>
                <a:latin typeface="Arial"/>
                <a:ea typeface="Arial"/>
                <a:cs typeface="Arial"/>
                <a:sym typeface="Arial"/>
              </a:rPr>
              <a:t>Как я буду выглядеть в глазах окружающих? </a:t>
            </a:r>
            <a:endParaRPr b="0" i="0" sz="165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rPr b="0" i="0" lang="en" sz="1650" u="none" cap="none" strike="noStrike">
                <a:solidFill>
                  <a:schemeClr val="lt1"/>
                </a:solidFill>
                <a:latin typeface="Arial"/>
                <a:ea typeface="Arial"/>
                <a:cs typeface="Arial"/>
                <a:sym typeface="Arial"/>
              </a:rPr>
              <a:t>Как я хочу выглядеть в своих глазах? </a:t>
            </a:r>
            <a:endParaRPr b="0" i="0" sz="165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rPr b="0" i="0" lang="en" sz="1650" u="none" cap="none" strike="noStrike">
                <a:solidFill>
                  <a:schemeClr val="lt1"/>
                </a:solidFill>
                <a:latin typeface="Arial"/>
                <a:ea typeface="Arial"/>
                <a:cs typeface="Arial"/>
                <a:sym typeface="Arial"/>
              </a:rPr>
              <a:t>Кто меня будет окружать? </a:t>
            </a:r>
            <a:endParaRPr b="0" i="0" sz="19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21" name="Shape 121"/>
        <p:cNvGrpSpPr/>
        <p:nvPr/>
      </p:nvGrpSpPr>
      <p:grpSpPr>
        <a:xfrm>
          <a:off x="0" y="0"/>
          <a:ext cx="0" cy="0"/>
          <a:chOff x="0" y="0"/>
          <a:chExt cx="0" cy="0"/>
        </a:xfrm>
      </p:grpSpPr>
      <p:sp>
        <p:nvSpPr>
          <p:cNvPr id="122" name="Google Shape;122;g9436211364_0_146"/>
          <p:cNvSpPr txBox="1"/>
          <p:nvPr>
            <p:ph type="title"/>
          </p:nvPr>
        </p:nvSpPr>
        <p:spPr>
          <a:xfrm>
            <a:off x="1536400" y="1903350"/>
            <a:ext cx="6556200" cy="668400"/>
          </a:xfrm>
          <a:prstGeom prst="rect">
            <a:avLst/>
          </a:prstGeom>
          <a:noFill/>
          <a:ln>
            <a:noFill/>
          </a:ln>
        </p:spPr>
        <p:txBody>
          <a:bodyPr anchorCtr="0" anchor="ctr" bIns="0" lIns="0" spcFirstLastPara="1" rIns="0" wrap="square" tIns="6925">
            <a:noAutofit/>
          </a:bodyPr>
          <a:lstStyle/>
          <a:p>
            <a:pPr indent="0" lvl="0" marL="0" marR="0" rtl="0" algn="ctr">
              <a:lnSpc>
                <a:spcPct val="100000"/>
              </a:lnSpc>
              <a:spcBef>
                <a:spcPts val="0"/>
              </a:spcBef>
              <a:spcAft>
                <a:spcPts val="0"/>
              </a:spcAft>
              <a:buSzPts val="600"/>
              <a:buNone/>
            </a:pPr>
            <a:r>
              <a:rPr lang="en" sz="3400"/>
              <a:t>Что мне поможет?</a:t>
            </a:r>
            <a:endParaRPr sz="3400"/>
          </a:p>
        </p:txBody>
      </p:sp>
      <p:sp>
        <p:nvSpPr>
          <p:cNvPr id="123" name="Google Shape;123;g9436211364_0_146"/>
          <p:cNvSpPr/>
          <p:nvPr/>
        </p:nvSpPr>
        <p:spPr>
          <a:xfrm>
            <a:off x="644214" y="2995446"/>
            <a:ext cx="4301804" cy="2148735"/>
          </a:xfrm>
          <a:custGeom>
            <a:rect b="b" l="l" r="r" t="t"/>
            <a:pathLst>
              <a:path extrusionOk="0" h="4722495" w="9454515">
                <a:moveTo>
                  <a:pt x="9454198" y="4722273"/>
                </a:moveTo>
                <a:lnTo>
                  <a:pt x="0" y="0"/>
                </a:lnTo>
              </a:path>
            </a:pathLst>
          </a:custGeom>
          <a:noFill/>
          <a:ln cap="flat" cmpd="sng" w="93700">
            <a:solidFill>
              <a:srgbClr val="F4F4F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124" name="Google Shape;124;g9436211364_0_146"/>
          <p:cNvSpPr/>
          <p:nvPr/>
        </p:nvSpPr>
        <p:spPr>
          <a:xfrm>
            <a:off x="6906181" y="1265006"/>
            <a:ext cx="2151624" cy="4334742"/>
          </a:xfrm>
          <a:custGeom>
            <a:rect b="b" l="l" r="r" t="t"/>
            <a:pathLst>
              <a:path extrusionOk="0" h="9526905" w="4728844">
                <a:moveTo>
                  <a:pt x="4728540" y="0"/>
                </a:moveTo>
                <a:lnTo>
                  <a:pt x="0" y="9526553"/>
                </a:lnTo>
              </a:path>
            </a:pathLst>
          </a:custGeom>
          <a:noFill/>
          <a:ln cap="flat" cmpd="sng" w="93700">
            <a:solidFill>
              <a:srgbClr val="F4F4F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125" name="Google Shape;125;g9436211364_0_146"/>
          <p:cNvSpPr/>
          <p:nvPr/>
        </p:nvSpPr>
        <p:spPr>
          <a:xfrm>
            <a:off x="588593" y="0"/>
            <a:ext cx="1379617" cy="2779459"/>
          </a:xfrm>
          <a:custGeom>
            <a:rect b="b" l="l" r="r" t="t"/>
            <a:pathLst>
              <a:path extrusionOk="0" h="6108700" w="3032125">
                <a:moveTo>
                  <a:pt x="0" y="6108376"/>
                </a:moveTo>
                <a:lnTo>
                  <a:pt x="3031919" y="0"/>
                </a:lnTo>
              </a:path>
            </a:pathLst>
          </a:custGeom>
          <a:noFill/>
          <a:ln cap="flat" cmpd="sng" w="93700">
            <a:solidFill>
              <a:srgbClr val="F4F4F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126" name="Google Shape;126;g9436211364_0_146"/>
          <p:cNvSpPr txBox="1"/>
          <p:nvPr/>
        </p:nvSpPr>
        <p:spPr>
          <a:xfrm>
            <a:off x="251398" y="4779247"/>
            <a:ext cx="1226100" cy="189300"/>
          </a:xfrm>
          <a:prstGeom prst="rect">
            <a:avLst/>
          </a:prstGeom>
          <a:noFill/>
          <a:ln>
            <a:noFill/>
          </a:ln>
        </p:spPr>
        <p:txBody>
          <a:bodyPr anchorCtr="0" anchor="t" bIns="0" lIns="0" spcFirstLastPara="1" rIns="0" wrap="square" tIns="0">
            <a:noAutofit/>
          </a:bodyPr>
          <a:lstStyle/>
          <a:p>
            <a:pPr indent="0" lvl="0" marL="0" marR="0" rtl="0" algn="l">
              <a:lnSpc>
                <a:spcPct val="118292"/>
              </a:lnSpc>
              <a:spcBef>
                <a:spcPts val="0"/>
              </a:spcBef>
              <a:spcAft>
                <a:spcPts val="0"/>
              </a:spcAft>
              <a:buClr>
                <a:srgbClr val="000000"/>
              </a:buClr>
              <a:buSzPts val="900"/>
              <a:buFont typeface="Arial"/>
              <a:buNone/>
            </a:pPr>
            <a:r>
              <a:rPr b="0" i="0" lang="en" sz="900" u="none" cap="none" strike="noStrike">
                <a:solidFill>
                  <a:srgbClr val="929292"/>
                </a:solidFill>
                <a:latin typeface="Arial"/>
                <a:ea typeface="Arial"/>
                <a:cs typeface="Arial"/>
                <a:sym typeface="Arial"/>
              </a:rPr>
              <a:t>Practicum by Yandex</a:t>
            </a:r>
            <a:endParaRPr b="0" i="0" sz="900" u="none" cap="none" strike="noStrike">
              <a:solidFill>
                <a:schemeClr val="dk1"/>
              </a:solidFill>
              <a:latin typeface="Arial"/>
              <a:ea typeface="Arial"/>
              <a:cs typeface="Arial"/>
              <a:sym typeface="Arial"/>
            </a:endParaRPr>
          </a:p>
        </p:txBody>
      </p:sp>
      <p:sp>
        <p:nvSpPr>
          <p:cNvPr id="127" name="Google Shape;127;g9436211364_0_146"/>
          <p:cNvSpPr txBox="1"/>
          <p:nvPr/>
        </p:nvSpPr>
        <p:spPr>
          <a:xfrm rot="16025">
            <a:off x="5014950" y="2999207"/>
            <a:ext cx="1608917" cy="294004"/>
          </a:xfrm>
          <a:prstGeom prst="rect">
            <a:avLst/>
          </a:prstGeom>
          <a:noFill/>
          <a:ln>
            <a:noFill/>
          </a:ln>
        </p:spPr>
        <p:txBody>
          <a:bodyPr anchorCtr="0" anchor="t" bIns="20775" lIns="41575" spcFirstLastPara="1" rIns="41575" wrap="square" tIns="20775">
            <a:noAutofit/>
          </a:bodyPr>
          <a:lstStyle/>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FFE599"/>
              </a:solidFill>
              <a:latin typeface="Arial"/>
              <a:ea typeface="Arial"/>
              <a:cs typeface="Arial"/>
              <a:sym typeface="Arial"/>
            </a:endParaRPr>
          </a:p>
        </p:txBody>
      </p:sp>
      <p:sp>
        <p:nvSpPr>
          <p:cNvPr id="128" name="Google Shape;128;g9436211364_0_146"/>
          <p:cNvSpPr txBox="1"/>
          <p:nvPr/>
        </p:nvSpPr>
        <p:spPr>
          <a:xfrm rot="16025">
            <a:off x="5014950" y="3382607"/>
            <a:ext cx="1608917" cy="294004"/>
          </a:xfrm>
          <a:prstGeom prst="rect">
            <a:avLst/>
          </a:prstGeom>
          <a:noFill/>
          <a:ln>
            <a:noFill/>
          </a:ln>
        </p:spPr>
        <p:txBody>
          <a:bodyPr anchorCtr="0" anchor="t" bIns="20775" lIns="41575" spcFirstLastPara="1" rIns="41575" wrap="square" tIns="20775">
            <a:noAutofit/>
          </a:bodyPr>
          <a:lstStyle/>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FFE599"/>
              </a:solidFill>
              <a:latin typeface="Arial"/>
              <a:ea typeface="Arial"/>
              <a:cs typeface="Arial"/>
              <a:sym typeface="Arial"/>
            </a:endParaRPr>
          </a:p>
        </p:txBody>
      </p:sp>
      <p:sp>
        <p:nvSpPr>
          <p:cNvPr id="129" name="Google Shape;129;g9436211364_0_146"/>
          <p:cNvSpPr txBox="1"/>
          <p:nvPr/>
        </p:nvSpPr>
        <p:spPr>
          <a:xfrm rot="16025">
            <a:off x="5014950" y="3794919"/>
            <a:ext cx="1608917" cy="294004"/>
          </a:xfrm>
          <a:prstGeom prst="rect">
            <a:avLst/>
          </a:prstGeom>
          <a:noFill/>
          <a:ln>
            <a:noFill/>
          </a:ln>
        </p:spPr>
        <p:txBody>
          <a:bodyPr anchorCtr="0" anchor="t" bIns="20775" lIns="41575" spcFirstLastPara="1" rIns="41575" wrap="square" tIns="20775">
            <a:noAutofit/>
          </a:bodyPr>
          <a:lstStyle/>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FFE599"/>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33" name="Shape 133"/>
        <p:cNvGrpSpPr/>
        <p:nvPr/>
      </p:nvGrpSpPr>
      <p:grpSpPr>
        <a:xfrm>
          <a:off x="0" y="0"/>
          <a:ext cx="0" cy="0"/>
          <a:chOff x="0" y="0"/>
          <a:chExt cx="0" cy="0"/>
        </a:xfrm>
      </p:grpSpPr>
      <p:sp>
        <p:nvSpPr>
          <p:cNvPr id="134" name="Google Shape;134;g9436211364_0_187"/>
          <p:cNvSpPr txBox="1"/>
          <p:nvPr/>
        </p:nvSpPr>
        <p:spPr>
          <a:xfrm>
            <a:off x="251398" y="4779247"/>
            <a:ext cx="1226100" cy="189300"/>
          </a:xfrm>
          <a:prstGeom prst="rect">
            <a:avLst/>
          </a:prstGeom>
          <a:noFill/>
          <a:ln>
            <a:noFill/>
          </a:ln>
        </p:spPr>
        <p:txBody>
          <a:bodyPr anchorCtr="0" anchor="t" bIns="0" lIns="0" spcFirstLastPara="1" rIns="0" wrap="square" tIns="0">
            <a:noAutofit/>
          </a:bodyPr>
          <a:lstStyle/>
          <a:p>
            <a:pPr indent="0" lvl="0" marL="0" marR="0" rtl="0" algn="l">
              <a:lnSpc>
                <a:spcPct val="118292"/>
              </a:lnSpc>
              <a:spcBef>
                <a:spcPts val="0"/>
              </a:spcBef>
              <a:spcAft>
                <a:spcPts val="0"/>
              </a:spcAft>
              <a:buClr>
                <a:srgbClr val="000000"/>
              </a:buClr>
              <a:buSzPts val="900"/>
              <a:buFont typeface="Arial"/>
              <a:buNone/>
            </a:pPr>
            <a:r>
              <a:rPr b="0" i="0" lang="en" sz="900" u="none" cap="none" strike="noStrike">
                <a:solidFill>
                  <a:srgbClr val="929292"/>
                </a:solidFill>
                <a:latin typeface="Arial"/>
                <a:ea typeface="Arial"/>
                <a:cs typeface="Arial"/>
                <a:sym typeface="Arial"/>
              </a:rPr>
              <a:t>Practicum by Yandex</a:t>
            </a:r>
            <a:endParaRPr b="0" i="0" sz="900" u="none" cap="none" strike="noStrike">
              <a:solidFill>
                <a:schemeClr val="dk1"/>
              </a:solidFill>
              <a:latin typeface="Arial"/>
              <a:ea typeface="Arial"/>
              <a:cs typeface="Arial"/>
              <a:sym typeface="Arial"/>
            </a:endParaRPr>
          </a:p>
        </p:txBody>
      </p:sp>
      <p:sp>
        <p:nvSpPr>
          <p:cNvPr id="135" name="Google Shape;135;g9436211364_0_187"/>
          <p:cNvSpPr txBox="1"/>
          <p:nvPr/>
        </p:nvSpPr>
        <p:spPr>
          <a:xfrm rot="16442">
            <a:off x="383537" y="261422"/>
            <a:ext cx="8342495" cy="469506"/>
          </a:xfrm>
          <a:prstGeom prst="rect">
            <a:avLst/>
          </a:prstGeom>
          <a:noFill/>
          <a:ln>
            <a:noFill/>
          </a:ln>
        </p:spPr>
        <p:txBody>
          <a:bodyPr anchorCtr="0" anchor="t" bIns="20775" lIns="41575" spcFirstLastPara="1" rIns="41575" wrap="square" tIns="20775">
            <a:noAutofit/>
          </a:bodyPr>
          <a:lstStyle/>
          <a:p>
            <a:pPr indent="0" lvl="0" marL="0" marR="0" rtl="0" algn="ctr">
              <a:lnSpc>
                <a:spcPct val="100000"/>
              </a:lnSpc>
              <a:spcBef>
                <a:spcPts val="0"/>
              </a:spcBef>
              <a:spcAft>
                <a:spcPts val="0"/>
              </a:spcAft>
              <a:buClr>
                <a:schemeClr val="dk1"/>
              </a:buClr>
              <a:buSzPts val="600"/>
              <a:buFont typeface="Arial"/>
              <a:buNone/>
            </a:pPr>
            <a:r>
              <a:rPr b="1" i="0" lang="en" sz="3400" u="none" cap="none" strike="noStrike">
                <a:solidFill>
                  <a:schemeClr val="lt1"/>
                </a:solidFill>
                <a:latin typeface="Arial"/>
                <a:ea typeface="Arial"/>
                <a:cs typeface="Arial"/>
                <a:sym typeface="Arial"/>
              </a:rPr>
              <a:t>Что мне поможет?</a:t>
            </a:r>
            <a:endParaRPr b="1" i="0" sz="3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3000" u="none" cap="none" strike="noStrike">
              <a:solidFill>
                <a:schemeClr val="lt1"/>
              </a:solidFill>
              <a:latin typeface="Arial"/>
              <a:ea typeface="Arial"/>
              <a:cs typeface="Arial"/>
              <a:sym typeface="Arial"/>
            </a:endParaRPr>
          </a:p>
        </p:txBody>
      </p:sp>
      <p:sp>
        <p:nvSpPr>
          <p:cNvPr id="136" name="Google Shape;136;g9436211364_0_187"/>
          <p:cNvSpPr txBox="1"/>
          <p:nvPr/>
        </p:nvSpPr>
        <p:spPr>
          <a:xfrm>
            <a:off x="382375" y="899100"/>
            <a:ext cx="6756000" cy="4028400"/>
          </a:xfrm>
          <a:prstGeom prst="rect">
            <a:avLst/>
          </a:prstGeom>
          <a:noFill/>
          <a:ln>
            <a:noFill/>
          </a:ln>
        </p:spPr>
        <p:txBody>
          <a:bodyPr anchorCtr="0" anchor="t" bIns="91425" lIns="91425" spcFirstLastPara="1" rIns="91425" wrap="square" tIns="91425">
            <a:noAutofit/>
          </a:bodyPr>
          <a:lstStyle/>
          <a:p>
            <a:pPr indent="-333375" lvl="0" marL="457200" marR="0" rtl="0" algn="l">
              <a:lnSpc>
                <a:spcPct val="115000"/>
              </a:lnSpc>
              <a:spcBef>
                <a:spcPts val="1200"/>
              </a:spcBef>
              <a:spcAft>
                <a:spcPts val="0"/>
              </a:spcAft>
              <a:buClr>
                <a:schemeClr val="lt1"/>
              </a:buClr>
              <a:buSzPts val="1650"/>
              <a:buFont typeface="Arial"/>
              <a:buChar char="●"/>
            </a:pPr>
            <a:r>
              <a:rPr b="0" i="0" lang="en" sz="1650" u="none" cap="none" strike="noStrike">
                <a:solidFill>
                  <a:schemeClr val="lt1"/>
                </a:solidFill>
                <a:latin typeface="Arial"/>
                <a:ea typeface="Arial"/>
                <a:cs typeface="Arial"/>
                <a:sym typeface="Arial"/>
              </a:rPr>
              <a:t>П</a:t>
            </a:r>
            <a:r>
              <a:rPr b="0" i="0" lang="en" sz="1900" u="none" cap="none" strike="noStrike">
                <a:solidFill>
                  <a:schemeClr val="lt1"/>
                </a:solidFill>
                <a:latin typeface="Arial"/>
                <a:ea typeface="Arial"/>
                <a:cs typeface="Arial"/>
                <a:sym typeface="Arial"/>
              </a:rPr>
              <a:t>онимание профессии: рынок труда, сегменты работодателей, профили </a:t>
            </a:r>
            <a:r>
              <a:rPr lang="en" sz="1900">
                <a:solidFill>
                  <a:schemeClr val="lt1"/>
                </a:solidFill>
              </a:rPr>
              <a:t>должностей</a:t>
            </a:r>
            <a:r>
              <a:rPr b="0" i="0" lang="en" sz="1900" u="none" cap="none" strike="noStrike">
                <a:solidFill>
                  <a:schemeClr val="lt1"/>
                </a:solidFill>
                <a:latin typeface="Arial"/>
                <a:ea typeface="Arial"/>
                <a:cs typeface="Arial"/>
                <a:sym typeface="Arial"/>
              </a:rPr>
              <a:t>, решаемые </a:t>
            </a:r>
            <a:r>
              <a:rPr lang="en" sz="1900">
                <a:solidFill>
                  <a:schemeClr val="lt1"/>
                </a:solidFill>
              </a:rPr>
              <a:t>задачи, востребованные навыки  технологии</a:t>
            </a:r>
            <a:r>
              <a:rPr b="0" i="0" lang="en" sz="1900" u="none" cap="none" strike="noStrike">
                <a:solidFill>
                  <a:schemeClr val="lt1"/>
                </a:solidFill>
                <a:latin typeface="Arial"/>
                <a:ea typeface="Arial"/>
                <a:cs typeface="Arial"/>
                <a:sym typeface="Arial"/>
              </a:rPr>
              <a:t>.</a:t>
            </a:r>
            <a:endParaRPr b="0" i="0" sz="1900" u="none" cap="none" strike="noStrike">
              <a:solidFill>
                <a:schemeClr val="lt1"/>
              </a:solidFill>
              <a:latin typeface="Arial"/>
              <a:ea typeface="Arial"/>
              <a:cs typeface="Arial"/>
              <a:sym typeface="Arial"/>
            </a:endParaRPr>
          </a:p>
          <a:p>
            <a:pPr indent="-349250" lvl="0" marL="457200" marR="0" rtl="0" algn="l">
              <a:lnSpc>
                <a:spcPct val="115000"/>
              </a:lnSpc>
              <a:spcBef>
                <a:spcPts val="0"/>
              </a:spcBef>
              <a:spcAft>
                <a:spcPts val="0"/>
              </a:spcAft>
              <a:buClr>
                <a:schemeClr val="lt1"/>
              </a:buClr>
              <a:buSzPts val="1900"/>
              <a:buFont typeface="Arial"/>
              <a:buChar char="●"/>
            </a:pPr>
            <a:r>
              <a:rPr b="0" i="0" lang="en" sz="1900" u="none" cap="none" strike="noStrike">
                <a:solidFill>
                  <a:schemeClr val="lt1"/>
                </a:solidFill>
                <a:latin typeface="Arial"/>
                <a:ea typeface="Arial"/>
                <a:cs typeface="Arial"/>
                <a:sym typeface="Arial"/>
              </a:rPr>
              <a:t>Понимание своих навыков и проектов: что мне дал Практикум? Что я умею? Как мои проекты помогут мне получить работу? Как мо</a:t>
            </a:r>
            <a:r>
              <a:rPr lang="en" sz="1900">
                <a:solidFill>
                  <a:schemeClr val="lt1"/>
                </a:solidFill>
              </a:rPr>
              <a:t>й бэкграунд ложится на портрет желаемой </a:t>
            </a:r>
            <a:r>
              <a:rPr lang="en" sz="1900">
                <a:solidFill>
                  <a:schemeClr val="lt1"/>
                </a:solidFill>
              </a:rPr>
              <a:t>должности</a:t>
            </a:r>
            <a:r>
              <a:rPr lang="en" sz="1900">
                <a:solidFill>
                  <a:schemeClr val="lt1"/>
                </a:solidFill>
              </a:rPr>
              <a:t>?</a:t>
            </a:r>
            <a:endParaRPr b="0" i="0" sz="1900" u="none" cap="none" strike="noStrike">
              <a:solidFill>
                <a:schemeClr val="lt1"/>
              </a:solidFill>
              <a:latin typeface="Arial"/>
              <a:ea typeface="Arial"/>
              <a:cs typeface="Arial"/>
              <a:sym typeface="Arial"/>
            </a:endParaRPr>
          </a:p>
          <a:p>
            <a:pPr indent="-349250" lvl="0" marL="457200" marR="0" rtl="0" algn="l">
              <a:lnSpc>
                <a:spcPct val="115000"/>
              </a:lnSpc>
              <a:spcBef>
                <a:spcPts val="0"/>
              </a:spcBef>
              <a:spcAft>
                <a:spcPts val="0"/>
              </a:spcAft>
              <a:buClr>
                <a:schemeClr val="lt1"/>
              </a:buClr>
              <a:buSzPts val="1900"/>
              <a:buFont typeface="Arial"/>
              <a:buChar char="●"/>
            </a:pPr>
            <a:r>
              <a:rPr b="0" i="0" lang="en" sz="1900" u="none" cap="none" strike="noStrike">
                <a:solidFill>
                  <a:schemeClr val="lt1"/>
                </a:solidFill>
                <a:latin typeface="Arial"/>
                <a:ea typeface="Arial"/>
                <a:cs typeface="Arial"/>
                <a:sym typeface="Arial"/>
              </a:rPr>
              <a:t>Ревизия моих универсальных навыков и прошлого опыта работы. Что я могу использовать в новой профессии?</a:t>
            </a:r>
            <a:endParaRPr b="0" i="0" sz="19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40" name="Shape 140"/>
        <p:cNvGrpSpPr/>
        <p:nvPr/>
      </p:nvGrpSpPr>
      <p:grpSpPr>
        <a:xfrm>
          <a:off x="0" y="0"/>
          <a:ext cx="0" cy="0"/>
          <a:chOff x="0" y="0"/>
          <a:chExt cx="0" cy="0"/>
        </a:xfrm>
      </p:grpSpPr>
      <p:sp>
        <p:nvSpPr>
          <p:cNvPr id="141" name="Google Shape;141;g98680cdaeb_0_193"/>
          <p:cNvSpPr txBox="1"/>
          <p:nvPr>
            <p:ph type="title"/>
          </p:nvPr>
        </p:nvSpPr>
        <p:spPr>
          <a:xfrm>
            <a:off x="1536400" y="1903350"/>
            <a:ext cx="6556200" cy="668400"/>
          </a:xfrm>
          <a:prstGeom prst="rect">
            <a:avLst/>
          </a:prstGeom>
          <a:noFill/>
          <a:ln>
            <a:noFill/>
          </a:ln>
        </p:spPr>
        <p:txBody>
          <a:bodyPr anchorCtr="0" anchor="ctr" bIns="0" lIns="0" spcFirstLastPara="1" rIns="0" wrap="square" tIns="6925">
            <a:noAutofit/>
          </a:bodyPr>
          <a:lstStyle/>
          <a:p>
            <a:pPr indent="0" lvl="0" marL="0" marR="0" rtl="0" algn="ctr">
              <a:lnSpc>
                <a:spcPct val="100000"/>
              </a:lnSpc>
              <a:spcBef>
                <a:spcPts val="0"/>
              </a:spcBef>
              <a:spcAft>
                <a:spcPts val="0"/>
              </a:spcAft>
              <a:buSzPts val="600"/>
              <a:buNone/>
            </a:pPr>
            <a:r>
              <a:rPr lang="en" sz="3400"/>
              <a:t>Кто мне поможет?</a:t>
            </a:r>
            <a:endParaRPr sz="3400"/>
          </a:p>
        </p:txBody>
      </p:sp>
      <p:sp>
        <p:nvSpPr>
          <p:cNvPr id="142" name="Google Shape;142;g98680cdaeb_0_193"/>
          <p:cNvSpPr/>
          <p:nvPr/>
        </p:nvSpPr>
        <p:spPr>
          <a:xfrm>
            <a:off x="644214" y="2995446"/>
            <a:ext cx="4301804" cy="2148735"/>
          </a:xfrm>
          <a:custGeom>
            <a:rect b="b" l="l" r="r" t="t"/>
            <a:pathLst>
              <a:path extrusionOk="0" h="4722495" w="9454515">
                <a:moveTo>
                  <a:pt x="9454198" y="4722273"/>
                </a:moveTo>
                <a:lnTo>
                  <a:pt x="0" y="0"/>
                </a:lnTo>
              </a:path>
            </a:pathLst>
          </a:custGeom>
          <a:noFill/>
          <a:ln cap="flat" cmpd="sng" w="93700">
            <a:solidFill>
              <a:srgbClr val="F4F4F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143" name="Google Shape;143;g98680cdaeb_0_193"/>
          <p:cNvSpPr/>
          <p:nvPr/>
        </p:nvSpPr>
        <p:spPr>
          <a:xfrm>
            <a:off x="6906181" y="1265006"/>
            <a:ext cx="2151624" cy="4334742"/>
          </a:xfrm>
          <a:custGeom>
            <a:rect b="b" l="l" r="r" t="t"/>
            <a:pathLst>
              <a:path extrusionOk="0" h="9526905" w="4728844">
                <a:moveTo>
                  <a:pt x="4728540" y="0"/>
                </a:moveTo>
                <a:lnTo>
                  <a:pt x="0" y="9526553"/>
                </a:lnTo>
              </a:path>
            </a:pathLst>
          </a:custGeom>
          <a:noFill/>
          <a:ln cap="flat" cmpd="sng" w="93700">
            <a:solidFill>
              <a:srgbClr val="F4F4F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144" name="Google Shape;144;g98680cdaeb_0_193"/>
          <p:cNvSpPr/>
          <p:nvPr/>
        </p:nvSpPr>
        <p:spPr>
          <a:xfrm>
            <a:off x="588593" y="0"/>
            <a:ext cx="1379617" cy="2779459"/>
          </a:xfrm>
          <a:custGeom>
            <a:rect b="b" l="l" r="r" t="t"/>
            <a:pathLst>
              <a:path extrusionOk="0" h="6108700" w="3032125">
                <a:moveTo>
                  <a:pt x="0" y="6108376"/>
                </a:moveTo>
                <a:lnTo>
                  <a:pt x="3031919" y="0"/>
                </a:lnTo>
              </a:path>
            </a:pathLst>
          </a:custGeom>
          <a:noFill/>
          <a:ln cap="flat" cmpd="sng" w="93700">
            <a:solidFill>
              <a:srgbClr val="F4F4F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p:txBody>
      </p:sp>
      <p:sp>
        <p:nvSpPr>
          <p:cNvPr id="145" name="Google Shape;145;g98680cdaeb_0_193"/>
          <p:cNvSpPr txBox="1"/>
          <p:nvPr/>
        </p:nvSpPr>
        <p:spPr>
          <a:xfrm>
            <a:off x="251398" y="4779247"/>
            <a:ext cx="1226100" cy="189300"/>
          </a:xfrm>
          <a:prstGeom prst="rect">
            <a:avLst/>
          </a:prstGeom>
          <a:noFill/>
          <a:ln>
            <a:noFill/>
          </a:ln>
        </p:spPr>
        <p:txBody>
          <a:bodyPr anchorCtr="0" anchor="t" bIns="0" lIns="0" spcFirstLastPara="1" rIns="0" wrap="square" tIns="0">
            <a:noAutofit/>
          </a:bodyPr>
          <a:lstStyle/>
          <a:p>
            <a:pPr indent="0" lvl="0" marL="0" marR="0" rtl="0" algn="l">
              <a:lnSpc>
                <a:spcPct val="118292"/>
              </a:lnSpc>
              <a:spcBef>
                <a:spcPts val="0"/>
              </a:spcBef>
              <a:spcAft>
                <a:spcPts val="0"/>
              </a:spcAft>
              <a:buClr>
                <a:srgbClr val="000000"/>
              </a:buClr>
              <a:buSzPts val="900"/>
              <a:buFont typeface="Arial"/>
              <a:buNone/>
            </a:pPr>
            <a:r>
              <a:rPr b="0" i="0" lang="en" sz="900" u="none" cap="none" strike="noStrike">
                <a:solidFill>
                  <a:srgbClr val="929292"/>
                </a:solidFill>
                <a:latin typeface="Arial"/>
                <a:ea typeface="Arial"/>
                <a:cs typeface="Arial"/>
                <a:sym typeface="Arial"/>
              </a:rPr>
              <a:t>Practicum by Yandex</a:t>
            </a:r>
            <a:endParaRPr b="0" i="0" sz="900" u="none" cap="none" strike="noStrike">
              <a:solidFill>
                <a:schemeClr val="dk1"/>
              </a:solidFill>
              <a:latin typeface="Arial"/>
              <a:ea typeface="Arial"/>
              <a:cs typeface="Arial"/>
              <a:sym typeface="Arial"/>
            </a:endParaRPr>
          </a:p>
        </p:txBody>
      </p:sp>
      <p:sp>
        <p:nvSpPr>
          <p:cNvPr id="146" name="Google Shape;146;g98680cdaeb_0_193"/>
          <p:cNvSpPr txBox="1"/>
          <p:nvPr/>
        </p:nvSpPr>
        <p:spPr>
          <a:xfrm rot="16025">
            <a:off x="5014885" y="2999207"/>
            <a:ext cx="1608917" cy="294004"/>
          </a:xfrm>
          <a:prstGeom prst="rect">
            <a:avLst/>
          </a:prstGeom>
          <a:noFill/>
          <a:ln>
            <a:noFill/>
          </a:ln>
        </p:spPr>
        <p:txBody>
          <a:bodyPr anchorCtr="0" anchor="t" bIns="20775" lIns="41575" spcFirstLastPara="1" rIns="41575" wrap="square" tIns="20775">
            <a:noAutofit/>
          </a:bodyPr>
          <a:lstStyle/>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FFE599"/>
              </a:solidFill>
              <a:latin typeface="Arial"/>
              <a:ea typeface="Arial"/>
              <a:cs typeface="Arial"/>
              <a:sym typeface="Arial"/>
            </a:endParaRPr>
          </a:p>
        </p:txBody>
      </p:sp>
      <p:sp>
        <p:nvSpPr>
          <p:cNvPr id="147" name="Google Shape;147;g98680cdaeb_0_193"/>
          <p:cNvSpPr txBox="1"/>
          <p:nvPr/>
        </p:nvSpPr>
        <p:spPr>
          <a:xfrm rot="16025">
            <a:off x="5014885" y="3382607"/>
            <a:ext cx="1608917" cy="294004"/>
          </a:xfrm>
          <a:prstGeom prst="rect">
            <a:avLst/>
          </a:prstGeom>
          <a:noFill/>
          <a:ln>
            <a:noFill/>
          </a:ln>
        </p:spPr>
        <p:txBody>
          <a:bodyPr anchorCtr="0" anchor="t" bIns="20775" lIns="41575" spcFirstLastPara="1" rIns="41575" wrap="square" tIns="20775">
            <a:noAutofit/>
          </a:bodyPr>
          <a:lstStyle/>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FFE599"/>
              </a:solidFill>
              <a:latin typeface="Arial"/>
              <a:ea typeface="Arial"/>
              <a:cs typeface="Arial"/>
              <a:sym typeface="Arial"/>
            </a:endParaRPr>
          </a:p>
        </p:txBody>
      </p:sp>
      <p:sp>
        <p:nvSpPr>
          <p:cNvPr id="148" name="Google Shape;148;g98680cdaeb_0_193"/>
          <p:cNvSpPr txBox="1"/>
          <p:nvPr/>
        </p:nvSpPr>
        <p:spPr>
          <a:xfrm rot="16025">
            <a:off x="5014885" y="3794919"/>
            <a:ext cx="1608917" cy="294004"/>
          </a:xfrm>
          <a:prstGeom prst="rect">
            <a:avLst/>
          </a:prstGeom>
          <a:noFill/>
          <a:ln>
            <a:noFill/>
          </a:ln>
        </p:spPr>
        <p:txBody>
          <a:bodyPr anchorCtr="0" anchor="t" bIns="20775" lIns="41575" spcFirstLastPara="1" rIns="41575" wrap="square" tIns="20775">
            <a:noAutofit/>
          </a:bodyPr>
          <a:lstStyle/>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FFE599"/>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