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2"/>
    <p:sldId id="260" r:id="rId3"/>
    <p:sldId id="298" r:id="rId4"/>
    <p:sldId id="299" r:id="rId5"/>
    <p:sldId id="300" r:id="rId6"/>
    <p:sldId id="301" r:id="rId7"/>
    <p:sldId id="302" r:id="rId8"/>
    <p:sldId id="303" r:id="rId9"/>
  </p:sldIdLst>
  <p:sldSz cx="20104100" cy="11303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>
        <a:tab pos="1625600" algn="l"/>
      </a:tabLst>
      <a:defRPr kumimoji="0" sz="4000" b="0" i="0" u="none" strike="noStrike" cap="none" spc="121" normalizeH="0" baseline="0">
        <a:ln>
          <a:noFill/>
        </a:ln>
        <a:solidFill>
          <a:srgbClr val="FFFFFF"/>
        </a:solidFill>
        <a:effectLst/>
        <a:uFillTx/>
        <a:latin typeface="Suisse Intl Regular"/>
        <a:ea typeface="Suisse Intl Regular"/>
        <a:cs typeface="Suisse Intl Regular"/>
        <a:sym typeface="Suisse Intl Regular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>
        <a:tab pos="1625600" algn="l"/>
      </a:tabLst>
      <a:defRPr kumimoji="0" sz="4000" b="0" i="0" u="none" strike="noStrike" cap="none" spc="121" normalizeH="0" baseline="0">
        <a:ln>
          <a:noFill/>
        </a:ln>
        <a:solidFill>
          <a:srgbClr val="FFFFFF"/>
        </a:solidFill>
        <a:effectLst/>
        <a:uFillTx/>
        <a:latin typeface="Suisse Intl Regular"/>
        <a:ea typeface="Suisse Intl Regular"/>
        <a:cs typeface="Suisse Intl Regular"/>
        <a:sym typeface="Suisse Intl Regular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>
        <a:tab pos="1625600" algn="l"/>
      </a:tabLst>
      <a:defRPr kumimoji="0" sz="4000" b="0" i="0" u="none" strike="noStrike" cap="none" spc="121" normalizeH="0" baseline="0">
        <a:ln>
          <a:noFill/>
        </a:ln>
        <a:solidFill>
          <a:srgbClr val="FFFFFF"/>
        </a:solidFill>
        <a:effectLst/>
        <a:uFillTx/>
        <a:latin typeface="Suisse Intl Regular"/>
        <a:ea typeface="Suisse Intl Regular"/>
        <a:cs typeface="Suisse Intl Regular"/>
        <a:sym typeface="Suisse Intl Regular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>
        <a:tab pos="1625600" algn="l"/>
      </a:tabLst>
      <a:defRPr kumimoji="0" sz="4000" b="0" i="0" u="none" strike="noStrike" cap="none" spc="121" normalizeH="0" baseline="0">
        <a:ln>
          <a:noFill/>
        </a:ln>
        <a:solidFill>
          <a:srgbClr val="FFFFFF"/>
        </a:solidFill>
        <a:effectLst/>
        <a:uFillTx/>
        <a:latin typeface="Suisse Intl Regular"/>
        <a:ea typeface="Suisse Intl Regular"/>
        <a:cs typeface="Suisse Intl Regular"/>
        <a:sym typeface="Suisse Intl Regular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>
        <a:tab pos="1625600" algn="l"/>
      </a:tabLst>
      <a:defRPr kumimoji="0" sz="4000" b="0" i="0" u="none" strike="noStrike" cap="none" spc="121" normalizeH="0" baseline="0">
        <a:ln>
          <a:noFill/>
        </a:ln>
        <a:solidFill>
          <a:srgbClr val="FFFFFF"/>
        </a:solidFill>
        <a:effectLst/>
        <a:uFillTx/>
        <a:latin typeface="Suisse Intl Regular"/>
        <a:ea typeface="Suisse Intl Regular"/>
        <a:cs typeface="Suisse Intl Regular"/>
        <a:sym typeface="Suisse Intl Regular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>
        <a:tab pos="1625600" algn="l"/>
      </a:tabLst>
      <a:defRPr kumimoji="0" sz="4000" b="0" i="0" u="none" strike="noStrike" cap="none" spc="121" normalizeH="0" baseline="0">
        <a:ln>
          <a:noFill/>
        </a:ln>
        <a:solidFill>
          <a:srgbClr val="FFFFFF"/>
        </a:solidFill>
        <a:effectLst/>
        <a:uFillTx/>
        <a:latin typeface="Suisse Intl Regular"/>
        <a:ea typeface="Suisse Intl Regular"/>
        <a:cs typeface="Suisse Intl Regular"/>
        <a:sym typeface="Suisse Intl Regular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>
        <a:tab pos="1625600" algn="l"/>
      </a:tabLst>
      <a:defRPr kumimoji="0" sz="4000" b="0" i="0" u="none" strike="noStrike" cap="none" spc="121" normalizeH="0" baseline="0">
        <a:ln>
          <a:noFill/>
        </a:ln>
        <a:solidFill>
          <a:srgbClr val="FFFFFF"/>
        </a:solidFill>
        <a:effectLst/>
        <a:uFillTx/>
        <a:latin typeface="Suisse Intl Regular"/>
        <a:ea typeface="Suisse Intl Regular"/>
        <a:cs typeface="Suisse Intl Regular"/>
        <a:sym typeface="Suisse Intl Regular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>
        <a:tab pos="1625600" algn="l"/>
      </a:tabLst>
      <a:defRPr kumimoji="0" sz="4000" b="0" i="0" u="none" strike="noStrike" cap="none" spc="121" normalizeH="0" baseline="0">
        <a:ln>
          <a:noFill/>
        </a:ln>
        <a:solidFill>
          <a:srgbClr val="FFFFFF"/>
        </a:solidFill>
        <a:effectLst/>
        <a:uFillTx/>
        <a:latin typeface="Suisse Intl Regular"/>
        <a:ea typeface="Suisse Intl Regular"/>
        <a:cs typeface="Suisse Intl Regular"/>
        <a:sym typeface="Suisse Intl Regular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>
        <a:tab pos="1625600" algn="l"/>
      </a:tabLst>
      <a:defRPr kumimoji="0" sz="4000" b="0" i="0" u="none" strike="noStrike" cap="none" spc="121" normalizeH="0" baseline="0">
        <a:ln>
          <a:noFill/>
        </a:ln>
        <a:solidFill>
          <a:srgbClr val="FFFFFF"/>
        </a:solidFill>
        <a:effectLst/>
        <a:uFillTx/>
        <a:latin typeface="Suisse Intl Regular"/>
        <a:ea typeface="Suisse Intl Regular"/>
        <a:cs typeface="Suisse Intl Regular"/>
        <a:sym typeface="Suisse Intl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FF"/>
    <a:srgbClr val="FC7F49"/>
    <a:srgbClr val="683EEF"/>
    <a:srgbClr val="F54543"/>
    <a:srgbClr val="33B471"/>
    <a:srgbClr val="00AAA0"/>
    <a:srgbClr val="1A1B21"/>
    <a:srgbClr val="E6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2"/>
    <p:restoredTop sz="94674"/>
  </p:normalViewPr>
  <p:slideViewPr>
    <p:cSldViewPr snapToGrid="0" snapToObjects="1">
      <p:cViewPr varScale="1">
        <p:scale>
          <a:sx n="59" d="100"/>
          <a:sy n="59" d="100"/>
        </p:scale>
        <p:origin x="22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87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448315" y="3746348"/>
            <a:ext cx="17207469" cy="31565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448315" y="3746348"/>
            <a:ext cx="17207469" cy="31565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005205" y="2601149"/>
            <a:ext cx="8745285" cy="746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-1" y="-1"/>
            <a:ext cx="20104101" cy="1130855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tabLst/>
              <a:defRPr sz="2400" spc="0">
                <a:solidFill>
                  <a:srgbClr val="005CFF"/>
                </a:solidFill>
              </a:defRPr>
            </a:pPr>
            <a:endParaRPr/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35784" y="510844"/>
            <a:ext cx="16632529" cy="2266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005205" y="2637366"/>
            <a:ext cx="18093690" cy="7459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9098896" y="10517695"/>
            <a:ext cx="430886" cy="4585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tabLst/>
              <a:defRPr sz="3200" spc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ransition spd="med"/>
  <p:txStyles>
    <p:titleStyle>
      <a:lvl1pPr marL="0" marR="508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324" baseline="0">
          <a:ln>
            <a:noFill/>
          </a:ln>
          <a:solidFill>
            <a:srgbClr val="FFFFFF"/>
          </a:solidFill>
          <a:uFillTx/>
          <a:latin typeface="Suisse Intl Regular"/>
          <a:ea typeface="Suisse Intl Regular"/>
          <a:cs typeface="Suisse Intl Regular"/>
          <a:sym typeface="Suisse Intl Regular"/>
        </a:defRPr>
      </a:lvl1pPr>
      <a:lvl2pPr marL="0" marR="508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324" baseline="0">
          <a:ln>
            <a:noFill/>
          </a:ln>
          <a:solidFill>
            <a:srgbClr val="FFFFFF"/>
          </a:solidFill>
          <a:uFillTx/>
          <a:latin typeface="Suisse Intl Regular"/>
          <a:ea typeface="Suisse Intl Regular"/>
          <a:cs typeface="Suisse Intl Regular"/>
          <a:sym typeface="Suisse Intl Regular"/>
        </a:defRPr>
      </a:lvl2pPr>
      <a:lvl3pPr marL="0" marR="508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324" baseline="0">
          <a:ln>
            <a:noFill/>
          </a:ln>
          <a:solidFill>
            <a:srgbClr val="FFFFFF"/>
          </a:solidFill>
          <a:uFillTx/>
          <a:latin typeface="Suisse Intl Regular"/>
          <a:ea typeface="Suisse Intl Regular"/>
          <a:cs typeface="Suisse Intl Regular"/>
          <a:sym typeface="Suisse Intl Regular"/>
        </a:defRPr>
      </a:lvl3pPr>
      <a:lvl4pPr marL="0" marR="508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324" baseline="0">
          <a:ln>
            <a:noFill/>
          </a:ln>
          <a:solidFill>
            <a:srgbClr val="FFFFFF"/>
          </a:solidFill>
          <a:uFillTx/>
          <a:latin typeface="Suisse Intl Regular"/>
          <a:ea typeface="Suisse Intl Regular"/>
          <a:cs typeface="Suisse Intl Regular"/>
          <a:sym typeface="Suisse Intl Regular"/>
        </a:defRPr>
      </a:lvl4pPr>
      <a:lvl5pPr marL="0" marR="508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324" baseline="0">
          <a:ln>
            <a:noFill/>
          </a:ln>
          <a:solidFill>
            <a:srgbClr val="FFFFFF"/>
          </a:solidFill>
          <a:uFillTx/>
          <a:latin typeface="Suisse Intl Regular"/>
          <a:ea typeface="Suisse Intl Regular"/>
          <a:cs typeface="Suisse Intl Regular"/>
          <a:sym typeface="Suisse Intl Regular"/>
        </a:defRPr>
      </a:lvl5pPr>
      <a:lvl6pPr marL="0" marR="508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324" baseline="0">
          <a:ln>
            <a:noFill/>
          </a:ln>
          <a:solidFill>
            <a:srgbClr val="FFFFFF"/>
          </a:solidFill>
          <a:uFillTx/>
          <a:latin typeface="Suisse Intl Regular"/>
          <a:ea typeface="Suisse Intl Regular"/>
          <a:cs typeface="Suisse Intl Regular"/>
          <a:sym typeface="Suisse Intl Regular"/>
        </a:defRPr>
      </a:lvl6pPr>
      <a:lvl7pPr marL="0" marR="508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324" baseline="0">
          <a:ln>
            <a:noFill/>
          </a:ln>
          <a:solidFill>
            <a:srgbClr val="FFFFFF"/>
          </a:solidFill>
          <a:uFillTx/>
          <a:latin typeface="Suisse Intl Regular"/>
          <a:ea typeface="Suisse Intl Regular"/>
          <a:cs typeface="Suisse Intl Regular"/>
          <a:sym typeface="Suisse Intl Regular"/>
        </a:defRPr>
      </a:lvl7pPr>
      <a:lvl8pPr marL="0" marR="508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324" baseline="0">
          <a:ln>
            <a:noFill/>
          </a:ln>
          <a:solidFill>
            <a:srgbClr val="FFFFFF"/>
          </a:solidFill>
          <a:uFillTx/>
          <a:latin typeface="Suisse Intl Regular"/>
          <a:ea typeface="Suisse Intl Regular"/>
          <a:cs typeface="Suisse Intl Regular"/>
          <a:sym typeface="Suisse Intl Regular"/>
        </a:defRPr>
      </a:lvl8pPr>
      <a:lvl9pPr marL="0" marR="508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324" baseline="0">
          <a:ln>
            <a:noFill/>
          </a:ln>
          <a:solidFill>
            <a:srgbClr val="FFFFFF"/>
          </a:solidFill>
          <a:uFillTx/>
          <a:latin typeface="Suisse Intl Regular"/>
          <a:ea typeface="Suisse Intl Regular"/>
          <a:cs typeface="Suisse Intl Regular"/>
          <a:sym typeface="Suisse Intl Regular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5CFF"/>
          </a:solidFill>
          <a:uFillTx/>
          <a:latin typeface="Suisse Intl Regular"/>
          <a:ea typeface="Suisse Intl Regular"/>
          <a:cs typeface="Suisse Intl Regular"/>
          <a:sym typeface="Suisse Intl Regular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5CFF"/>
          </a:solidFill>
          <a:uFillTx/>
          <a:latin typeface="Suisse Intl Regular"/>
          <a:ea typeface="Suisse Intl Regular"/>
          <a:cs typeface="Suisse Intl Regular"/>
          <a:sym typeface="Suisse Intl Regular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5CFF"/>
          </a:solidFill>
          <a:uFillTx/>
          <a:latin typeface="Suisse Intl Regular"/>
          <a:ea typeface="Suisse Intl Regular"/>
          <a:cs typeface="Suisse Intl Regular"/>
          <a:sym typeface="Suisse Intl Regular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5CFF"/>
          </a:solidFill>
          <a:uFillTx/>
          <a:latin typeface="Suisse Intl Regular"/>
          <a:ea typeface="Suisse Intl Regular"/>
          <a:cs typeface="Suisse Intl Regular"/>
          <a:sym typeface="Suisse Intl Regular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5CFF"/>
          </a:solidFill>
          <a:uFillTx/>
          <a:latin typeface="Suisse Intl Regular"/>
          <a:ea typeface="Suisse Intl Regular"/>
          <a:cs typeface="Suisse Intl Regular"/>
          <a:sym typeface="Suisse Intl Regular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5CFF"/>
          </a:solidFill>
          <a:uFillTx/>
          <a:latin typeface="Suisse Intl Regular"/>
          <a:ea typeface="Suisse Intl Regular"/>
          <a:cs typeface="Suisse Intl Regular"/>
          <a:sym typeface="Suisse Intl Regular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5CFF"/>
          </a:solidFill>
          <a:uFillTx/>
          <a:latin typeface="Suisse Intl Regular"/>
          <a:ea typeface="Suisse Intl Regular"/>
          <a:cs typeface="Suisse Intl Regular"/>
          <a:sym typeface="Suisse Intl Regular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5CFF"/>
          </a:solidFill>
          <a:uFillTx/>
          <a:latin typeface="Suisse Intl Regular"/>
          <a:ea typeface="Suisse Intl Regular"/>
          <a:cs typeface="Suisse Intl Regular"/>
          <a:sym typeface="Suisse Intl Regular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5CFF"/>
          </a:solidFill>
          <a:uFillTx/>
          <a:latin typeface="Suisse Intl Regular"/>
          <a:ea typeface="Suisse Intl Regular"/>
          <a:cs typeface="Suisse Intl Regular"/>
          <a:sym typeface="Suisse Intl Regular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isse Intl Regular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isse Intl Regular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isse Intl Regular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isse Intl Regular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isse Intl Regular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isse Intl Regular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isse Intl Regular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isse Intl Regular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isse Intl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long.png" descr="lo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81" y="10352738"/>
            <a:ext cx="3073340" cy="540368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Имя Фамилия,…"/>
          <p:cNvSpPr txBox="1"/>
          <p:nvPr/>
        </p:nvSpPr>
        <p:spPr>
          <a:xfrm>
            <a:off x="4972034" y="9368425"/>
            <a:ext cx="5008675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indent="12700">
              <a:defRPr sz="3200" spc="123"/>
            </a:pPr>
            <a:r>
              <a:rPr lang="ru-RU" dirty="0"/>
              <a:t>Максим Карпов</a:t>
            </a:r>
            <a:r>
              <a:rPr dirty="0"/>
              <a:t>,</a:t>
            </a:r>
          </a:p>
          <a:p>
            <a:pPr indent="12700">
              <a:defRPr sz="3200" spc="123"/>
            </a:pPr>
            <a:r>
              <a:rPr lang="en-US" dirty="0"/>
              <a:t>Python </a:t>
            </a:r>
            <a:r>
              <a:rPr lang="ru-RU" dirty="0"/>
              <a:t>разработчик</a:t>
            </a:r>
            <a:r>
              <a:rPr dirty="0"/>
              <a:t>,</a:t>
            </a:r>
            <a:endParaRPr lang="en-US" dirty="0"/>
          </a:p>
          <a:p>
            <a:pPr indent="12700">
              <a:defRPr sz="3200" spc="123"/>
            </a:pPr>
            <a:r>
              <a:rPr lang="en-US" dirty="0"/>
              <a:t>Verme</a:t>
            </a:r>
            <a:endParaRPr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9F4DE559-FC3B-5242-903A-7813BB2ABB8E}"/>
              </a:ext>
            </a:extLst>
          </p:cNvPr>
          <p:cNvSpPr txBox="1">
            <a:spLocks/>
          </p:cNvSpPr>
          <p:nvPr/>
        </p:nvSpPr>
        <p:spPr>
          <a:xfrm>
            <a:off x="989390" y="1267451"/>
            <a:ext cx="9441685" cy="5385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5080" indent="127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324" baseline="0">
                <a:ln>
                  <a:noFill/>
                </a:ln>
                <a:solidFill>
                  <a:srgbClr val="FFFFFF"/>
                </a:solidFill>
                <a:uFillTx/>
                <a:latin typeface="Suisse Intl Regular"/>
                <a:ea typeface="Suisse Intl Regular"/>
                <a:cs typeface="Suisse Intl Regular"/>
                <a:sym typeface="Suisse Intl Regular"/>
              </a:defRPr>
            </a:lvl1pPr>
            <a:lvl2pPr marL="0" marR="508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324" baseline="0">
                <a:ln>
                  <a:noFill/>
                </a:ln>
                <a:solidFill>
                  <a:srgbClr val="FFFFFF"/>
                </a:solidFill>
                <a:uFillTx/>
                <a:latin typeface="Suisse Intl Regular"/>
                <a:ea typeface="Suisse Intl Regular"/>
                <a:cs typeface="Suisse Intl Regular"/>
                <a:sym typeface="Suisse Intl Regular"/>
              </a:defRPr>
            </a:lvl2pPr>
            <a:lvl3pPr marL="0" marR="508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324" baseline="0">
                <a:ln>
                  <a:noFill/>
                </a:ln>
                <a:solidFill>
                  <a:srgbClr val="FFFFFF"/>
                </a:solidFill>
                <a:uFillTx/>
                <a:latin typeface="Suisse Intl Regular"/>
                <a:ea typeface="Suisse Intl Regular"/>
                <a:cs typeface="Suisse Intl Regular"/>
                <a:sym typeface="Suisse Intl Regular"/>
              </a:defRPr>
            </a:lvl3pPr>
            <a:lvl4pPr marL="0" marR="508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324" baseline="0">
                <a:ln>
                  <a:noFill/>
                </a:ln>
                <a:solidFill>
                  <a:srgbClr val="FFFFFF"/>
                </a:solidFill>
                <a:uFillTx/>
                <a:latin typeface="Suisse Intl Regular"/>
                <a:ea typeface="Suisse Intl Regular"/>
                <a:cs typeface="Suisse Intl Regular"/>
                <a:sym typeface="Suisse Intl Regular"/>
              </a:defRPr>
            </a:lvl4pPr>
            <a:lvl5pPr marL="0" marR="508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324" baseline="0">
                <a:ln>
                  <a:noFill/>
                </a:ln>
                <a:solidFill>
                  <a:srgbClr val="FFFFFF"/>
                </a:solidFill>
                <a:uFillTx/>
                <a:latin typeface="Suisse Intl Regular"/>
                <a:ea typeface="Suisse Intl Regular"/>
                <a:cs typeface="Suisse Intl Regular"/>
                <a:sym typeface="Suisse Intl Regular"/>
              </a:defRPr>
            </a:lvl5pPr>
            <a:lvl6pPr marL="0" marR="508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324" baseline="0">
                <a:ln>
                  <a:noFill/>
                </a:ln>
                <a:solidFill>
                  <a:srgbClr val="FFFFFF"/>
                </a:solidFill>
                <a:uFillTx/>
                <a:latin typeface="Suisse Intl Regular"/>
                <a:ea typeface="Suisse Intl Regular"/>
                <a:cs typeface="Suisse Intl Regular"/>
                <a:sym typeface="Suisse Intl Regular"/>
              </a:defRPr>
            </a:lvl6pPr>
            <a:lvl7pPr marL="0" marR="508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324" baseline="0">
                <a:ln>
                  <a:noFill/>
                </a:ln>
                <a:solidFill>
                  <a:srgbClr val="FFFFFF"/>
                </a:solidFill>
                <a:uFillTx/>
                <a:latin typeface="Suisse Intl Regular"/>
                <a:ea typeface="Suisse Intl Regular"/>
                <a:cs typeface="Suisse Intl Regular"/>
                <a:sym typeface="Suisse Intl Regular"/>
              </a:defRPr>
            </a:lvl7pPr>
            <a:lvl8pPr marL="0" marR="508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324" baseline="0">
                <a:ln>
                  <a:noFill/>
                </a:ln>
                <a:solidFill>
                  <a:srgbClr val="FFFFFF"/>
                </a:solidFill>
                <a:uFillTx/>
                <a:latin typeface="Suisse Intl Regular"/>
                <a:ea typeface="Suisse Intl Regular"/>
                <a:cs typeface="Suisse Intl Regular"/>
                <a:sym typeface="Suisse Intl Regular"/>
              </a:defRPr>
            </a:lvl8pPr>
            <a:lvl9pPr marL="0" marR="508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324" baseline="0">
                <a:ln>
                  <a:noFill/>
                </a:ln>
                <a:solidFill>
                  <a:srgbClr val="FFFFFF"/>
                </a:solidFill>
                <a:uFillTx/>
                <a:latin typeface="Suisse Intl Regular"/>
                <a:ea typeface="Suisse Intl Regular"/>
                <a:cs typeface="Suisse Intl Regular"/>
                <a:sym typeface="Suisse Intl Regular"/>
              </a:defRPr>
            </a:lvl9pPr>
          </a:lstStyle>
          <a:p>
            <a:pPr hangingPunct="1"/>
            <a:r>
              <a:rPr lang="ru-RU" spc="0" dirty="0"/>
              <a:t>Из студента</a:t>
            </a:r>
          </a:p>
          <a:p>
            <a:pPr hangingPunct="1"/>
            <a:r>
              <a:rPr lang="ru-RU" spc="0" dirty="0"/>
              <a:t>в </a:t>
            </a:r>
            <a:r>
              <a:rPr lang="en-US" spc="0" dirty="0"/>
              <a:t>middle</a:t>
            </a:r>
            <a:endParaRPr lang="ru-RU" spc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CDF277-D6BA-094C-9659-04F317DF8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03" y="7519253"/>
            <a:ext cx="1724613" cy="172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124345-D5CC-8445-A716-67021C3A6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29" y="364915"/>
            <a:ext cx="10577390" cy="105773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long.png" descr="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81" y="10352738"/>
            <a:ext cx="3073340" cy="540368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object 3"/>
          <p:cNvSpPr txBox="1">
            <a:spLocks noGrp="1"/>
          </p:cNvSpPr>
          <p:nvPr>
            <p:ph type="title"/>
          </p:nvPr>
        </p:nvSpPr>
        <p:spPr>
          <a:xfrm>
            <a:off x="883200" y="850256"/>
            <a:ext cx="9652218" cy="1569409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indent="12700">
              <a:lnSpc>
                <a:spcPct val="100000"/>
              </a:lnSpc>
              <a:tabLst>
                <a:tab pos="1625600" algn="l"/>
              </a:tabLst>
              <a:defRPr sz="4000" spc="121"/>
            </a:pPr>
            <a:r>
              <a:rPr lang="ru-RU" sz="6000" b="1" spc="0" dirty="0"/>
              <a:t>Чем я занимался до</a:t>
            </a:r>
            <a:endParaRPr sz="6000" b="1" spc="0" dirty="0"/>
          </a:p>
          <a:p>
            <a:pPr marR="0" indent="12700">
              <a:lnSpc>
                <a:spcPct val="100000"/>
              </a:lnSpc>
              <a:tabLst>
                <a:tab pos="1625600" algn="l"/>
              </a:tabLst>
              <a:defRPr sz="4000" spc="121"/>
            </a:pPr>
            <a:r>
              <a:rPr sz="6000" b="1" spc="0" dirty="0" err="1"/>
              <a:t>Яндекс.Практикум</a:t>
            </a:r>
            <a:r>
              <a:rPr lang="ru-RU" sz="6000" b="1" spc="0" dirty="0"/>
              <a:t>а</a:t>
            </a:r>
            <a:endParaRPr sz="6000" b="1" spc="0" dirty="0"/>
          </a:p>
        </p:txBody>
      </p:sp>
      <p:sp>
        <p:nvSpPr>
          <p:cNvPr id="96" name="object 3"/>
          <p:cNvSpPr txBox="1"/>
          <p:nvPr/>
        </p:nvSpPr>
        <p:spPr>
          <a:xfrm>
            <a:off x="433296" y="3929516"/>
            <a:ext cx="9652219" cy="830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indent="12700"/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pc="0" dirty="0" err="1"/>
              <a:t>Инженерил</a:t>
            </a:r>
            <a:endParaRPr lang="ru-RU" spc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pc="0" dirty="0"/>
              <a:t>Писал на С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pc="0" dirty="0"/>
              <a:t>Программировал микроконтроллеры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pc="0" dirty="0"/>
              <a:t>Чертил в </a:t>
            </a:r>
            <a:r>
              <a:rPr lang="en-US" spc="0" dirty="0" err="1"/>
              <a:t>AutoCad</a:t>
            </a:r>
            <a:endParaRPr lang="ru-RU" spc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pc="0" dirty="0"/>
              <a:t>Преподавал в техникуме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pc="0" dirty="0"/>
              <a:t>Паял</a:t>
            </a:r>
            <a:endParaRPr lang="en-US" spc="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spc="0" dirty="0"/>
          </a:p>
        </p:txBody>
      </p:sp>
      <p:pic>
        <p:nvPicPr>
          <p:cNvPr id="3078" name="Picture 6" descr="AutoCAD Mechanical | ПО для машиностроительного проектирования | Autodesk">
            <a:extLst>
              <a:ext uri="{FF2B5EF4-FFF2-40B4-BE49-F238E27FC236}">
                <a16:creationId xmlns:a16="http://schemas.microsoft.com/office/drawing/2014/main" id="{FBE82391-81EB-5B46-AFF2-3A05CBC98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985" y="5379810"/>
            <a:ext cx="10530115" cy="59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Ни разу такого не было и вот опять | Пикабу">
            <a:extLst>
              <a:ext uri="{FF2B5EF4-FFF2-40B4-BE49-F238E27FC236}">
                <a16:creationId xmlns:a16="http://schemas.microsoft.com/office/drawing/2014/main" id="{1E0AB236-30F2-1049-99A1-6741C79B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159" y="708855"/>
            <a:ext cx="8296511" cy="46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ano 3.0 CH340G Arduino совместимый контроллер с USB кабелем">
            <a:extLst>
              <a:ext uri="{FF2B5EF4-FFF2-40B4-BE49-F238E27FC236}">
                <a16:creationId xmlns:a16="http://schemas.microsoft.com/office/drawing/2014/main" id="{A657E22E-8FA2-7842-9054-4ABD909A8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556" y="835749"/>
            <a:ext cx="4997660" cy="378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long.png" descr="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81" y="10352738"/>
            <a:ext cx="3073340" cy="540368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object 3"/>
          <p:cNvSpPr txBox="1">
            <a:spLocks noGrp="1"/>
          </p:cNvSpPr>
          <p:nvPr>
            <p:ph type="title"/>
          </p:nvPr>
        </p:nvSpPr>
        <p:spPr>
          <a:xfrm>
            <a:off x="883200" y="850256"/>
            <a:ext cx="9652218" cy="1569409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indent="12700">
              <a:lnSpc>
                <a:spcPct val="100000"/>
              </a:lnSpc>
              <a:tabLst>
                <a:tab pos="1625600" algn="l"/>
              </a:tabLst>
              <a:defRPr sz="4000" spc="121"/>
            </a:pPr>
            <a:r>
              <a:rPr lang="ru-RU" sz="6000" b="1" spc="0" dirty="0"/>
              <a:t>Что не нравилось</a:t>
            </a:r>
            <a:endParaRPr sz="6000" b="1" spc="0" dirty="0"/>
          </a:p>
        </p:txBody>
      </p:sp>
      <p:sp>
        <p:nvSpPr>
          <p:cNvPr id="96" name="object 3"/>
          <p:cNvSpPr txBox="1"/>
          <p:nvPr/>
        </p:nvSpPr>
        <p:spPr>
          <a:xfrm>
            <a:off x="433296" y="3929516"/>
            <a:ext cx="9652219" cy="830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indent="12700"/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pc="0" dirty="0"/>
              <a:t>Старые компы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pc="0" dirty="0"/>
              <a:t>Устаревшие технологии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pc="0" dirty="0"/>
              <a:t>Зарплата</a:t>
            </a:r>
            <a:endParaRPr lang="en-US" spc="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spc="0" dirty="0"/>
          </a:p>
        </p:txBody>
      </p:sp>
      <p:pic>
        <p:nvPicPr>
          <p:cNvPr id="6146" name="Picture 2" descr="Мешок с деньгами - Png картинки и иконки без фона">
            <a:extLst>
              <a:ext uri="{FF2B5EF4-FFF2-40B4-BE49-F238E27FC236}">
                <a16:creationId xmlns:a16="http://schemas.microsoft.com/office/drawing/2014/main" id="{D11FDE96-AFD5-514E-B837-C509E03B9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818" y="7250733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к дать вторую жизнь старым компьютерам">
            <a:extLst>
              <a:ext uri="{FF2B5EF4-FFF2-40B4-BE49-F238E27FC236}">
                <a16:creationId xmlns:a16="http://schemas.microsoft.com/office/drawing/2014/main" id="{74D8E34B-7819-0644-A35D-E14FE9EFA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688" y="199886"/>
            <a:ext cx="5277523" cy="443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Начинаем работать в Borland C++ Builder">
            <a:extLst>
              <a:ext uri="{FF2B5EF4-FFF2-40B4-BE49-F238E27FC236}">
                <a16:creationId xmlns:a16="http://schemas.microsoft.com/office/drawing/2014/main" id="{2835567A-D9A0-2341-815B-7F0FAE0C1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2461" y="4983843"/>
            <a:ext cx="65024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54841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long.png" descr="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81" y="10352738"/>
            <a:ext cx="3073340" cy="540368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object 3"/>
          <p:cNvSpPr txBox="1">
            <a:spLocks noGrp="1"/>
          </p:cNvSpPr>
          <p:nvPr>
            <p:ph type="title"/>
          </p:nvPr>
        </p:nvSpPr>
        <p:spPr>
          <a:xfrm>
            <a:off x="883200" y="850256"/>
            <a:ext cx="9652218" cy="1569409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indent="12700">
              <a:lnSpc>
                <a:spcPct val="100000"/>
              </a:lnSpc>
              <a:tabLst>
                <a:tab pos="1625600" algn="l"/>
              </a:tabLst>
              <a:defRPr sz="4000" spc="121"/>
            </a:pPr>
            <a:r>
              <a:rPr lang="ru-RU" sz="6000" b="1" spc="0" dirty="0"/>
              <a:t>Учеба в Практикуме</a:t>
            </a:r>
            <a:endParaRPr sz="6000" b="1" spc="0" dirty="0"/>
          </a:p>
        </p:txBody>
      </p:sp>
      <p:sp>
        <p:nvSpPr>
          <p:cNvPr id="96" name="object 3"/>
          <p:cNvSpPr txBox="1"/>
          <p:nvPr/>
        </p:nvSpPr>
        <p:spPr>
          <a:xfrm>
            <a:off x="433296" y="3929516"/>
            <a:ext cx="9652219" cy="830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indent="12700"/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pc="0" dirty="0"/>
              <a:t>Наставник, </a:t>
            </a:r>
            <a:r>
              <a:rPr lang="ru-RU" spc="0" dirty="0" err="1"/>
              <a:t>ревьюер</a:t>
            </a:r>
            <a:r>
              <a:rPr lang="ru-RU" spc="0" dirty="0"/>
              <a:t>, куратор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pc="0" dirty="0" err="1"/>
              <a:t>Одногруппники</a:t>
            </a:r>
            <a:endParaRPr lang="ru-RU" spc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pc="0" dirty="0" err="1"/>
              <a:t>Хард</a:t>
            </a:r>
            <a:r>
              <a:rPr lang="ru-RU" spc="0" dirty="0"/>
              <a:t> и софт </a:t>
            </a:r>
            <a:r>
              <a:rPr lang="ru-RU" spc="0" dirty="0" err="1"/>
              <a:t>скилы</a:t>
            </a:r>
            <a:endParaRPr lang="en-US" spc="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spc="0" dirty="0"/>
          </a:p>
        </p:txBody>
      </p:sp>
      <p:pic>
        <p:nvPicPr>
          <p:cNvPr id="8" name="Group 404.png" descr="Group 404.png">
            <a:extLst>
              <a:ext uri="{FF2B5EF4-FFF2-40B4-BE49-F238E27FC236}">
                <a16:creationId xmlns:a16="http://schemas.microsoft.com/office/drawing/2014/main" id="{01626BDA-5B36-4E42-ADD0-0A6CF3B8B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411" y="1741599"/>
            <a:ext cx="10274190" cy="781980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00448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long.png" descr="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81" y="10352738"/>
            <a:ext cx="3073340" cy="540368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object 3"/>
          <p:cNvSpPr txBox="1">
            <a:spLocks noGrp="1"/>
          </p:cNvSpPr>
          <p:nvPr>
            <p:ph type="title"/>
          </p:nvPr>
        </p:nvSpPr>
        <p:spPr>
          <a:xfrm>
            <a:off x="883200" y="850256"/>
            <a:ext cx="9652218" cy="1569409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indent="12700">
              <a:lnSpc>
                <a:spcPct val="100000"/>
              </a:lnSpc>
              <a:tabLst>
                <a:tab pos="1625600" algn="l"/>
              </a:tabLst>
              <a:defRPr sz="4000" spc="121"/>
            </a:pPr>
            <a:r>
              <a:rPr lang="ru-RU" sz="6000" b="1" spc="0" dirty="0"/>
              <a:t>Поиск работы</a:t>
            </a:r>
            <a:endParaRPr sz="6000" b="1" spc="0" dirty="0"/>
          </a:p>
        </p:txBody>
      </p:sp>
      <p:sp>
        <p:nvSpPr>
          <p:cNvPr id="96" name="object 3"/>
          <p:cNvSpPr txBox="1"/>
          <p:nvPr/>
        </p:nvSpPr>
        <p:spPr>
          <a:xfrm>
            <a:off x="433296" y="3929516"/>
            <a:ext cx="9652219" cy="830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indent="12700"/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pc="0" dirty="0"/>
              <a:t>Мотивация. Деньги </a:t>
            </a:r>
            <a:r>
              <a:rPr lang="en-US" spc="0" dirty="0"/>
              <a:t>vs </a:t>
            </a:r>
            <a:r>
              <a:rPr lang="ru-RU" spc="0" dirty="0"/>
              <a:t>Интерес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pc="0" dirty="0"/>
              <a:t>Понять свое место в </a:t>
            </a:r>
            <a:r>
              <a:rPr lang="en-US" spc="0" dirty="0"/>
              <a:t>IT</a:t>
            </a:r>
            <a:endParaRPr lang="ru-RU" spc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pc="0" dirty="0"/>
              <a:t>Набить руку на собеседованиях</a:t>
            </a:r>
            <a:endParaRPr lang="en-US" spc="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spc="0" dirty="0"/>
          </a:p>
        </p:txBody>
      </p:sp>
      <p:pic>
        <p:nvPicPr>
          <p:cNvPr id="8194" name="Picture 2" descr="Улыбнуло? | Пикабу">
            <a:extLst>
              <a:ext uri="{FF2B5EF4-FFF2-40B4-BE49-F238E27FC236}">
                <a16:creationId xmlns:a16="http://schemas.microsoft.com/office/drawing/2014/main" id="{88A9263D-85D6-4544-9886-F7F63A3B4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641" y="2419665"/>
            <a:ext cx="10388237" cy="57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6447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long.png" descr="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81" y="10352738"/>
            <a:ext cx="3073340" cy="540368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object 3"/>
          <p:cNvSpPr txBox="1">
            <a:spLocks noGrp="1"/>
          </p:cNvSpPr>
          <p:nvPr>
            <p:ph type="title"/>
          </p:nvPr>
        </p:nvSpPr>
        <p:spPr>
          <a:xfrm>
            <a:off x="883200" y="850256"/>
            <a:ext cx="9652218" cy="1569409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indent="12700">
              <a:lnSpc>
                <a:spcPct val="100000"/>
              </a:lnSpc>
              <a:tabLst>
                <a:tab pos="1625600" algn="l"/>
              </a:tabLst>
              <a:defRPr sz="4000" spc="121"/>
            </a:pPr>
            <a:r>
              <a:rPr lang="ru-RU" sz="6000" b="1" spc="0" dirty="0"/>
              <a:t>Моя статистика</a:t>
            </a:r>
            <a:endParaRPr sz="6000" b="1" spc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48A166-1F86-7944-AEF1-63D31B5EE65B}"/>
              </a:ext>
            </a:extLst>
          </p:cNvPr>
          <p:cNvSpPr txBox="1"/>
          <p:nvPr/>
        </p:nvSpPr>
        <p:spPr>
          <a:xfrm>
            <a:off x="2830286" y="3701143"/>
            <a:ext cx="9239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25600" algn="l"/>
              </a:tabLst>
            </a:pPr>
            <a:endParaRPr kumimoji="0" lang="ru-RU" sz="4000" b="0" i="0" u="none" strike="noStrike" cap="none" spc="121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uisse Intl Regular"/>
              <a:ea typeface="Suisse Intl Regular"/>
              <a:cs typeface="Suisse Intl Regular"/>
              <a:sym typeface="Suisse Intl Regular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B9B92429-B5CC-434C-AED4-C8B556B8B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744125"/>
              </p:ext>
            </p:extLst>
          </p:nvPr>
        </p:nvGraphicFramePr>
        <p:xfrm>
          <a:off x="425025" y="2028165"/>
          <a:ext cx="7608632" cy="7993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4316">
                  <a:extLst>
                    <a:ext uri="{9D8B030D-6E8A-4147-A177-3AD203B41FA5}">
                      <a16:colId xmlns:a16="http://schemas.microsoft.com/office/drawing/2014/main" val="1008625018"/>
                    </a:ext>
                  </a:extLst>
                </a:gridCol>
                <a:gridCol w="3804316">
                  <a:extLst>
                    <a:ext uri="{9D8B030D-6E8A-4147-A177-3AD203B41FA5}">
                      <a16:colId xmlns:a16="http://schemas.microsoft.com/office/drawing/2014/main" val="1431200542"/>
                    </a:ext>
                  </a:extLst>
                </a:gridCol>
              </a:tblGrid>
              <a:tr h="110674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Всего откликов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863039"/>
                  </a:ext>
                </a:extLst>
              </a:tr>
              <a:tr h="110674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Пригласили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830086"/>
                  </a:ext>
                </a:extLst>
              </a:tr>
              <a:tr h="110674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Собеседований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811098"/>
                  </a:ext>
                </a:extLst>
              </a:tr>
              <a:tr h="110674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Пройдено тех. интервью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67499"/>
                  </a:ext>
                </a:extLst>
              </a:tr>
              <a:tr h="110674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Тестовых заданий выдано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692147"/>
                  </a:ext>
                </a:extLst>
              </a:tr>
              <a:tr h="110674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Сделано тестовых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529811"/>
                  </a:ext>
                </a:extLst>
              </a:tr>
              <a:tr h="110674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/>
                        <a:t>Офферы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054970"/>
                  </a:ext>
                </a:extLst>
              </a:tr>
            </a:tbl>
          </a:graphicData>
        </a:graphic>
      </p:graphicFrame>
      <p:pic>
        <p:nvPicPr>
          <p:cNvPr id="10242" name="Picture 2" descr="Мем: Stonks — Интернет на TJ">
            <a:extLst>
              <a:ext uri="{FF2B5EF4-FFF2-40B4-BE49-F238E27FC236}">
                <a16:creationId xmlns:a16="http://schemas.microsoft.com/office/drawing/2014/main" id="{70EA3779-BFA7-EC40-83DF-648B8BF55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318" y="2028165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8617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long.png" descr="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81" y="10352738"/>
            <a:ext cx="3073340" cy="540368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object 3"/>
          <p:cNvSpPr txBox="1">
            <a:spLocks noGrp="1"/>
          </p:cNvSpPr>
          <p:nvPr>
            <p:ph type="title"/>
          </p:nvPr>
        </p:nvSpPr>
        <p:spPr>
          <a:xfrm>
            <a:off x="883200" y="850256"/>
            <a:ext cx="9652218" cy="1569409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indent="12700">
              <a:lnSpc>
                <a:spcPct val="100000"/>
              </a:lnSpc>
              <a:tabLst>
                <a:tab pos="1625600" algn="l"/>
              </a:tabLst>
              <a:defRPr sz="4000" spc="121"/>
            </a:pPr>
            <a:r>
              <a:rPr lang="ru-RU" sz="6000" b="1" spc="0" dirty="0"/>
              <a:t>Итоги</a:t>
            </a:r>
            <a:endParaRPr sz="6000" b="1" spc="0" dirty="0"/>
          </a:p>
        </p:txBody>
      </p:sp>
      <p:sp>
        <p:nvSpPr>
          <p:cNvPr id="96" name="object 3"/>
          <p:cNvSpPr txBox="1"/>
          <p:nvPr/>
        </p:nvSpPr>
        <p:spPr>
          <a:xfrm>
            <a:off x="883200" y="3989074"/>
            <a:ext cx="9652219" cy="830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indent="12700"/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pc="0" dirty="0"/>
              <a:t>Уверенно </a:t>
            </a:r>
            <a:r>
              <a:rPr lang="ru-RU" spc="0" dirty="0" err="1"/>
              <a:t>собеседуюсь</a:t>
            </a:r>
            <a:endParaRPr lang="ru-RU" spc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pc="0" dirty="0"/>
              <a:t>Прощупал рынок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pc="0" dirty="0"/>
              <a:t>Устроился </a:t>
            </a:r>
            <a:r>
              <a:rPr lang="ru-RU" spc="0" dirty="0" err="1"/>
              <a:t>мидлом</a:t>
            </a:r>
            <a:endParaRPr lang="ru-RU" spc="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spc="0" dirty="0"/>
          </a:p>
        </p:txBody>
      </p:sp>
      <p:pic>
        <p:nvPicPr>
          <p:cNvPr id="12292" name="Picture 4" descr="beavis-on-computer - Reaction GIFs">
            <a:extLst>
              <a:ext uri="{FF2B5EF4-FFF2-40B4-BE49-F238E27FC236}">
                <a16:creationId xmlns:a16="http://schemas.microsoft.com/office/drawing/2014/main" id="{1234576F-730D-B34C-8278-0F1A0F1C5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137" y="1562795"/>
            <a:ext cx="10700228" cy="817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537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long.png" descr="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81" y="10352738"/>
            <a:ext cx="3073340" cy="54036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0BB53A8-7F00-DF44-B50E-E9C77E57A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327" y="675958"/>
            <a:ext cx="16632529" cy="2266315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30A323-5A83-FA4C-B39A-9B33B91CB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054" y="1640277"/>
            <a:ext cx="7245350" cy="7245350"/>
          </a:xfrm>
          <a:prstGeom prst="rect">
            <a:avLst/>
          </a:prstGeom>
        </p:spPr>
      </p:pic>
      <p:sp>
        <p:nvSpPr>
          <p:cNvPr id="14" name="Имя Фамилия,…">
            <a:extLst>
              <a:ext uri="{FF2B5EF4-FFF2-40B4-BE49-F238E27FC236}">
                <a16:creationId xmlns:a16="http://schemas.microsoft.com/office/drawing/2014/main" id="{39A4C495-79F8-8643-B7BD-D2F3838127F9}"/>
              </a:ext>
            </a:extLst>
          </p:cNvPr>
          <p:cNvSpPr txBox="1"/>
          <p:nvPr/>
        </p:nvSpPr>
        <p:spPr>
          <a:xfrm>
            <a:off x="10218948" y="9432803"/>
            <a:ext cx="5008675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indent="12700">
              <a:defRPr sz="3200" spc="123"/>
            </a:pPr>
            <a:r>
              <a:rPr lang="ru-RU" dirty="0"/>
              <a:t>Максим Карпов</a:t>
            </a:r>
            <a:r>
              <a:rPr dirty="0"/>
              <a:t>,</a:t>
            </a:r>
          </a:p>
          <a:p>
            <a:pPr indent="12700">
              <a:defRPr sz="3200" spc="123"/>
            </a:pPr>
            <a:r>
              <a:rPr lang="en-US" dirty="0"/>
              <a:t>Python </a:t>
            </a:r>
            <a:r>
              <a:rPr lang="ru-RU" dirty="0"/>
              <a:t>разработчик</a:t>
            </a:r>
            <a:r>
              <a:rPr dirty="0"/>
              <a:t>,</a:t>
            </a:r>
            <a:endParaRPr lang="en-US" dirty="0"/>
          </a:p>
          <a:p>
            <a:pPr indent="12700">
              <a:defRPr sz="3200" spc="123"/>
            </a:pPr>
            <a:r>
              <a:rPr lang="en-US" dirty="0"/>
              <a:t>Verme</a:t>
            </a:r>
            <a:endParaRPr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BB25FDF-1DD0-8342-92B0-B4E62AE1F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317" y="7583631"/>
            <a:ext cx="1724613" cy="172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3">
            <a:extLst>
              <a:ext uri="{FF2B5EF4-FFF2-40B4-BE49-F238E27FC236}">
                <a16:creationId xmlns:a16="http://schemas.microsoft.com/office/drawing/2014/main" id="{3BF530C6-ACC1-9945-A913-C565D4AFAEC0}"/>
              </a:ext>
            </a:extLst>
          </p:cNvPr>
          <p:cNvSpPr txBox="1"/>
          <p:nvPr/>
        </p:nvSpPr>
        <p:spPr>
          <a:xfrm>
            <a:off x="883200" y="3989074"/>
            <a:ext cx="9675943" cy="830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indent="12700"/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pc="0" dirty="0"/>
              <a:t>Если есть вопросы – с удовольствием отвечу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spc="0" dirty="0"/>
          </a:p>
        </p:txBody>
      </p:sp>
    </p:spTree>
    <p:extLst>
      <p:ext uri="{BB962C8B-B14F-4D97-AF65-F5344CB8AC3E}">
        <p14:creationId xmlns:p14="http://schemas.microsoft.com/office/powerpoint/2010/main" val="12021421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5CFF"/>
            </a:solidFill>
            <a:effectLst/>
            <a:uFillTx/>
            <a:latin typeface="Suisse Intl Regular"/>
            <a:ea typeface="Suisse Intl Regular"/>
            <a:cs typeface="Suisse Intl Regular"/>
            <a:sym typeface="Suisse Intl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625600" algn="l"/>
          </a:tabLst>
          <a:defRPr kumimoji="0" sz="4000" b="0" i="0" u="none" strike="noStrike" cap="none" spc="121" normalizeH="0" baseline="0">
            <a:ln>
              <a:noFill/>
            </a:ln>
            <a:solidFill>
              <a:srgbClr val="FFFFFF"/>
            </a:solidFill>
            <a:effectLst/>
            <a:uFillTx/>
            <a:latin typeface="Suisse Intl Regular"/>
            <a:ea typeface="Suisse Intl Regular"/>
            <a:cs typeface="Suisse Intl Regular"/>
            <a:sym typeface="Suisse Intl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5CFF"/>
            </a:solidFill>
            <a:effectLst/>
            <a:uFillTx/>
            <a:latin typeface="Suisse Intl Regular"/>
            <a:ea typeface="Suisse Intl Regular"/>
            <a:cs typeface="Suisse Intl Regular"/>
            <a:sym typeface="Suisse Intl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625600" algn="l"/>
          </a:tabLst>
          <a:defRPr kumimoji="0" sz="4000" b="0" i="0" u="none" strike="noStrike" cap="none" spc="121" normalizeH="0" baseline="0">
            <a:ln>
              <a:noFill/>
            </a:ln>
            <a:solidFill>
              <a:srgbClr val="FFFFFF"/>
            </a:solidFill>
            <a:effectLst/>
            <a:uFillTx/>
            <a:latin typeface="Suisse Intl Regular"/>
            <a:ea typeface="Suisse Intl Regular"/>
            <a:cs typeface="Suisse Intl Regular"/>
            <a:sym typeface="Suisse Intl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117</Words>
  <Application>Microsoft Macintosh PowerPoint</Application>
  <PresentationFormat>Произвольный</PresentationFormat>
  <Paragraphs>49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Suisse Intl Regular</vt:lpstr>
      <vt:lpstr>Office Theme</vt:lpstr>
      <vt:lpstr>Презентация PowerPoint</vt:lpstr>
      <vt:lpstr>Чем я занимался до Яндекс.Практикума</vt:lpstr>
      <vt:lpstr>Что не нравилось</vt:lpstr>
      <vt:lpstr>Учеба в Практикуме</vt:lpstr>
      <vt:lpstr>Поиск работы</vt:lpstr>
      <vt:lpstr>Моя статистика</vt:lpstr>
      <vt:lpstr>Итоги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cp:lastModifiedBy>Microsoft Office User</cp:lastModifiedBy>
  <cp:revision>15</cp:revision>
  <dcterms:modified xsi:type="dcterms:W3CDTF">2020-09-11T20:52:38Z</dcterms:modified>
</cp:coreProperties>
</file>