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653" r:id="rId1"/>
  </p:sldMasterIdLst>
  <p:notesMasterIdLst>
    <p:notesMasterId r:id="rId10"/>
  </p:notesMasterIdLst>
  <p:sldIdLst>
    <p:sldId id="257" r:id="rId2"/>
    <p:sldId id="258" r:id="rId3"/>
    <p:sldId id="264" r:id="rId4"/>
    <p:sldId id="265" r:id="rId5"/>
    <p:sldId id="266" r:id="rId6"/>
    <p:sldId id="267" r:id="rId7"/>
    <p:sldId id="268" r:id="rId8"/>
    <p:sldId id="269" r:id="rId9"/>
  </p:sldIdLst>
  <p:sldSz cx="20104100" cy="11303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90" autoAdjust="0"/>
    <p:restoredTop sz="71198" autoAdjust="0"/>
  </p:normalViewPr>
  <p:slideViewPr>
    <p:cSldViewPr snapToGrid="0">
      <p:cViewPr varScale="1">
        <p:scale>
          <a:sx n="56" d="100"/>
          <a:sy n="56" d="100"/>
        </p:scale>
        <p:origin x="11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702f725292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ym typeface="Arial"/>
            </a:endParaRPr>
          </a:p>
        </p:txBody>
      </p:sp>
      <p:sp>
        <p:nvSpPr>
          <p:cNvPr id="50" name="Google Shape;50;g702f7252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02f7252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" name="Google Shape;59;g702f725292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02f725292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02f725292_7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02f725292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02f725292_1_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02f725292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02f725292_1_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02f725292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02f725292_1_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02f725292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02f725292_1_8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02f725292_2_0:notes"/>
          <p:cNvSpPr txBox="1">
            <a:spLocks noGrp="1"/>
          </p:cNvSpPr>
          <p:nvPr>
            <p:ph type="body" idx="1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500"/>
              <a:buFont typeface="Arial"/>
              <a:buNone/>
            </a:pPr>
            <a:endParaRPr dirty="0"/>
          </a:p>
        </p:txBody>
      </p:sp>
      <p:sp>
        <p:nvSpPr>
          <p:cNvPr id="153" name="Google Shape;153;g702f72529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735784" y="510844"/>
            <a:ext cx="16632528" cy="226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005205" y="2601149"/>
            <a:ext cx="8745285" cy="746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8675581" y="10302075"/>
            <a:ext cx="8055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552727" y="10508444"/>
            <a:ext cx="22929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000"/>
              <a:buFont typeface="Helvetica Neue"/>
              <a:buNone/>
            </a:pPr>
            <a:r>
              <a:rPr lang="ru-RU" sz="2000" b="0" i="0" u="none" strike="noStrike" cap="none">
                <a:solidFill>
                  <a:srgbClr val="9292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Яндекс.Практикум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0">
  <p:cSld name="Title and Content 0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5784" y="510844"/>
            <a:ext cx="16632528" cy="226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448315" y="3746348"/>
            <a:ext cx="17207469" cy="315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8846434" y="10517695"/>
            <a:ext cx="252463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735784" y="510844"/>
            <a:ext cx="16632528" cy="226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8846434" y="10517695"/>
            <a:ext cx="252463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735784" y="510844"/>
            <a:ext cx="16632528" cy="226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448315" y="3746348"/>
            <a:ext cx="17207469" cy="315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8846434" y="10517695"/>
            <a:ext cx="252463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6835394" y="10511791"/>
            <a:ext cx="6433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1005205" y="10511791"/>
            <a:ext cx="46239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4474953" y="10511791"/>
            <a:ext cx="46239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" y="-1"/>
            <a:ext cx="20104101" cy="1130855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735784" y="510844"/>
            <a:ext cx="16632528" cy="226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05205" y="2637366"/>
            <a:ext cx="18093690" cy="745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8846434" y="10517695"/>
            <a:ext cx="252463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 descr="Рисунок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6"/>
            <a:ext cx="20104100" cy="1130856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9053900" y="0"/>
            <a:ext cx="11050200" cy="11308956"/>
          </a:xfrm>
          <a:prstGeom prst="rect">
            <a:avLst/>
          </a:prstGeom>
          <a:solidFill>
            <a:srgbClr val="000000">
              <a:alpha val="63919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984249" y="822779"/>
            <a:ext cx="8548371" cy="146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Helvetica Neue"/>
              <a:buNone/>
            </a:pPr>
            <a:r>
              <a:rPr lang="ru-RU" b="0" i="0" dirty="0">
                <a:solidFill>
                  <a:schemeClr val="bg1"/>
                </a:solidFill>
                <a:effectLst/>
                <a:latin typeface="Slack-Lato"/>
              </a:rPr>
              <a:t>Оптимизация и балансировка в высоконагруженных сервисах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56" name="Google Shape;56;p8" descr="Рисунок 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14650" y="9800349"/>
            <a:ext cx="3378200" cy="7112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4;p8">
            <a:extLst>
              <a:ext uri="{FF2B5EF4-FFF2-40B4-BE49-F238E27FC236}">
                <a16:creationId xmlns:a16="http://schemas.microsoft.com/office/drawing/2014/main" id="{92B57629-C8CF-4C37-B9B3-318447CFA42C}"/>
              </a:ext>
            </a:extLst>
          </p:cNvPr>
          <p:cNvSpPr txBox="1">
            <a:spLocks/>
          </p:cNvSpPr>
          <p:nvPr/>
        </p:nvSpPr>
        <p:spPr>
          <a:xfrm>
            <a:off x="744889" y="10155949"/>
            <a:ext cx="8548371" cy="85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49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R="5080">
              <a:lnSpc>
                <a:spcPct val="90000"/>
              </a:lnSpc>
              <a:buSzPts val="7400"/>
            </a:pPr>
            <a:r>
              <a:rPr lang="ru-RU" b="0" dirty="0">
                <a:solidFill>
                  <a:schemeClr val="bg1"/>
                </a:solidFill>
                <a:latin typeface="Slack-Lato"/>
              </a:rPr>
              <a:t>Евгений Бартенев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/>
        </p:nvSpPr>
        <p:spPr>
          <a:xfrm>
            <a:off x="552727" y="10508444"/>
            <a:ext cx="22929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000"/>
              <a:buFont typeface="Helvetica Neue"/>
              <a:buNone/>
            </a:pPr>
            <a:r>
              <a:rPr lang="ru-RU" sz="2000" b="0" i="0" u="none" strike="noStrike" cap="none">
                <a:solidFill>
                  <a:srgbClr val="9292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Яндекс.Практикум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99D8CA-F920-430F-A2F3-73A559D8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011" y="527112"/>
            <a:ext cx="16632528" cy="1298291"/>
          </a:xfrm>
        </p:spPr>
        <p:txBody>
          <a:bodyPr/>
          <a:lstStyle/>
          <a:p>
            <a:r>
              <a:rPr lang="ru-RU" sz="6000" b="0" dirty="0">
                <a:latin typeface="Arial"/>
                <a:cs typeface="Arial"/>
                <a:sym typeface="Arial"/>
              </a:rPr>
              <a:t>Зачем вам нужно об этом знать?</a:t>
            </a:r>
            <a:endParaRPr lang="en-US" sz="6000" b="0" dirty="0">
              <a:latin typeface="Arial"/>
              <a:cs typeface="Arial"/>
              <a:sym typeface="Arial"/>
            </a:endParaRP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6CF7570-9C35-428F-BD08-1646AF82B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011" y="2970366"/>
            <a:ext cx="17621059" cy="58590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552727" y="10508444"/>
            <a:ext cx="22929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000"/>
              <a:buFont typeface="Helvetica Neue"/>
              <a:buNone/>
            </a:pPr>
            <a:r>
              <a:rPr lang="ru-RU" sz="2000" b="0" i="0" u="none" strike="noStrike" cap="none">
                <a:solidFill>
                  <a:srgbClr val="9292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Яндекс.Практикум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721600" y="610974"/>
            <a:ext cx="180951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0" algn="l" rtl="0">
              <a:lnSpc>
                <a:spcPct val="887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lang="ru-RU" sz="6000" dirty="0">
                <a:solidFill>
                  <a:srgbClr val="FFFFFF"/>
                </a:solidFill>
              </a:rPr>
              <a:t>Оптимальна ли архитектура решения?</a:t>
            </a:r>
            <a:endParaRPr sz="6000" dirty="0">
              <a:solidFill>
                <a:srgbClr val="FFFFFF"/>
              </a:solidFill>
            </a:endParaRPr>
          </a:p>
        </p:txBody>
      </p:sp>
      <p:pic>
        <p:nvPicPr>
          <p:cNvPr id="117" name="Google Shape;11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900" y="1995914"/>
            <a:ext cx="18664300" cy="731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18675581" y="10302075"/>
            <a:ext cx="805500" cy="48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552727" y="10508444"/>
            <a:ext cx="22929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000"/>
              <a:buFont typeface="Helvetica Neue"/>
              <a:buNone/>
            </a:pPr>
            <a:r>
              <a:rPr lang="ru-RU" sz="2000" b="0" i="0" u="none" strike="noStrike" cap="none">
                <a:solidFill>
                  <a:srgbClr val="9292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Яндекс.Практикум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721600" y="610974"/>
            <a:ext cx="180951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0" algn="l" rtl="0">
              <a:lnSpc>
                <a:spcPct val="887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lang="ru-RU" sz="6000">
                <a:solidFill>
                  <a:srgbClr val="FFFFFF"/>
                </a:solidFill>
              </a:rPr>
              <a:t>Разнесём данные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4063" y="1746776"/>
            <a:ext cx="16650175" cy="828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18675581" y="10302075"/>
            <a:ext cx="805500" cy="48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552727" y="10508444"/>
            <a:ext cx="22929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000"/>
              <a:buFont typeface="Helvetica Neue"/>
              <a:buNone/>
            </a:pPr>
            <a:r>
              <a:rPr lang="ru-RU" sz="2000" b="0" i="0" u="none" strike="noStrike" cap="none">
                <a:solidFill>
                  <a:srgbClr val="9292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Яндекс.Практикум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721600" y="610974"/>
            <a:ext cx="180951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0" algn="l" rtl="0">
              <a:lnSpc>
                <a:spcPct val="887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lang="ru-RU" sz="6000">
                <a:solidFill>
                  <a:srgbClr val="FFFFFF"/>
                </a:solidFill>
              </a:rPr>
              <a:t>Масштабирование хранилищ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133" name="Google Shape;1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788" y="1746775"/>
            <a:ext cx="15484526" cy="860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18675581" y="10302075"/>
            <a:ext cx="805500" cy="48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/>
        </p:nvSpPr>
        <p:spPr>
          <a:xfrm>
            <a:off x="552727" y="10508444"/>
            <a:ext cx="22929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000"/>
              <a:buFont typeface="Helvetica Neue"/>
              <a:buNone/>
            </a:pPr>
            <a:r>
              <a:rPr lang="ru-RU" sz="2000" b="0" i="0" u="none" strike="noStrike" cap="none">
                <a:solidFill>
                  <a:srgbClr val="9292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Яндекс.Практикум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721600" y="610974"/>
            <a:ext cx="180951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0" algn="l" rtl="0">
              <a:lnSpc>
                <a:spcPct val="887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lang="ru-RU" sz="6000">
                <a:solidFill>
                  <a:srgbClr val="FFFFFF"/>
                </a:solidFill>
              </a:rPr>
              <a:t>Балансировка нагрузки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375" y="1746775"/>
            <a:ext cx="17523351" cy="876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18675581" y="10302075"/>
            <a:ext cx="805500" cy="48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/>
        </p:nvSpPr>
        <p:spPr>
          <a:xfrm>
            <a:off x="552727" y="10508444"/>
            <a:ext cx="22929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000"/>
              <a:buFont typeface="Helvetica Neue"/>
              <a:buNone/>
            </a:pPr>
            <a:r>
              <a:rPr lang="ru-RU" sz="2000" b="0" i="0" u="none" strike="noStrike" cap="none">
                <a:solidFill>
                  <a:srgbClr val="9292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Яндекс.Практикум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721600" y="610974"/>
            <a:ext cx="180951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0" algn="l" rtl="0">
              <a:lnSpc>
                <a:spcPct val="887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lang="ru-RU" sz="6000">
                <a:solidFill>
                  <a:srgbClr val="FFFFFF"/>
                </a:solidFill>
              </a:rPr>
              <a:t>Автоматизируем подготовку окружения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950" y="1746775"/>
            <a:ext cx="15904202" cy="876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>
            <a:spLocks noGrp="1"/>
          </p:cNvSpPr>
          <p:nvPr>
            <p:ph type="sldNum" idx="12"/>
          </p:nvPr>
        </p:nvSpPr>
        <p:spPr>
          <a:xfrm>
            <a:off x="18675581" y="10302075"/>
            <a:ext cx="805500" cy="48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0" y="0"/>
                </a:moveTo>
                <a:lnTo>
                  <a:pt x="20104099" y="0"/>
                </a:lnTo>
                <a:lnTo>
                  <a:pt x="2010409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552727" y="10502545"/>
            <a:ext cx="2292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182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Яндекс.Практикум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 txBox="1">
            <a:spLocks noGrp="1"/>
          </p:cNvSpPr>
          <p:nvPr>
            <p:ph type="sldNum" idx="12"/>
          </p:nvPr>
        </p:nvSpPr>
        <p:spPr>
          <a:xfrm>
            <a:off x="14474953" y="10511791"/>
            <a:ext cx="4623900" cy="5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pic>
        <p:nvPicPr>
          <p:cNvPr id="158" name="Google Shape;158;p20" descr="giphy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1183" y="2554224"/>
            <a:ext cx="10001734" cy="688718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 txBox="1"/>
          <p:nvPr/>
        </p:nvSpPr>
        <p:spPr>
          <a:xfrm>
            <a:off x="552725" y="513462"/>
            <a:ext cx="19056900" cy="1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675" rIns="0" bIns="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7200" dirty="0">
                <a:solidFill>
                  <a:srgbClr val="FFFFFF"/>
                </a:solidFill>
              </a:rPr>
              <a:t>Вопросы</a:t>
            </a:r>
            <a:endParaRPr sz="7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Custom</PresentationFormat>
  <Paragraphs>22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Slack-Lato</vt:lpstr>
      <vt:lpstr>Helvetica Neue</vt:lpstr>
      <vt:lpstr>Calibri</vt:lpstr>
      <vt:lpstr>Arial</vt:lpstr>
      <vt:lpstr>Office Theme</vt:lpstr>
      <vt:lpstr>Оптимизация и балансировка в высоконагруженных сервисах</vt:lpstr>
      <vt:lpstr>Зачем вам нужно об этом знать?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2020-09-12T10:07:07Z</dcterms:modified>
</cp:coreProperties>
</file>