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11309350" cx="20104100"/>
  <p:notesSz cx="20104100" cy="113093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gxBEw+vzq+hhvyC2a5B/eUGuI4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d900f2ba6_0_294:notes"/>
          <p:cNvSpPr txBox="1"/>
          <p:nvPr>
            <p:ph idx="1" type="body"/>
          </p:nvPr>
        </p:nvSpPr>
        <p:spPr>
          <a:xfrm>
            <a:off x="2680547" y="5371941"/>
            <a:ext cx="14742900" cy="508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ad900f2ba6_0_294:notes"/>
          <p:cNvSpPr/>
          <p:nvPr>
            <p:ph idx="2" type="sldImg"/>
          </p:nvPr>
        </p:nvSpPr>
        <p:spPr>
          <a:xfrm>
            <a:off x="3354446" y="848201"/>
            <a:ext cx="133953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d900f2ba6_0_169:notes"/>
          <p:cNvSpPr txBox="1"/>
          <p:nvPr>
            <p:ph idx="1" type="body"/>
          </p:nvPr>
        </p:nvSpPr>
        <p:spPr>
          <a:xfrm>
            <a:off x="2680547" y="5371941"/>
            <a:ext cx="14742900" cy="508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ad900f2ba6_0_169:notes"/>
          <p:cNvSpPr/>
          <p:nvPr>
            <p:ph idx="2" type="sldImg"/>
          </p:nvPr>
        </p:nvSpPr>
        <p:spPr>
          <a:xfrm>
            <a:off x="3354446" y="848201"/>
            <a:ext cx="133953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f41bcd3f7_0_43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7f41bcd3f7_0_43:notes"/>
          <p:cNvSpPr txBox="1"/>
          <p:nvPr>
            <p:ph idx="1" type="body"/>
          </p:nvPr>
        </p:nvSpPr>
        <p:spPr>
          <a:xfrm>
            <a:off x="2009775" y="5441950"/>
            <a:ext cx="16084499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g7f41bcd3f7_0_43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d900f2ba6_0_213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ad900f2ba6_0_213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f41bcd3f7_0_235:notes"/>
          <p:cNvSpPr txBox="1"/>
          <p:nvPr>
            <p:ph idx="1" type="body"/>
          </p:nvPr>
        </p:nvSpPr>
        <p:spPr>
          <a:xfrm>
            <a:off x="2009775" y="5441950"/>
            <a:ext cx="16084499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7f41bcd3f7_0_235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 txBox="1"/>
          <p:nvPr>
            <p:ph idx="1" type="body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3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f41bcd3f7_0_87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7f41bcd3f7_0_87:notes"/>
          <p:cNvSpPr txBox="1"/>
          <p:nvPr>
            <p:ph idx="1" type="body"/>
          </p:nvPr>
        </p:nvSpPr>
        <p:spPr>
          <a:xfrm>
            <a:off x="2009775" y="5441950"/>
            <a:ext cx="16084499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7f41bcd3f7_0_87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d900f2ba6_0_225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ad900f2ba6_0_225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ad900f2ba6_0_275:notes"/>
          <p:cNvSpPr txBox="1"/>
          <p:nvPr>
            <p:ph idx="1" type="body"/>
          </p:nvPr>
        </p:nvSpPr>
        <p:spPr>
          <a:xfrm>
            <a:off x="2680547" y="5371941"/>
            <a:ext cx="14742900" cy="508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ad900f2ba6_0_275:notes"/>
          <p:cNvSpPr/>
          <p:nvPr>
            <p:ph idx="2" type="sldImg"/>
          </p:nvPr>
        </p:nvSpPr>
        <p:spPr>
          <a:xfrm>
            <a:off x="3354446" y="848201"/>
            <a:ext cx="133953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d900f2ba6_0_301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ad900f2ba6_0_301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 txBox="1"/>
          <p:nvPr>
            <p:ph idx="1" type="body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10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f41bcd3f7_0_253:notes"/>
          <p:cNvSpPr txBox="1"/>
          <p:nvPr>
            <p:ph idx="1" type="body"/>
          </p:nvPr>
        </p:nvSpPr>
        <p:spPr>
          <a:xfrm>
            <a:off x="2009775" y="5441950"/>
            <a:ext cx="16084499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g7f41bcd3f7_0_253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:notes"/>
          <p:cNvSpPr txBox="1"/>
          <p:nvPr>
            <p:ph idx="1" type="body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p4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f41bcd3f7_0_244:notes"/>
          <p:cNvSpPr txBox="1"/>
          <p:nvPr>
            <p:ph idx="1" type="body"/>
          </p:nvPr>
        </p:nvSpPr>
        <p:spPr>
          <a:xfrm>
            <a:off x="2009775" y="5441950"/>
            <a:ext cx="16084499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g7f41bcd3f7_0_244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ad900f2ba6_0_286:notes"/>
          <p:cNvSpPr txBox="1"/>
          <p:nvPr>
            <p:ph idx="1" type="body"/>
          </p:nvPr>
        </p:nvSpPr>
        <p:spPr>
          <a:xfrm>
            <a:off x="2680547" y="5371941"/>
            <a:ext cx="14742900" cy="508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ad900f2ba6_0_286:notes"/>
          <p:cNvSpPr/>
          <p:nvPr>
            <p:ph idx="2" type="sldImg"/>
          </p:nvPr>
        </p:nvSpPr>
        <p:spPr>
          <a:xfrm>
            <a:off x="3354446" y="848201"/>
            <a:ext cx="133953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:notes"/>
          <p:cNvSpPr txBox="1"/>
          <p:nvPr>
            <p:ph idx="1" type="body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5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f41bcd3f7_0_226:notes"/>
          <p:cNvSpPr txBox="1"/>
          <p:nvPr>
            <p:ph idx="1" type="body"/>
          </p:nvPr>
        </p:nvSpPr>
        <p:spPr>
          <a:xfrm>
            <a:off x="2009775" y="5441950"/>
            <a:ext cx="16084499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g7f41bcd3f7_0_226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d900f2ba6_0_2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ad900f2ba6_0_2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d900f2ba6_0_23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ad900f2ba6_0_23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d900f2ba6_0_12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ad900f2ba6_0_12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d900f2ba6_0_109:notes"/>
          <p:cNvSpPr txBox="1"/>
          <p:nvPr>
            <p:ph idx="1" type="body"/>
          </p:nvPr>
        </p:nvSpPr>
        <p:spPr>
          <a:xfrm>
            <a:off x="2009775" y="5441950"/>
            <a:ext cx="160842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3725" lIns="107500" spcFirstLastPara="1" rIns="107500" wrap="square" tIns="53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sp>
        <p:nvSpPr>
          <p:cNvPr id="187" name="Google Shape;187;gad900f2ba6_0_109:notes"/>
          <p:cNvSpPr/>
          <p:nvPr>
            <p:ph idx="2" type="sldImg"/>
          </p:nvPr>
        </p:nvSpPr>
        <p:spPr>
          <a:xfrm>
            <a:off x="6659563" y="1414463"/>
            <a:ext cx="67854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d900f2ba6_0_116:notes"/>
          <p:cNvSpPr txBox="1"/>
          <p:nvPr>
            <p:ph idx="1" type="body"/>
          </p:nvPr>
        </p:nvSpPr>
        <p:spPr>
          <a:xfrm>
            <a:off x="2009775" y="5441950"/>
            <a:ext cx="160842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3725" lIns="107500" spcFirstLastPara="1" rIns="107500" wrap="square" tIns="53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sp>
        <p:nvSpPr>
          <p:cNvPr id="195" name="Google Shape;195;gad900f2ba6_0_116:notes"/>
          <p:cNvSpPr/>
          <p:nvPr>
            <p:ph idx="2" type="sldImg"/>
          </p:nvPr>
        </p:nvSpPr>
        <p:spPr>
          <a:xfrm>
            <a:off x="6659563" y="1414463"/>
            <a:ext cx="67854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d900f2ba6_0_123:notes"/>
          <p:cNvSpPr txBox="1"/>
          <p:nvPr>
            <p:ph idx="1" type="body"/>
          </p:nvPr>
        </p:nvSpPr>
        <p:spPr>
          <a:xfrm>
            <a:off x="2680547" y="5371941"/>
            <a:ext cx="14742900" cy="508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ad900f2ba6_0_123:notes"/>
          <p:cNvSpPr/>
          <p:nvPr>
            <p:ph idx="2" type="sldImg"/>
          </p:nvPr>
        </p:nvSpPr>
        <p:spPr>
          <a:xfrm>
            <a:off x="3354446" y="848201"/>
            <a:ext cx="133953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/>
          <p:nvPr>
            <p:ph type="title"/>
          </p:nvPr>
        </p:nvSpPr>
        <p:spPr>
          <a:xfrm>
            <a:off x="1735785" y="510844"/>
            <a:ext cx="16632528" cy="2266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" type="body"/>
          </p:nvPr>
        </p:nvSpPr>
        <p:spPr>
          <a:xfrm>
            <a:off x="1448316" y="3746348"/>
            <a:ext cx="17207467" cy="3156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f41bcd3f7_0_184"/>
          <p:cNvSpPr txBox="1"/>
          <p:nvPr>
            <p:ph type="ctrTitle"/>
          </p:nvPr>
        </p:nvSpPr>
        <p:spPr>
          <a:xfrm>
            <a:off x="552727" y="510844"/>
            <a:ext cx="18998700" cy="22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g7f41bcd3f7_0_184"/>
          <p:cNvSpPr txBox="1"/>
          <p:nvPr>
            <p:ph idx="1" type="subTitle"/>
          </p:nvPr>
        </p:nvSpPr>
        <p:spPr>
          <a:xfrm>
            <a:off x="3015615" y="6333236"/>
            <a:ext cx="14073000" cy="28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7f41bcd3f7_0_184"/>
          <p:cNvSpPr txBox="1"/>
          <p:nvPr>
            <p:ph idx="11" type="ftr"/>
          </p:nvPr>
        </p:nvSpPr>
        <p:spPr>
          <a:xfrm>
            <a:off x="6835394" y="10517696"/>
            <a:ext cx="6433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7f41bcd3f7_0_184"/>
          <p:cNvSpPr txBox="1"/>
          <p:nvPr>
            <p:ph idx="10" type="dt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g7f41bcd3f7_0_184"/>
          <p:cNvSpPr txBox="1"/>
          <p:nvPr>
            <p:ph idx="12" type="sldNum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0" showMasterSp="0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d900f2ba6_0_165"/>
          <p:cNvSpPr txBox="1"/>
          <p:nvPr>
            <p:ph type="title"/>
          </p:nvPr>
        </p:nvSpPr>
        <p:spPr>
          <a:xfrm>
            <a:off x="1735784" y="511131"/>
            <a:ext cx="16632600" cy="22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81" name="Google Shape;81;gad900f2ba6_0_165"/>
          <p:cNvSpPr txBox="1"/>
          <p:nvPr>
            <p:ph idx="1" type="body"/>
          </p:nvPr>
        </p:nvSpPr>
        <p:spPr>
          <a:xfrm>
            <a:off x="1448315" y="3748453"/>
            <a:ext cx="17207400" cy="31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FF"/>
              </a:buClr>
              <a:buSzPts val="18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FF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FF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FF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FF"/>
              </a:buClr>
              <a:buSzPts val="18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FF"/>
              </a:buClr>
              <a:buSzPts val="18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FF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FF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FF"/>
              </a:buClr>
              <a:buSzPts val="1800"/>
              <a:buNone/>
              <a:defRPr/>
            </a:lvl9pPr>
          </a:lstStyle>
          <a:p/>
        </p:txBody>
      </p:sp>
      <p:sp>
        <p:nvSpPr>
          <p:cNvPr id="82" name="Google Shape;82;gad900f2ba6_0_165"/>
          <p:cNvSpPr txBox="1"/>
          <p:nvPr>
            <p:ph idx="12" type="sldNum"/>
          </p:nvPr>
        </p:nvSpPr>
        <p:spPr>
          <a:xfrm>
            <a:off x="19098895" y="10523604"/>
            <a:ext cx="430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/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/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/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/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/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/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/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/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/>
          <p:nvPr>
            <p:ph type="title"/>
          </p:nvPr>
        </p:nvSpPr>
        <p:spPr>
          <a:xfrm>
            <a:off x="1735785" y="510844"/>
            <a:ext cx="16632528" cy="2266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1735785" y="510844"/>
            <a:ext cx="16632528" cy="2266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/>
          <p:nvPr>
            <p:ph type="ctrTitle"/>
          </p:nvPr>
        </p:nvSpPr>
        <p:spPr>
          <a:xfrm>
            <a:off x="552727" y="510844"/>
            <a:ext cx="18998644" cy="2266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f41bcd3f7_0_168"/>
          <p:cNvSpPr txBox="1"/>
          <p:nvPr>
            <p:ph type="title"/>
          </p:nvPr>
        </p:nvSpPr>
        <p:spPr>
          <a:xfrm>
            <a:off x="1735785" y="510844"/>
            <a:ext cx="16632600" cy="22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7f41bcd3f7_0_168"/>
          <p:cNvSpPr txBox="1"/>
          <p:nvPr>
            <p:ph idx="11" type="ftr"/>
          </p:nvPr>
        </p:nvSpPr>
        <p:spPr>
          <a:xfrm>
            <a:off x="6835394" y="10517696"/>
            <a:ext cx="6433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7f41bcd3f7_0_168"/>
          <p:cNvSpPr txBox="1"/>
          <p:nvPr>
            <p:ph idx="10" type="dt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7f41bcd3f7_0_168"/>
          <p:cNvSpPr txBox="1"/>
          <p:nvPr>
            <p:ph idx="12" type="sldNum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f41bcd3f7_0_177"/>
          <p:cNvSpPr txBox="1"/>
          <p:nvPr>
            <p:ph type="title"/>
          </p:nvPr>
        </p:nvSpPr>
        <p:spPr>
          <a:xfrm>
            <a:off x="1735785" y="510844"/>
            <a:ext cx="16632600" cy="22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7f41bcd3f7_0_177"/>
          <p:cNvSpPr txBox="1"/>
          <p:nvPr>
            <p:ph idx="1" type="body"/>
          </p:nvPr>
        </p:nvSpPr>
        <p:spPr>
          <a:xfrm>
            <a:off x="1005205" y="2601150"/>
            <a:ext cx="8745300" cy="7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7f41bcd3f7_0_177"/>
          <p:cNvSpPr txBox="1"/>
          <p:nvPr>
            <p:ph idx="2" type="body"/>
          </p:nvPr>
        </p:nvSpPr>
        <p:spPr>
          <a:xfrm>
            <a:off x="10353611" y="2601150"/>
            <a:ext cx="8745300" cy="7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7f41bcd3f7_0_177"/>
          <p:cNvSpPr txBox="1"/>
          <p:nvPr>
            <p:ph idx="11" type="ftr"/>
          </p:nvPr>
        </p:nvSpPr>
        <p:spPr>
          <a:xfrm>
            <a:off x="6835394" y="10517696"/>
            <a:ext cx="6433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7f41bcd3f7_0_177"/>
          <p:cNvSpPr txBox="1"/>
          <p:nvPr>
            <p:ph idx="10" type="dt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g7f41bcd3f7_0_177"/>
          <p:cNvSpPr txBox="1"/>
          <p:nvPr>
            <p:ph idx="12" type="sldNum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f41bcd3f7_0_162"/>
          <p:cNvSpPr txBox="1"/>
          <p:nvPr>
            <p:ph type="title"/>
          </p:nvPr>
        </p:nvSpPr>
        <p:spPr>
          <a:xfrm>
            <a:off x="1735785" y="510844"/>
            <a:ext cx="16632600" cy="22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7f41bcd3f7_0_162"/>
          <p:cNvSpPr txBox="1"/>
          <p:nvPr>
            <p:ph idx="1" type="body"/>
          </p:nvPr>
        </p:nvSpPr>
        <p:spPr>
          <a:xfrm>
            <a:off x="1448316" y="3746348"/>
            <a:ext cx="17207399" cy="3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7f41bcd3f7_0_162"/>
          <p:cNvSpPr txBox="1"/>
          <p:nvPr>
            <p:ph idx="11" type="ftr"/>
          </p:nvPr>
        </p:nvSpPr>
        <p:spPr>
          <a:xfrm>
            <a:off x="6835394" y="10517696"/>
            <a:ext cx="6433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7f41bcd3f7_0_162"/>
          <p:cNvSpPr txBox="1"/>
          <p:nvPr>
            <p:ph idx="10" type="dt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7f41bcd3f7_0_162"/>
          <p:cNvSpPr txBox="1"/>
          <p:nvPr>
            <p:ph idx="12" type="sldNum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f41bcd3f7_0_173"/>
          <p:cNvSpPr txBox="1"/>
          <p:nvPr>
            <p:ph idx="11" type="ftr"/>
          </p:nvPr>
        </p:nvSpPr>
        <p:spPr>
          <a:xfrm>
            <a:off x="6835394" y="10517696"/>
            <a:ext cx="6433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7f41bcd3f7_0_173"/>
          <p:cNvSpPr txBox="1"/>
          <p:nvPr>
            <p:ph idx="10" type="dt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g7f41bcd3f7_0_173"/>
          <p:cNvSpPr txBox="1"/>
          <p:nvPr>
            <p:ph idx="12" type="sldNum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0" y="0"/>
                </a:moveTo>
                <a:lnTo>
                  <a:pt x="20104099" y="0"/>
                </a:lnTo>
                <a:lnTo>
                  <a:pt x="2010409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3"/>
          <p:cNvSpPr txBox="1"/>
          <p:nvPr>
            <p:ph type="title"/>
          </p:nvPr>
        </p:nvSpPr>
        <p:spPr>
          <a:xfrm>
            <a:off x="1735785" y="510844"/>
            <a:ext cx="16632528" cy="2266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" type="body"/>
          </p:nvPr>
        </p:nvSpPr>
        <p:spPr>
          <a:xfrm>
            <a:off x="1448316" y="3746348"/>
            <a:ext cx="17207467" cy="3156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f41bcd3f7_0_155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0" y="0"/>
                </a:moveTo>
                <a:lnTo>
                  <a:pt x="20104099" y="0"/>
                </a:lnTo>
                <a:lnTo>
                  <a:pt x="2010409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g7f41bcd3f7_0_155"/>
          <p:cNvSpPr txBox="1"/>
          <p:nvPr>
            <p:ph type="title"/>
          </p:nvPr>
        </p:nvSpPr>
        <p:spPr>
          <a:xfrm>
            <a:off x="1735785" y="510844"/>
            <a:ext cx="16632600" cy="22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g7f41bcd3f7_0_155"/>
          <p:cNvSpPr txBox="1"/>
          <p:nvPr>
            <p:ph idx="1" type="body"/>
          </p:nvPr>
        </p:nvSpPr>
        <p:spPr>
          <a:xfrm>
            <a:off x="1448316" y="3746348"/>
            <a:ext cx="17207399" cy="3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g7f41bcd3f7_0_155"/>
          <p:cNvSpPr txBox="1"/>
          <p:nvPr>
            <p:ph idx="11" type="ftr"/>
          </p:nvPr>
        </p:nvSpPr>
        <p:spPr>
          <a:xfrm>
            <a:off x="6835394" y="10517696"/>
            <a:ext cx="6433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g7f41bcd3f7_0_155"/>
          <p:cNvSpPr txBox="1"/>
          <p:nvPr>
            <p:ph idx="10" type="dt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g7f41bcd3f7_0_155"/>
          <p:cNvSpPr txBox="1"/>
          <p:nvPr>
            <p:ph idx="12" type="sldNum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7"/>
            <a:ext cx="20104099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>
            <p:ph type="title"/>
          </p:nvPr>
        </p:nvSpPr>
        <p:spPr>
          <a:xfrm>
            <a:off x="510900" y="1049725"/>
            <a:ext cx="9977100" cy="21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2225">
            <a:spAutoFit/>
          </a:bodyPr>
          <a:lstStyle/>
          <a:p>
            <a:pPr indent="0" lvl="0" marL="12700" marR="5080" rtl="0" algn="l">
              <a:lnSpc>
                <a:spcPct val="887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7400"/>
              <a:t>Трудоустройcтво на Python-факультете</a:t>
            </a:r>
            <a:endParaRPr sz="7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86367" y="9617075"/>
            <a:ext cx="8731613" cy="89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ru-RU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Рита Головко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ru-RU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Менеджер программ трудоустройства и акселерации, Яндекс.Практикум</a:t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14650" y="9800350"/>
            <a:ext cx="3378200" cy="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B22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ng.png" id="211" name="Google Shape;211;gad900f2ba6_0_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481" y="10358554"/>
            <a:ext cx="3073340" cy="54036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ad900f2ba6_0_294"/>
          <p:cNvSpPr txBox="1"/>
          <p:nvPr/>
        </p:nvSpPr>
        <p:spPr>
          <a:xfrm>
            <a:off x="4773775" y="599854"/>
            <a:ext cx="111384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675">
            <a:noAutofit/>
          </a:bodyPr>
          <a:lstStyle/>
          <a:p>
            <a:pPr indent="0" lvl="0" marL="0" marR="5080" rtl="0" algn="l">
              <a:lnSpc>
                <a:spcPct val="1181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1" lang="ru-RU" sz="4900">
                <a:solidFill>
                  <a:schemeClr val="lt1"/>
                </a:solidFill>
              </a:rPr>
              <a:t>Ещё у нас есть канал с вакансиями</a:t>
            </a:r>
            <a:endParaRPr b="1" i="0" sz="5000" u="none" cap="none" strike="noStrike">
              <a:solidFill>
                <a:schemeClr val="lt1"/>
              </a:solidFill>
            </a:endParaRPr>
          </a:p>
        </p:txBody>
      </p:sp>
      <p:pic>
        <p:nvPicPr>
          <p:cNvPr id="213" name="Google Shape;213;gad900f2ba6_0_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1438" y="1917999"/>
            <a:ext cx="7083075" cy="898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B22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ng.png" id="218" name="Google Shape;218;gad900f2ba6_0_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481" y="10358554"/>
            <a:ext cx="3073340" cy="54036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ad900f2ba6_0_169"/>
          <p:cNvSpPr/>
          <p:nvPr/>
        </p:nvSpPr>
        <p:spPr>
          <a:xfrm rot="660360">
            <a:off x="482257" y="1089649"/>
            <a:ext cx="19469295" cy="9129991"/>
          </a:xfrm>
          <a:custGeom>
            <a:rect b="b" l="l" r="r" t="t"/>
            <a:pathLst>
              <a:path extrusionOk="0" h="21574" w="20117">
                <a:moveTo>
                  <a:pt x="10472" y="0"/>
                </a:moveTo>
                <a:cubicBezTo>
                  <a:pt x="5244" y="9"/>
                  <a:pt x="803" y="3984"/>
                  <a:pt x="99" y="9321"/>
                </a:cubicBezTo>
                <a:cubicBezTo>
                  <a:pt x="-749" y="15754"/>
                  <a:pt x="3959" y="21600"/>
                  <a:pt x="10214" y="21574"/>
                </a:cubicBezTo>
                <a:cubicBezTo>
                  <a:pt x="16149" y="21549"/>
                  <a:pt x="20851" y="16298"/>
                  <a:pt x="20022" y="10138"/>
                </a:cubicBezTo>
                <a:cubicBezTo>
                  <a:pt x="19358" y="5201"/>
                  <a:pt x="15274" y="1863"/>
                  <a:pt x="10484" y="1871"/>
                </a:cubicBezTo>
              </a:path>
            </a:pathLst>
          </a:custGeom>
          <a:noFill/>
          <a:ln cap="flat" cmpd="sng" w="635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FF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ad900f2ba6_0_169"/>
          <p:cNvSpPr txBox="1"/>
          <p:nvPr/>
        </p:nvSpPr>
        <p:spPr>
          <a:xfrm>
            <a:off x="5688450" y="3270875"/>
            <a:ext cx="90363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127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300">
                <a:solidFill>
                  <a:srgbClr val="FFFFFF"/>
                </a:solidFill>
              </a:rPr>
              <a:t>А ещё про мифы</a:t>
            </a:r>
            <a:br>
              <a:rPr lang="ru-RU" sz="3200">
                <a:solidFill>
                  <a:schemeClr val="dk1"/>
                </a:solidFill>
              </a:rPr>
            </a:br>
            <a:br>
              <a:rPr lang="ru-RU" sz="3200">
                <a:solidFill>
                  <a:schemeClr val="dk1"/>
                </a:solidFill>
              </a:rPr>
            </a:br>
            <a:br>
              <a:rPr lang="ru-RU" sz="3200">
                <a:solidFill>
                  <a:schemeClr val="dk1"/>
                </a:solidFill>
              </a:rPr>
            </a:br>
            <a:br>
              <a:rPr lang="ru-RU" sz="3200">
                <a:solidFill>
                  <a:schemeClr val="dk1"/>
                </a:solidFill>
              </a:rPr>
            </a:br>
            <a:endParaRPr/>
          </a:p>
        </p:txBody>
      </p:sp>
      <p:pic>
        <p:nvPicPr>
          <p:cNvPr id="221" name="Google Shape;221;gad900f2ba6_0_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7433" y="4820181"/>
            <a:ext cx="4058500" cy="35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7f41bcd3f7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77625" y="690600"/>
            <a:ext cx="9832925" cy="946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7f41bcd3f7_0_43"/>
          <p:cNvSpPr txBox="1"/>
          <p:nvPr>
            <p:ph type="title"/>
          </p:nvPr>
        </p:nvSpPr>
        <p:spPr>
          <a:xfrm>
            <a:off x="235975" y="1047975"/>
            <a:ext cx="9704100" cy="19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6000">
                <a:solidFill>
                  <a:srgbClr val="FFFFFF"/>
                </a:solidFill>
              </a:rPr>
              <a:t>Джуны не нужны:</a:t>
            </a: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r>
              <a:rPr lang="ru-RU" sz="4800">
                <a:solidFill>
                  <a:srgbClr val="FFFFFF"/>
                </a:solidFill>
              </a:rPr>
              <a:t>- вакансий меньше, далеко не все публикуются</a:t>
            </a: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r>
              <a:rPr lang="ru-RU" sz="4800">
                <a:solidFill>
                  <a:srgbClr val="FFFFFF"/>
                </a:solidFill>
              </a:rPr>
              <a:t>- компании боятся нанимать джунов</a:t>
            </a: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r>
              <a:rPr lang="ru-RU" sz="4800">
                <a:solidFill>
                  <a:srgbClr val="FFFFFF"/>
                </a:solidFill>
              </a:rPr>
              <a:t>- сложности из-за короны </a:t>
            </a: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r>
              <a:rPr lang="ru-RU" sz="4800">
                <a:solidFill>
                  <a:srgbClr val="FFFFFF"/>
                </a:solidFill>
              </a:rPr>
              <a:t> </a:t>
            </a:r>
            <a:endParaRPr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d900f2ba6_0_213"/>
          <p:cNvSpPr txBox="1"/>
          <p:nvPr/>
        </p:nvSpPr>
        <p:spPr>
          <a:xfrm>
            <a:off x="553394" y="10508106"/>
            <a:ext cx="229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698" marR="0" rtl="0" algn="l">
              <a:lnSpc>
                <a:spcPct val="1183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ru-RU" sz="2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Яндекс.Практикум</a:t>
            </a:r>
            <a:endParaRPr b="0" i="0" sz="2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ad900f2ba6_0_213"/>
          <p:cNvSpPr/>
          <p:nvPr/>
        </p:nvSpPr>
        <p:spPr>
          <a:xfrm>
            <a:off x="9160750" y="313"/>
            <a:ext cx="10943343" cy="11308715"/>
          </a:xfrm>
          <a:custGeom>
            <a:rect b="b" l="l" r="r" t="t"/>
            <a:pathLst>
              <a:path extrusionOk="0" h="11308715" w="10062844">
                <a:moveTo>
                  <a:pt x="0" y="0"/>
                </a:moveTo>
                <a:lnTo>
                  <a:pt x="10062520" y="0"/>
                </a:lnTo>
                <a:lnTo>
                  <a:pt x="10062520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t/>
            </a:r>
            <a:endParaRPr b="0" i="0" sz="180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ad900f2ba6_0_213"/>
          <p:cNvSpPr txBox="1"/>
          <p:nvPr/>
        </p:nvSpPr>
        <p:spPr>
          <a:xfrm>
            <a:off x="9626825" y="358075"/>
            <a:ext cx="9710100" cy="12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ru-RU" sz="6000"/>
              <a:t>После курсов не устроиться на работу.</a:t>
            </a:r>
            <a:br>
              <a:rPr b="1" lang="ru-RU" sz="6000"/>
            </a:br>
            <a:br>
              <a:rPr b="1" lang="ru-RU" sz="6000"/>
            </a:br>
            <a:r>
              <a:rPr b="1" lang="ru-RU" sz="5000"/>
              <a:t>- карьера не строится на одном курсе</a:t>
            </a:r>
            <a:br>
              <a:rPr b="1" lang="ru-RU" sz="5000"/>
            </a:br>
            <a:br>
              <a:rPr b="1" lang="ru-RU" sz="5000"/>
            </a:br>
            <a:r>
              <a:rPr b="1" lang="ru-RU" sz="5000"/>
              <a:t>- не бойтесь браться за сторонние проекты</a:t>
            </a:r>
            <a:br>
              <a:rPr b="1" lang="ru-RU" sz="5000"/>
            </a:br>
            <a:br>
              <a:rPr b="1" lang="ru-RU" sz="5000"/>
            </a:br>
            <a:r>
              <a:rPr b="1" lang="ru-RU" sz="5000"/>
              <a:t>- поиск работы займет время.</a:t>
            </a:r>
            <a:r>
              <a:rPr b="1" lang="ru-RU" sz="6000"/>
              <a:t> 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gad900f2ba6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44" y="325"/>
            <a:ext cx="9281756" cy="11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f41bcd3f7_0_235"/>
          <p:cNvSpPr txBox="1"/>
          <p:nvPr/>
        </p:nvSpPr>
        <p:spPr>
          <a:xfrm>
            <a:off x="552727" y="10508445"/>
            <a:ext cx="22929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182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ru-RU" sz="2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Яндекс.Практикум</a:t>
            </a:r>
            <a:endParaRPr b="0" i="0" sz="2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7f41bcd3f7_0_235"/>
          <p:cNvSpPr txBox="1"/>
          <p:nvPr/>
        </p:nvSpPr>
        <p:spPr>
          <a:xfrm>
            <a:off x="11951300" y="1203625"/>
            <a:ext cx="123585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7f41bcd3f7_0_235"/>
          <p:cNvSpPr txBox="1"/>
          <p:nvPr/>
        </p:nvSpPr>
        <p:spPr>
          <a:xfrm>
            <a:off x="965925" y="2169225"/>
            <a:ext cx="5750100" cy="53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7f41bcd3f7_0_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19200" y="436125"/>
            <a:ext cx="6059700" cy="1043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7f41bcd3f7_0_235"/>
          <p:cNvSpPr txBox="1"/>
          <p:nvPr>
            <p:ph type="title"/>
          </p:nvPr>
        </p:nvSpPr>
        <p:spPr>
          <a:xfrm>
            <a:off x="235975" y="1047975"/>
            <a:ext cx="13517400" cy="19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6000">
                <a:solidFill>
                  <a:srgbClr val="FFFFFF"/>
                </a:solidFill>
              </a:rPr>
              <a:t>Выпускников курсов очень много!</a:t>
            </a: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r>
              <a:rPr lang="ru-RU" sz="4800">
                <a:solidFill>
                  <a:srgbClr val="FFFFFF"/>
                </a:solidFill>
              </a:rPr>
              <a:t>- да, это подстегнуло рынок и требования    по навыкам в вакансиях повысились</a:t>
            </a: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r>
              <a:rPr lang="ru-RU" sz="4800">
                <a:solidFill>
                  <a:srgbClr val="FFFFFF"/>
                </a:solidFill>
              </a:rPr>
              <a:t>- беритесь за сторонние проекты!</a:t>
            </a: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r>
              <a:rPr lang="ru-RU" sz="4800">
                <a:solidFill>
                  <a:srgbClr val="FFFFFF"/>
                </a:solidFill>
              </a:rPr>
              <a:t>- Python - только инструмент, не бойтесь вакансий с отличным стеком технологий</a:t>
            </a: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r>
              <a:rPr lang="ru-RU" sz="4800">
                <a:solidFill>
                  <a:srgbClr val="FFFFFF"/>
                </a:solidFill>
              </a:rPr>
              <a:t> </a:t>
            </a:r>
            <a:endParaRPr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/>
          <p:nvPr>
            <p:ph type="title"/>
          </p:nvPr>
        </p:nvSpPr>
        <p:spPr>
          <a:xfrm>
            <a:off x="373625" y="945675"/>
            <a:ext cx="9704100" cy="85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6000">
                <a:solidFill>
                  <a:srgbClr val="FFFFFF"/>
                </a:solidFill>
              </a:rPr>
              <a:t>После 30+ работу джуном в IT не найти.</a:t>
            </a:r>
            <a:r>
              <a:rPr lang="ru-RU" sz="4800">
                <a:solidFill>
                  <a:srgbClr val="FFFFFF"/>
                </a:solidFill>
              </a:rPr>
              <a:t> </a:t>
            </a: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r>
              <a:rPr lang="ru-RU" sz="4800">
                <a:solidFill>
                  <a:srgbClr val="FFFFFF"/>
                </a:solidFill>
              </a:rPr>
              <a:t>- возраст, в первую очередь, в вашей голове.</a:t>
            </a: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r>
              <a:rPr lang="ru-RU" sz="4800">
                <a:solidFill>
                  <a:srgbClr val="FFFFFF"/>
                </a:solidFill>
              </a:rPr>
              <a:t>- твёрдая техническая база</a:t>
            </a: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r>
              <a:rPr lang="ru-RU" sz="4800">
                <a:solidFill>
                  <a:srgbClr val="FFFFFF"/>
                </a:solidFill>
              </a:rPr>
              <a:t>- хорошее портфолио</a:t>
            </a:r>
            <a:br>
              <a:rPr lang="ru-RU" sz="4800">
                <a:solidFill>
                  <a:srgbClr val="FFFFFF"/>
                </a:solidFill>
              </a:rPr>
            </a:br>
            <a:endParaRPr sz="4800">
              <a:solidFill>
                <a:srgbClr val="FFFFFF"/>
              </a:solidFill>
            </a:endParaRPr>
          </a:p>
        </p:txBody>
      </p:sp>
      <p:sp>
        <p:nvSpPr>
          <p:cNvPr id="251" name="Google Shape;251;p3"/>
          <p:cNvSpPr txBox="1"/>
          <p:nvPr/>
        </p:nvSpPr>
        <p:spPr>
          <a:xfrm>
            <a:off x="552727" y="10508445"/>
            <a:ext cx="2292985" cy="332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ru-RU" sz="205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Яндекс.Практикум</a:t>
            </a:r>
            <a:endParaRPr b="0" i="0" sz="2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77725" y="663950"/>
            <a:ext cx="9704100" cy="97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7f41bcd3f7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4350" y="1318250"/>
            <a:ext cx="9116800" cy="671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7f41bcd3f7_0_87"/>
          <p:cNvSpPr txBox="1"/>
          <p:nvPr>
            <p:ph type="title"/>
          </p:nvPr>
        </p:nvSpPr>
        <p:spPr>
          <a:xfrm>
            <a:off x="373625" y="945675"/>
            <a:ext cx="9704100" cy="85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6000">
                <a:solidFill>
                  <a:srgbClr val="FFFFFF"/>
                </a:solidFill>
              </a:rPr>
              <a:t>Гуманитарии не найдут работу. </a:t>
            </a: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r>
              <a:rPr lang="ru-RU" sz="4800">
                <a:solidFill>
                  <a:srgbClr val="FFFFFF"/>
                </a:solidFill>
              </a:rPr>
              <a:t>-да, будет сложно. Потому что перекраивать мышление всегда трудно. </a:t>
            </a: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r>
              <a:rPr lang="ru-RU" sz="4800">
                <a:solidFill>
                  <a:srgbClr val="FFFFFF"/>
                </a:solidFill>
              </a:rPr>
              <a:t>- твёрдая техническая база</a:t>
            </a: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r>
              <a:rPr lang="ru-RU" sz="4800">
                <a:solidFill>
                  <a:srgbClr val="FFFFFF"/>
                </a:solidFill>
              </a:rPr>
              <a:t>- хорошее портфолио</a:t>
            </a:r>
            <a:br>
              <a:rPr lang="ru-RU" sz="4800">
                <a:solidFill>
                  <a:srgbClr val="FFFFFF"/>
                </a:solidFill>
              </a:rPr>
            </a:br>
            <a:endParaRPr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ad900f2ba6_0_225"/>
          <p:cNvSpPr/>
          <p:nvPr/>
        </p:nvSpPr>
        <p:spPr>
          <a:xfrm>
            <a:off x="9633214" y="10360943"/>
            <a:ext cx="9549765" cy="0"/>
          </a:xfrm>
          <a:custGeom>
            <a:rect b="b" l="l" r="r" t="t"/>
            <a:pathLst>
              <a:path extrusionOk="0" h="120000" w="9549765">
                <a:moveTo>
                  <a:pt x="0" y="0"/>
                </a:moveTo>
                <a:lnTo>
                  <a:pt x="9549443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ad900f2ba6_0_225"/>
          <p:cNvSpPr/>
          <p:nvPr/>
        </p:nvSpPr>
        <p:spPr>
          <a:xfrm>
            <a:off x="18742884" y="8004994"/>
            <a:ext cx="440055" cy="0"/>
          </a:xfrm>
          <a:custGeom>
            <a:rect b="b" l="l" r="r" t="t"/>
            <a:pathLst>
              <a:path extrusionOk="0" h="120000" w="440055">
                <a:moveTo>
                  <a:pt x="0" y="0"/>
                </a:moveTo>
                <a:lnTo>
                  <a:pt x="439772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ad900f2ba6_0_225"/>
          <p:cNvSpPr/>
          <p:nvPr/>
        </p:nvSpPr>
        <p:spPr>
          <a:xfrm>
            <a:off x="16355522" y="8004994"/>
            <a:ext cx="890269" cy="0"/>
          </a:xfrm>
          <a:custGeom>
            <a:rect b="b" l="l" r="r" t="t"/>
            <a:pathLst>
              <a:path extrusionOk="0" h="120000" w="890269">
                <a:moveTo>
                  <a:pt x="0" y="0"/>
                </a:moveTo>
                <a:lnTo>
                  <a:pt x="890025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ad900f2ba6_0_225"/>
          <p:cNvSpPr/>
          <p:nvPr/>
        </p:nvSpPr>
        <p:spPr>
          <a:xfrm>
            <a:off x="13968161" y="8004994"/>
            <a:ext cx="890269" cy="0"/>
          </a:xfrm>
          <a:custGeom>
            <a:rect b="b" l="l" r="r" t="t"/>
            <a:pathLst>
              <a:path extrusionOk="0" h="120000" w="890269">
                <a:moveTo>
                  <a:pt x="0" y="0"/>
                </a:moveTo>
                <a:lnTo>
                  <a:pt x="890025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ad900f2ba6_0_225"/>
          <p:cNvSpPr/>
          <p:nvPr/>
        </p:nvSpPr>
        <p:spPr>
          <a:xfrm>
            <a:off x="9633214" y="8004994"/>
            <a:ext cx="2837815" cy="0"/>
          </a:xfrm>
          <a:custGeom>
            <a:rect b="b" l="l" r="r" t="t"/>
            <a:pathLst>
              <a:path extrusionOk="0" h="120000" w="2837815">
                <a:moveTo>
                  <a:pt x="0" y="0"/>
                </a:moveTo>
                <a:lnTo>
                  <a:pt x="2837609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ad900f2ba6_0_225"/>
          <p:cNvSpPr/>
          <p:nvPr/>
        </p:nvSpPr>
        <p:spPr>
          <a:xfrm>
            <a:off x="18742884" y="5649044"/>
            <a:ext cx="440055" cy="0"/>
          </a:xfrm>
          <a:custGeom>
            <a:rect b="b" l="l" r="r" t="t"/>
            <a:pathLst>
              <a:path extrusionOk="0" h="120000" w="440055">
                <a:moveTo>
                  <a:pt x="0" y="0"/>
                </a:moveTo>
                <a:lnTo>
                  <a:pt x="439772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ad900f2ba6_0_225"/>
          <p:cNvSpPr/>
          <p:nvPr/>
        </p:nvSpPr>
        <p:spPr>
          <a:xfrm>
            <a:off x="16355522" y="5649044"/>
            <a:ext cx="890269" cy="0"/>
          </a:xfrm>
          <a:custGeom>
            <a:rect b="b" l="l" r="r" t="t"/>
            <a:pathLst>
              <a:path extrusionOk="0" h="120000" w="890269">
                <a:moveTo>
                  <a:pt x="0" y="0"/>
                </a:moveTo>
                <a:lnTo>
                  <a:pt x="890025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ad900f2ba6_0_225"/>
          <p:cNvSpPr/>
          <p:nvPr/>
        </p:nvSpPr>
        <p:spPr>
          <a:xfrm>
            <a:off x="9633214" y="5649044"/>
            <a:ext cx="5225415" cy="0"/>
          </a:xfrm>
          <a:custGeom>
            <a:rect b="b" l="l" r="r" t="t"/>
            <a:pathLst>
              <a:path extrusionOk="0" h="120000" w="5225415">
                <a:moveTo>
                  <a:pt x="0" y="0"/>
                </a:moveTo>
                <a:lnTo>
                  <a:pt x="5224971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ad900f2ba6_0_225"/>
          <p:cNvSpPr/>
          <p:nvPr/>
        </p:nvSpPr>
        <p:spPr>
          <a:xfrm>
            <a:off x="18742884" y="3303566"/>
            <a:ext cx="440055" cy="0"/>
          </a:xfrm>
          <a:custGeom>
            <a:rect b="b" l="l" r="r" t="t"/>
            <a:pathLst>
              <a:path extrusionOk="0" h="120000" w="440055">
                <a:moveTo>
                  <a:pt x="0" y="0"/>
                </a:moveTo>
                <a:lnTo>
                  <a:pt x="439772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ad900f2ba6_0_225"/>
          <p:cNvSpPr/>
          <p:nvPr/>
        </p:nvSpPr>
        <p:spPr>
          <a:xfrm>
            <a:off x="9633214" y="3303566"/>
            <a:ext cx="7612380" cy="0"/>
          </a:xfrm>
          <a:custGeom>
            <a:rect b="b" l="l" r="r" t="t"/>
            <a:pathLst>
              <a:path extrusionOk="0" h="120000" w="7612380">
                <a:moveTo>
                  <a:pt x="0" y="0"/>
                </a:moveTo>
                <a:lnTo>
                  <a:pt x="7612333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ad900f2ba6_0_225"/>
          <p:cNvSpPr/>
          <p:nvPr/>
        </p:nvSpPr>
        <p:spPr>
          <a:xfrm>
            <a:off x="9633214" y="947616"/>
            <a:ext cx="9549765" cy="0"/>
          </a:xfrm>
          <a:custGeom>
            <a:rect b="b" l="l" r="r" t="t"/>
            <a:pathLst>
              <a:path extrusionOk="0" h="120000" w="9549765">
                <a:moveTo>
                  <a:pt x="0" y="0"/>
                </a:moveTo>
                <a:lnTo>
                  <a:pt x="9549443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ad900f2ba6_0_225"/>
          <p:cNvSpPr/>
          <p:nvPr/>
        </p:nvSpPr>
        <p:spPr>
          <a:xfrm>
            <a:off x="18742884" y="9188204"/>
            <a:ext cx="440055" cy="0"/>
          </a:xfrm>
          <a:custGeom>
            <a:rect b="b" l="l" r="r" t="t"/>
            <a:pathLst>
              <a:path extrusionOk="0" h="120000" w="440055">
                <a:moveTo>
                  <a:pt x="0" y="0"/>
                </a:moveTo>
                <a:lnTo>
                  <a:pt x="439772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ad900f2ba6_0_225"/>
          <p:cNvSpPr/>
          <p:nvPr/>
        </p:nvSpPr>
        <p:spPr>
          <a:xfrm>
            <a:off x="16355522" y="9188204"/>
            <a:ext cx="890269" cy="0"/>
          </a:xfrm>
          <a:custGeom>
            <a:rect b="b" l="l" r="r" t="t"/>
            <a:pathLst>
              <a:path extrusionOk="0" h="120000" w="890269">
                <a:moveTo>
                  <a:pt x="0" y="0"/>
                </a:moveTo>
                <a:lnTo>
                  <a:pt x="890025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ad900f2ba6_0_225"/>
          <p:cNvSpPr/>
          <p:nvPr/>
        </p:nvSpPr>
        <p:spPr>
          <a:xfrm>
            <a:off x="13968161" y="9188204"/>
            <a:ext cx="890269" cy="0"/>
          </a:xfrm>
          <a:custGeom>
            <a:rect b="b" l="l" r="r" t="t"/>
            <a:pathLst>
              <a:path extrusionOk="0" h="120000" w="890269">
                <a:moveTo>
                  <a:pt x="0" y="0"/>
                </a:moveTo>
                <a:lnTo>
                  <a:pt x="890025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ad900f2ba6_0_225"/>
          <p:cNvSpPr/>
          <p:nvPr/>
        </p:nvSpPr>
        <p:spPr>
          <a:xfrm>
            <a:off x="9633214" y="9188204"/>
            <a:ext cx="2837815" cy="0"/>
          </a:xfrm>
          <a:custGeom>
            <a:rect b="b" l="l" r="r" t="t"/>
            <a:pathLst>
              <a:path extrusionOk="0" h="120000" w="2837815">
                <a:moveTo>
                  <a:pt x="0" y="0"/>
                </a:moveTo>
                <a:lnTo>
                  <a:pt x="2837609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ad900f2ba6_0_225"/>
          <p:cNvSpPr/>
          <p:nvPr/>
        </p:nvSpPr>
        <p:spPr>
          <a:xfrm>
            <a:off x="18742884" y="6832255"/>
            <a:ext cx="440055" cy="0"/>
          </a:xfrm>
          <a:custGeom>
            <a:rect b="b" l="l" r="r" t="t"/>
            <a:pathLst>
              <a:path extrusionOk="0" h="120000" w="440055">
                <a:moveTo>
                  <a:pt x="0" y="0"/>
                </a:moveTo>
                <a:lnTo>
                  <a:pt x="439772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ad900f2ba6_0_225"/>
          <p:cNvSpPr/>
          <p:nvPr/>
        </p:nvSpPr>
        <p:spPr>
          <a:xfrm>
            <a:off x="16355522" y="6832255"/>
            <a:ext cx="890269" cy="0"/>
          </a:xfrm>
          <a:custGeom>
            <a:rect b="b" l="l" r="r" t="t"/>
            <a:pathLst>
              <a:path extrusionOk="0" h="120000" w="890269">
                <a:moveTo>
                  <a:pt x="0" y="0"/>
                </a:moveTo>
                <a:lnTo>
                  <a:pt x="890025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ad900f2ba6_0_225"/>
          <p:cNvSpPr/>
          <p:nvPr/>
        </p:nvSpPr>
        <p:spPr>
          <a:xfrm>
            <a:off x="13968161" y="6832255"/>
            <a:ext cx="890269" cy="0"/>
          </a:xfrm>
          <a:custGeom>
            <a:rect b="b" l="l" r="r" t="t"/>
            <a:pathLst>
              <a:path extrusionOk="0" h="120000" w="890269">
                <a:moveTo>
                  <a:pt x="0" y="0"/>
                </a:moveTo>
                <a:lnTo>
                  <a:pt x="890025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ad900f2ba6_0_225"/>
          <p:cNvSpPr/>
          <p:nvPr/>
        </p:nvSpPr>
        <p:spPr>
          <a:xfrm>
            <a:off x="9633214" y="6832255"/>
            <a:ext cx="2837815" cy="0"/>
          </a:xfrm>
          <a:custGeom>
            <a:rect b="b" l="l" r="r" t="t"/>
            <a:pathLst>
              <a:path extrusionOk="0" h="120000" w="2837815">
                <a:moveTo>
                  <a:pt x="0" y="0"/>
                </a:moveTo>
                <a:lnTo>
                  <a:pt x="2837609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ad900f2ba6_0_225"/>
          <p:cNvSpPr/>
          <p:nvPr/>
        </p:nvSpPr>
        <p:spPr>
          <a:xfrm>
            <a:off x="18742884" y="4476305"/>
            <a:ext cx="440055" cy="0"/>
          </a:xfrm>
          <a:custGeom>
            <a:rect b="b" l="l" r="r" t="t"/>
            <a:pathLst>
              <a:path extrusionOk="0" h="120000" w="440055">
                <a:moveTo>
                  <a:pt x="0" y="0"/>
                </a:moveTo>
                <a:lnTo>
                  <a:pt x="439772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ad900f2ba6_0_225"/>
          <p:cNvSpPr/>
          <p:nvPr/>
        </p:nvSpPr>
        <p:spPr>
          <a:xfrm>
            <a:off x="9633214" y="4476305"/>
            <a:ext cx="7612380" cy="0"/>
          </a:xfrm>
          <a:custGeom>
            <a:rect b="b" l="l" r="r" t="t"/>
            <a:pathLst>
              <a:path extrusionOk="0" h="120000" w="7612380">
                <a:moveTo>
                  <a:pt x="0" y="0"/>
                </a:moveTo>
                <a:lnTo>
                  <a:pt x="7612333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ad900f2ba6_0_225"/>
          <p:cNvSpPr/>
          <p:nvPr/>
        </p:nvSpPr>
        <p:spPr>
          <a:xfrm>
            <a:off x="9633214" y="2120356"/>
            <a:ext cx="9549765" cy="0"/>
          </a:xfrm>
          <a:custGeom>
            <a:rect b="b" l="l" r="r" t="t"/>
            <a:pathLst>
              <a:path extrusionOk="0" h="120000" w="9549765">
                <a:moveTo>
                  <a:pt x="0" y="0"/>
                </a:moveTo>
                <a:lnTo>
                  <a:pt x="9549443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ad900f2ba6_0_225"/>
          <p:cNvSpPr txBox="1"/>
          <p:nvPr/>
        </p:nvSpPr>
        <p:spPr>
          <a:xfrm>
            <a:off x="9044615" y="10175471"/>
            <a:ext cx="4419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 ₽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ad900f2ba6_0_225"/>
          <p:cNvSpPr txBox="1"/>
          <p:nvPr/>
        </p:nvSpPr>
        <p:spPr>
          <a:xfrm>
            <a:off x="8070823" y="7819522"/>
            <a:ext cx="15369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</a:rPr>
              <a:t>15%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ad900f2ba6_0_225"/>
          <p:cNvSpPr txBox="1"/>
          <p:nvPr/>
        </p:nvSpPr>
        <p:spPr>
          <a:xfrm>
            <a:off x="8070823" y="5463573"/>
            <a:ext cx="15369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</a:rPr>
              <a:t>30%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ad900f2ba6_0_225"/>
          <p:cNvSpPr txBox="1"/>
          <p:nvPr/>
        </p:nvSpPr>
        <p:spPr>
          <a:xfrm>
            <a:off x="7934700" y="3118094"/>
            <a:ext cx="16986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</a:rPr>
              <a:t>45%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ad900f2ba6_0_225"/>
          <p:cNvSpPr txBox="1"/>
          <p:nvPr/>
        </p:nvSpPr>
        <p:spPr>
          <a:xfrm>
            <a:off x="7934700" y="762145"/>
            <a:ext cx="16986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</a:rPr>
              <a:t>60%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ad900f2ba6_0_225"/>
          <p:cNvSpPr txBox="1"/>
          <p:nvPr/>
        </p:nvSpPr>
        <p:spPr>
          <a:xfrm>
            <a:off x="10290650" y="10458185"/>
            <a:ext cx="12168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</a:rPr>
              <a:t>Август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ad900f2ba6_0_225"/>
          <p:cNvSpPr txBox="1"/>
          <p:nvPr/>
        </p:nvSpPr>
        <p:spPr>
          <a:xfrm>
            <a:off x="12651573" y="10458175"/>
            <a:ext cx="12702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</a:rPr>
              <a:t>Сентябрь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ad900f2ba6_0_225"/>
          <p:cNvSpPr txBox="1"/>
          <p:nvPr/>
        </p:nvSpPr>
        <p:spPr>
          <a:xfrm>
            <a:off x="15149141" y="10458185"/>
            <a:ext cx="12063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</a:rPr>
              <a:t>Октябрь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ad900f2ba6_0_225"/>
          <p:cNvSpPr txBox="1"/>
          <p:nvPr/>
        </p:nvSpPr>
        <p:spPr>
          <a:xfrm>
            <a:off x="17714509" y="10458185"/>
            <a:ext cx="102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</a:rPr>
              <a:t>Ноябрь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ad900f2ba6_0_225"/>
          <p:cNvSpPr/>
          <p:nvPr/>
        </p:nvSpPr>
        <p:spPr>
          <a:xfrm>
            <a:off x="10083450" y="6634724"/>
            <a:ext cx="1497965" cy="3719605"/>
          </a:xfrm>
          <a:custGeom>
            <a:rect b="b" l="l" r="r" t="t"/>
            <a:pathLst>
              <a:path extrusionOk="0" h="953134" w="1497965">
                <a:moveTo>
                  <a:pt x="0" y="0"/>
                </a:moveTo>
                <a:lnTo>
                  <a:pt x="1497336" y="0"/>
                </a:lnTo>
                <a:lnTo>
                  <a:pt x="1497336" y="952850"/>
                </a:lnTo>
                <a:lnTo>
                  <a:pt x="0" y="952850"/>
                </a:lnTo>
                <a:lnTo>
                  <a:pt x="0" y="0"/>
                </a:lnTo>
                <a:close/>
              </a:path>
            </a:pathLst>
          </a:custGeom>
          <a:solidFill>
            <a:srgbClr val="F5DE6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ad900f2ba6_0_225"/>
          <p:cNvSpPr/>
          <p:nvPr/>
        </p:nvSpPr>
        <p:spPr>
          <a:xfrm>
            <a:off x="12470825" y="5463573"/>
            <a:ext cx="1497965" cy="4890611"/>
          </a:xfrm>
          <a:custGeom>
            <a:rect b="b" l="l" r="r" t="t"/>
            <a:pathLst>
              <a:path extrusionOk="0" h="4000500" w="1497965">
                <a:moveTo>
                  <a:pt x="0" y="0"/>
                </a:moveTo>
                <a:lnTo>
                  <a:pt x="1497336" y="0"/>
                </a:lnTo>
                <a:lnTo>
                  <a:pt x="1497336" y="3999878"/>
                </a:lnTo>
                <a:lnTo>
                  <a:pt x="0" y="3999878"/>
                </a:lnTo>
                <a:lnTo>
                  <a:pt x="0" y="0"/>
                </a:lnTo>
                <a:close/>
              </a:path>
            </a:pathLst>
          </a:custGeom>
          <a:solidFill>
            <a:srgbClr val="F5DE6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ad900f2ba6_0_225"/>
          <p:cNvSpPr/>
          <p:nvPr/>
        </p:nvSpPr>
        <p:spPr>
          <a:xfrm>
            <a:off x="14858175" y="3904803"/>
            <a:ext cx="1497965" cy="6455898"/>
          </a:xfrm>
          <a:custGeom>
            <a:rect b="b" l="l" r="r" t="t"/>
            <a:pathLst>
              <a:path extrusionOk="0" h="4712334" w="1497965">
                <a:moveTo>
                  <a:pt x="0" y="0"/>
                </a:moveTo>
                <a:lnTo>
                  <a:pt x="1497336" y="0"/>
                </a:lnTo>
                <a:lnTo>
                  <a:pt x="1497336" y="4711898"/>
                </a:lnTo>
                <a:lnTo>
                  <a:pt x="0" y="4711898"/>
                </a:lnTo>
                <a:lnTo>
                  <a:pt x="0" y="0"/>
                </a:lnTo>
                <a:close/>
              </a:path>
            </a:pathLst>
          </a:custGeom>
          <a:solidFill>
            <a:srgbClr val="F5DE6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ad900f2ba6_0_225"/>
          <p:cNvSpPr/>
          <p:nvPr/>
        </p:nvSpPr>
        <p:spPr>
          <a:xfrm>
            <a:off x="17245550" y="2381200"/>
            <a:ext cx="1497965" cy="7973711"/>
          </a:xfrm>
          <a:custGeom>
            <a:rect b="b" l="l" r="r" t="t"/>
            <a:pathLst>
              <a:path extrusionOk="0" h="8178165" w="1497965">
                <a:moveTo>
                  <a:pt x="0" y="0"/>
                </a:moveTo>
                <a:lnTo>
                  <a:pt x="1497336" y="0"/>
                </a:lnTo>
                <a:lnTo>
                  <a:pt x="1497336" y="8177761"/>
                </a:lnTo>
                <a:lnTo>
                  <a:pt x="0" y="8177761"/>
                </a:lnTo>
                <a:lnTo>
                  <a:pt x="0" y="0"/>
                </a:lnTo>
                <a:close/>
              </a:path>
            </a:pathLst>
          </a:custGeom>
          <a:solidFill>
            <a:srgbClr val="F5DE6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ad900f2ba6_0_225"/>
          <p:cNvSpPr txBox="1"/>
          <p:nvPr/>
        </p:nvSpPr>
        <p:spPr>
          <a:xfrm>
            <a:off x="552727" y="10489597"/>
            <a:ext cx="22929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Яндекс.Практикум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ad900f2ba6_0_225"/>
          <p:cNvSpPr txBox="1"/>
          <p:nvPr>
            <p:ph type="title"/>
          </p:nvPr>
        </p:nvSpPr>
        <p:spPr>
          <a:xfrm>
            <a:off x="373625" y="945675"/>
            <a:ext cx="8564400" cy="85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6000">
                <a:solidFill>
                  <a:srgbClr val="FFFFFF"/>
                </a:solidFill>
              </a:rPr>
              <a:t>Ложная статистика!</a:t>
            </a:r>
            <a:br>
              <a:rPr lang="ru-RU" sz="6000">
                <a:solidFill>
                  <a:srgbClr val="FFFFFF"/>
                </a:solidFill>
              </a:rPr>
            </a:br>
            <a:r>
              <a:rPr lang="ru-RU" sz="6000">
                <a:solidFill>
                  <a:srgbClr val="FFFFFF"/>
                </a:solidFill>
              </a:rPr>
              <a:t>Вы всё врёте!!111</a:t>
            </a: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r>
              <a:rPr lang="ru-RU" sz="4800">
                <a:solidFill>
                  <a:srgbClr val="FFFFFF"/>
                </a:solidFill>
              </a:rPr>
              <a:t>- в статистике учитываем только тех, кто приложил усилия к трудоустройству</a:t>
            </a: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r>
              <a:rPr lang="ru-RU" sz="4800">
                <a:solidFill>
                  <a:srgbClr val="FFFFFF"/>
                </a:solidFill>
              </a:rPr>
              <a:t>- мы не гарантируем трудоустройство и нет цели показывать цифру 100%</a:t>
            </a:r>
            <a:br>
              <a:rPr lang="ru-RU" sz="4800">
                <a:solidFill>
                  <a:srgbClr val="FFFFFF"/>
                </a:solidFill>
              </a:rPr>
            </a:br>
            <a:endParaRPr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B22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ng.png" id="305" name="Google Shape;305;gad900f2ba6_0_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481" y="10358554"/>
            <a:ext cx="3073340" cy="54036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ad900f2ba6_0_275"/>
          <p:cNvSpPr/>
          <p:nvPr/>
        </p:nvSpPr>
        <p:spPr>
          <a:xfrm rot="660360">
            <a:off x="482257" y="1089649"/>
            <a:ext cx="19469295" cy="9129991"/>
          </a:xfrm>
          <a:custGeom>
            <a:rect b="b" l="l" r="r" t="t"/>
            <a:pathLst>
              <a:path extrusionOk="0" h="21574" w="20117">
                <a:moveTo>
                  <a:pt x="10472" y="0"/>
                </a:moveTo>
                <a:cubicBezTo>
                  <a:pt x="5244" y="9"/>
                  <a:pt x="803" y="3984"/>
                  <a:pt x="99" y="9321"/>
                </a:cubicBezTo>
                <a:cubicBezTo>
                  <a:pt x="-749" y="15754"/>
                  <a:pt x="3959" y="21600"/>
                  <a:pt x="10214" y="21574"/>
                </a:cubicBezTo>
                <a:cubicBezTo>
                  <a:pt x="16149" y="21549"/>
                  <a:pt x="20851" y="16298"/>
                  <a:pt x="20022" y="10138"/>
                </a:cubicBezTo>
                <a:cubicBezTo>
                  <a:pt x="19358" y="5201"/>
                  <a:pt x="15274" y="1863"/>
                  <a:pt x="10484" y="1871"/>
                </a:cubicBezTo>
              </a:path>
            </a:pathLst>
          </a:custGeom>
          <a:noFill/>
          <a:ln cap="flat" cmpd="sng" w="635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FF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ad900f2ba6_0_275"/>
          <p:cNvSpPr txBox="1"/>
          <p:nvPr/>
        </p:nvSpPr>
        <p:spPr>
          <a:xfrm>
            <a:off x="5688450" y="3270875"/>
            <a:ext cx="90363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127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300">
                <a:solidFill>
                  <a:srgbClr val="FFFFFF"/>
                </a:solidFill>
              </a:rPr>
              <a:t>А ещё ваши вопросы</a:t>
            </a:r>
            <a:br>
              <a:rPr lang="ru-RU" sz="3200">
                <a:solidFill>
                  <a:schemeClr val="dk1"/>
                </a:solidFill>
              </a:rPr>
            </a:br>
            <a:br>
              <a:rPr lang="ru-RU" sz="3200">
                <a:solidFill>
                  <a:schemeClr val="dk1"/>
                </a:solidFill>
              </a:rPr>
            </a:br>
            <a:br>
              <a:rPr lang="ru-RU" sz="3200">
                <a:solidFill>
                  <a:schemeClr val="dk1"/>
                </a:solidFill>
              </a:rPr>
            </a:br>
            <a:br>
              <a:rPr lang="ru-RU" sz="3200">
                <a:solidFill>
                  <a:schemeClr val="dk1"/>
                </a:solidFill>
              </a:rPr>
            </a:br>
            <a:endParaRPr/>
          </a:p>
        </p:txBody>
      </p:sp>
      <p:pic>
        <p:nvPicPr>
          <p:cNvPr id="308" name="Google Shape;308;gad900f2ba6_0_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7433" y="4820181"/>
            <a:ext cx="4058500" cy="35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d900f2ba6_0_301"/>
          <p:cNvSpPr txBox="1"/>
          <p:nvPr/>
        </p:nvSpPr>
        <p:spPr>
          <a:xfrm>
            <a:off x="552727" y="10508445"/>
            <a:ext cx="22929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182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ru-RU" sz="2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Яндекс.Практикум</a:t>
            </a:r>
            <a:endParaRPr b="0" i="0" sz="2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ad900f2ba6_0_301"/>
          <p:cNvSpPr txBox="1"/>
          <p:nvPr/>
        </p:nvSpPr>
        <p:spPr>
          <a:xfrm>
            <a:off x="11951300" y="1203625"/>
            <a:ext cx="123585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ad900f2ba6_0_301"/>
          <p:cNvSpPr txBox="1"/>
          <p:nvPr/>
        </p:nvSpPr>
        <p:spPr>
          <a:xfrm>
            <a:off x="965925" y="2169225"/>
            <a:ext cx="5750100" cy="53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ad900f2ba6_0_301"/>
          <p:cNvSpPr txBox="1"/>
          <p:nvPr/>
        </p:nvSpPr>
        <p:spPr>
          <a:xfrm>
            <a:off x="421975" y="571125"/>
            <a:ext cx="9462900" cy="9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ru-RU" sz="4800">
                <a:solidFill>
                  <a:srgbClr val="FFFFFF"/>
                </a:solidFill>
              </a:rPr>
              <a:t>Завтра собеседование. Как быть уверенным в себе</a:t>
            </a:r>
            <a:r>
              <a:rPr b="1" lang="ru-RU" sz="4800">
                <a:solidFill>
                  <a:srgbClr val="FFFFFF"/>
                </a:solidFill>
              </a:rPr>
              <a:t>?</a:t>
            </a:r>
            <a:br>
              <a:rPr b="1" i="0" lang="ru-RU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ru-RU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ru-RU" sz="3200">
                <a:solidFill>
                  <a:srgbClr val="FFFFFF"/>
                </a:solidFill>
              </a:rPr>
            </a:br>
            <a:r>
              <a:rPr b="1" lang="ru-RU" sz="3200">
                <a:solidFill>
                  <a:srgbClr val="FFFFFF"/>
                </a:solidFill>
              </a:rPr>
              <a:t>1. </a:t>
            </a:r>
            <a:r>
              <a:rPr b="1" lang="ru-RU" sz="3200">
                <a:solidFill>
                  <a:srgbClr val="F3F3F3"/>
                </a:solidFill>
                <a:highlight>
                  <a:srgbClr val="000000"/>
                </a:highlight>
              </a:rPr>
              <a:t>Воспринимай собеседование не как </a:t>
            </a:r>
            <a:endParaRPr b="1" sz="320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ru-RU" sz="3200">
                <a:solidFill>
                  <a:srgbClr val="F3F3F3"/>
                </a:solidFill>
                <a:highlight>
                  <a:srgbClr val="000000"/>
                </a:highlight>
              </a:rPr>
              <a:t>единственный шанс на планете найти работу, а как возможность пообщаться с новыми людьми. Первое собеседование - всегда страшно, особенно если ставить на кон всё.</a:t>
            </a:r>
            <a:br>
              <a:rPr b="1" lang="ru-RU" sz="3200">
                <a:solidFill>
                  <a:srgbClr val="F3F3F3"/>
                </a:solidFill>
                <a:highlight>
                  <a:srgbClr val="000000"/>
                </a:highlight>
              </a:rPr>
            </a:br>
            <a:br>
              <a:rPr b="1" lang="ru-RU" sz="3200">
                <a:solidFill>
                  <a:srgbClr val="F3F3F3"/>
                </a:solidFill>
                <a:highlight>
                  <a:srgbClr val="000000"/>
                </a:highlight>
              </a:rPr>
            </a:br>
            <a:r>
              <a:rPr b="1" lang="ru-RU" sz="3200">
                <a:solidFill>
                  <a:srgbClr val="F3F3F3"/>
                </a:solidFill>
                <a:highlight>
                  <a:srgbClr val="000000"/>
                </a:highlight>
              </a:rPr>
              <a:t>2. Если нет уверенности  в знаниях: </a:t>
            </a:r>
            <a:r>
              <a:rPr b="1" lang="ru-RU" sz="3200">
                <a:solidFill>
                  <a:srgbClr val="FFFFFF"/>
                </a:solidFill>
                <a:highlight>
                  <a:srgbClr val="000000"/>
                </a:highlight>
              </a:rPr>
              <a:t>в перспективе - старайся своим близким, друзьям пытаться объяснять технологии и код, который пишешь. Чем проще можешь объяснить, тем лучше.</a:t>
            </a:r>
            <a:endParaRPr b="1" i="0" sz="3200" u="none" cap="none" strike="noStrike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gad900f2ba6_0_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6300" y="1612750"/>
            <a:ext cx="7667125" cy="66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/>
          <p:nvPr/>
        </p:nvSpPr>
        <p:spPr>
          <a:xfrm>
            <a:off x="1984910" y="3660273"/>
            <a:ext cx="2747645" cy="2744470"/>
          </a:xfrm>
          <a:custGeom>
            <a:rect b="b" l="l" r="r" t="t"/>
            <a:pathLst>
              <a:path extrusionOk="0" h="2744470" w="2747645">
                <a:moveTo>
                  <a:pt x="2747442" y="0"/>
                </a:moveTo>
                <a:lnTo>
                  <a:pt x="2698932" y="2256"/>
                </a:lnTo>
                <a:lnTo>
                  <a:pt x="2650637" y="5314"/>
                </a:lnTo>
                <a:lnTo>
                  <a:pt x="2602563" y="9168"/>
                </a:lnTo>
                <a:lnTo>
                  <a:pt x="2554715" y="13810"/>
                </a:lnTo>
                <a:lnTo>
                  <a:pt x="2507101" y="19235"/>
                </a:lnTo>
                <a:lnTo>
                  <a:pt x="2459728" y="25435"/>
                </a:lnTo>
                <a:lnTo>
                  <a:pt x="2412601" y="32404"/>
                </a:lnTo>
                <a:lnTo>
                  <a:pt x="2365727" y="40135"/>
                </a:lnTo>
                <a:lnTo>
                  <a:pt x="2319113" y="48623"/>
                </a:lnTo>
                <a:lnTo>
                  <a:pt x="2272765" y="57860"/>
                </a:lnTo>
                <a:lnTo>
                  <a:pt x="2226690" y="67841"/>
                </a:lnTo>
                <a:lnTo>
                  <a:pt x="2180894" y="78557"/>
                </a:lnTo>
                <a:lnTo>
                  <a:pt x="2135384" y="90004"/>
                </a:lnTo>
                <a:lnTo>
                  <a:pt x="2090166" y="102174"/>
                </a:lnTo>
                <a:lnTo>
                  <a:pt x="2045247" y="115061"/>
                </a:lnTo>
                <a:lnTo>
                  <a:pt x="2000634" y="128659"/>
                </a:lnTo>
                <a:lnTo>
                  <a:pt x="1956332" y="142960"/>
                </a:lnTo>
                <a:lnTo>
                  <a:pt x="1912349" y="157959"/>
                </a:lnTo>
                <a:lnTo>
                  <a:pt x="1868691" y="173648"/>
                </a:lnTo>
                <a:lnTo>
                  <a:pt x="1825364" y="190022"/>
                </a:lnTo>
                <a:lnTo>
                  <a:pt x="1782376" y="207074"/>
                </a:lnTo>
                <a:lnTo>
                  <a:pt x="1739731" y="224796"/>
                </a:lnTo>
                <a:lnTo>
                  <a:pt x="1697438" y="243184"/>
                </a:lnTo>
                <a:lnTo>
                  <a:pt x="1655503" y="262230"/>
                </a:lnTo>
                <a:lnTo>
                  <a:pt x="1613932" y="281927"/>
                </a:lnTo>
                <a:lnTo>
                  <a:pt x="1572731" y="302269"/>
                </a:lnTo>
                <a:lnTo>
                  <a:pt x="1531908" y="323250"/>
                </a:lnTo>
                <a:lnTo>
                  <a:pt x="1491468" y="344864"/>
                </a:lnTo>
                <a:lnTo>
                  <a:pt x="1451418" y="367102"/>
                </a:lnTo>
                <a:lnTo>
                  <a:pt x="1411765" y="389960"/>
                </a:lnTo>
                <a:lnTo>
                  <a:pt x="1372516" y="413430"/>
                </a:lnTo>
                <a:lnTo>
                  <a:pt x="1333676" y="437506"/>
                </a:lnTo>
                <a:lnTo>
                  <a:pt x="1295253" y="462182"/>
                </a:lnTo>
                <a:lnTo>
                  <a:pt x="1257252" y="487451"/>
                </a:lnTo>
                <a:lnTo>
                  <a:pt x="1219681" y="513306"/>
                </a:lnTo>
                <a:lnTo>
                  <a:pt x="1182545" y="539741"/>
                </a:lnTo>
                <a:lnTo>
                  <a:pt x="1145852" y="566749"/>
                </a:lnTo>
                <a:lnTo>
                  <a:pt x="1109608" y="594324"/>
                </a:lnTo>
                <a:lnTo>
                  <a:pt x="1073820" y="622460"/>
                </a:lnTo>
                <a:lnTo>
                  <a:pt x="1038493" y="651149"/>
                </a:lnTo>
                <a:lnTo>
                  <a:pt x="1003635" y="680385"/>
                </a:lnTo>
                <a:lnTo>
                  <a:pt x="969252" y="710163"/>
                </a:lnTo>
                <a:lnTo>
                  <a:pt x="935351" y="740474"/>
                </a:lnTo>
                <a:lnTo>
                  <a:pt x="901938" y="771313"/>
                </a:lnTo>
                <a:lnTo>
                  <a:pt x="869019" y="802674"/>
                </a:lnTo>
                <a:lnTo>
                  <a:pt x="836602" y="834549"/>
                </a:lnTo>
                <a:lnTo>
                  <a:pt x="804692" y="866932"/>
                </a:lnTo>
                <a:lnTo>
                  <a:pt x="773296" y="899816"/>
                </a:lnTo>
                <a:lnTo>
                  <a:pt x="742421" y="933196"/>
                </a:lnTo>
                <a:lnTo>
                  <a:pt x="712074" y="967064"/>
                </a:lnTo>
                <a:lnTo>
                  <a:pt x="682260" y="1001415"/>
                </a:lnTo>
                <a:lnTo>
                  <a:pt x="652986" y="1036240"/>
                </a:lnTo>
                <a:lnTo>
                  <a:pt x="624259" y="1071535"/>
                </a:lnTo>
                <a:lnTo>
                  <a:pt x="596086" y="1107292"/>
                </a:lnTo>
                <a:lnTo>
                  <a:pt x="568473" y="1143505"/>
                </a:lnTo>
                <a:lnTo>
                  <a:pt x="541425" y="1180168"/>
                </a:lnTo>
                <a:lnTo>
                  <a:pt x="514951" y="1217273"/>
                </a:lnTo>
                <a:lnTo>
                  <a:pt x="489056" y="1254815"/>
                </a:lnTo>
                <a:lnTo>
                  <a:pt x="463748" y="1292786"/>
                </a:lnTo>
                <a:lnTo>
                  <a:pt x="439031" y="1331181"/>
                </a:lnTo>
                <a:lnTo>
                  <a:pt x="414914" y="1369993"/>
                </a:lnTo>
                <a:lnTo>
                  <a:pt x="391403" y="1409215"/>
                </a:lnTo>
                <a:lnTo>
                  <a:pt x="368503" y="1448840"/>
                </a:lnTo>
                <a:lnTo>
                  <a:pt x="346222" y="1488863"/>
                </a:lnTo>
                <a:lnTo>
                  <a:pt x="324566" y="1529276"/>
                </a:lnTo>
                <a:lnTo>
                  <a:pt x="303542" y="1570074"/>
                </a:lnTo>
                <a:lnTo>
                  <a:pt x="283156" y="1611249"/>
                </a:lnTo>
                <a:lnTo>
                  <a:pt x="263414" y="1652795"/>
                </a:lnTo>
                <a:lnTo>
                  <a:pt x="244324" y="1694706"/>
                </a:lnTo>
                <a:lnTo>
                  <a:pt x="225892" y="1736975"/>
                </a:lnTo>
                <a:lnTo>
                  <a:pt x="208124" y="1779595"/>
                </a:lnTo>
                <a:lnTo>
                  <a:pt x="191027" y="1822560"/>
                </a:lnTo>
                <a:lnTo>
                  <a:pt x="174607" y="1865864"/>
                </a:lnTo>
                <a:lnTo>
                  <a:pt x="158871" y="1909500"/>
                </a:lnTo>
                <a:lnTo>
                  <a:pt x="143825" y="1953461"/>
                </a:lnTo>
                <a:lnTo>
                  <a:pt x="129476" y="1997741"/>
                </a:lnTo>
                <a:lnTo>
                  <a:pt x="115831" y="2042334"/>
                </a:lnTo>
                <a:lnTo>
                  <a:pt x="102895" y="2087232"/>
                </a:lnTo>
                <a:lnTo>
                  <a:pt x="90676" y="2132430"/>
                </a:lnTo>
                <a:lnTo>
                  <a:pt x="79181" y="2177920"/>
                </a:lnTo>
                <a:lnTo>
                  <a:pt x="68414" y="2223697"/>
                </a:lnTo>
                <a:lnTo>
                  <a:pt x="58384" y="2269753"/>
                </a:lnTo>
                <a:lnTo>
                  <a:pt x="49096" y="2316083"/>
                </a:lnTo>
                <a:lnTo>
                  <a:pt x="40558" y="2362679"/>
                </a:lnTo>
                <a:lnTo>
                  <a:pt x="32775" y="2409536"/>
                </a:lnTo>
                <a:lnTo>
                  <a:pt x="25754" y="2456646"/>
                </a:lnTo>
                <a:lnTo>
                  <a:pt x="19502" y="2504003"/>
                </a:lnTo>
                <a:lnTo>
                  <a:pt x="14025" y="2551601"/>
                </a:lnTo>
                <a:lnTo>
                  <a:pt x="9329" y="2599433"/>
                </a:lnTo>
                <a:lnTo>
                  <a:pt x="5422" y="2647492"/>
                </a:lnTo>
                <a:lnTo>
                  <a:pt x="2310" y="2695773"/>
                </a:lnTo>
                <a:lnTo>
                  <a:pt x="0" y="2744268"/>
                </a:lnTo>
              </a:path>
            </a:pathLst>
          </a:custGeom>
          <a:noFill/>
          <a:ln cap="flat" cmpd="sng" w="83500">
            <a:solidFill>
              <a:srgbClr val="F5DE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4960439" y="6632617"/>
            <a:ext cx="2741295" cy="2744470"/>
          </a:xfrm>
          <a:custGeom>
            <a:rect b="b" l="l" r="r" t="t"/>
            <a:pathLst>
              <a:path extrusionOk="0" h="2744470" w="2741295">
                <a:moveTo>
                  <a:pt x="0" y="2744101"/>
                </a:moveTo>
                <a:lnTo>
                  <a:pt x="48410" y="2741740"/>
                </a:lnTo>
                <a:lnTo>
                  <a:pt x="96606" y="2738581"/>
                </a:lnTo>
                <a:lnTo>
                  <a:pt x="144581" y="2734630"/>
                </a:lnTo>
                <a:lnTo>
                  <a:pt x="192329" y="2729893"/>
                </a:lnTo>
                <a:lnTo>
                  <a:pt x="239844" y="2724377"/>
                </a:lnTo>
                <a:lnTo>
                  <a:pt x="287118" y="2718088"/>
                </a:lnTo>
                <a:lnTo>
                  <a:pt x="334145" y="2711033"/>
                </a:lnTo>
                <a:lnTo>
                  <a:pt x="380919" y="2703219"/>
                </a:lnTo>
                <a:lnTo>
                  <a:pt x="427433" y="2694652"/>
                </a:lnTo>
                <a:lnTo>
                  <a:pt x="473681" y="2685338"/>
                </a:lnTo>
                <a:lnTo>
                  <a:pt x="519656" y="2675284"/>
                </a:lnTo>
                <a:lnTo>
                  <a:pt x="565352" y="2664496"/>
                </a:lnTo>
                <a:lnTo>
                  <a:pt x="610762" y="2652981"/>
                </a:lnTo>
                <a:lnTo>
                  <a:pt x="655880" y="2640746"/>
                </a:lnTo>
                <a:lnTo>
                  <a:pt x="700699" y="2627796"/>
                </a:lnTo>
                <a:lnTo>
                  <a:pt x="745213" y="2614139"/>
                </a:lnTo>
                <a:lnTo>
                  <a:pt x="789416" y="2599781"/>
                </a:lnTo>
                <a:lnTo>
                  <a:pt x="833300" y="2584728"/>
                </a:lnTo>
                <a:lnTo>
                  <a:pt x="876859" y="2568987"/>
                </a:lnTo>
                <a:lnTo>
                  <a:pt x="920087" y="2552564"/>
                </a:lnTo>
                <a:lnTo>
                  <a:pt x="962977" y="2535466"/>
                </a:lnTo>
                <a:lnTo>
                  <a:pt x="1005524" y="2517700"/>
                </a:lnTo>
                <a:lnTo>
                  <a:pt x="1047719" y="2499271"/>
                </a:lnTo>
                <a:lnTo>
                  <a:pt x="1089557" y="2480187"/>
                </a:lnTo>
                <a:lnTo>
                  <a:pt x="1131032" y="2460453"/>
                </a:lnTo>
                <a:lnTo>
                  <a:pt x="1172136" y="2440077"/>
                </a:lnTo>
                <a:lnTo>
                  <a:pt x="1212864" y="2419065"/>
                </a:lnTo>
                <a:lnTo>
                  <a:pt x="1253208" y="2397423"/>
                </a:lnTo>
                <a:lnTo>
                  <a:pt x="1293163" y="2375158"/>
                </a:lnTo>
                <a:lnTo>
                  <a:pt x="1332721" y="2352276"/>
                </a:lnTo>
                <a:lnTo>
                  <a:pt x="1371877" y="2328785"/>
                </a:lnTo>
                <a:lnTo>
                  <a:pt x="1410624" y="2304689"/>
                </a:lnTo>
                <a:lnTo>
                  <a:pt x="1448955" y="2279996"/>
                </a:lnTo>
                <a:lnTo>
                  <a:pt x="1486864" y="2254713"/>
                </a:lnTo>
                <a:lnTo>
                  <a:pt x="1524344" y="2228846"/>
                </a:lnTo>
                <a:lnTo>
                  <a:pt x="1561389" y="2202400"/>
                </a:lnTo>
                <a:lnTo>
                  <a:pt x="1597992" y="2175384"/>
                </a:lnTo>
                <a:lnTo>
                  <a:pt x="1634147" y="2147803"/>
                </a:lnTo>
                <a:lnTo>
                  <a:pt x="1669848" y="2119664"/>
                </a:lnTo>
                <a:lnTo>
                  <a:pt x="1705087" y="2090973"/>
                </a:lnTo>
                <a:lnTo>
                  <a:pt x="1739859" y="2061737"/>
                </a:lnTo>
                <a:lnTo>
                  <a:pt x="1774156" y="2031962"/>
                </a:lnTo>
                <a:lnTo>
                  <a:pt x="1807973" y="2001655"/>
                </a:lnTo>
                <a:lnTo>
                  <a:pt x="1841303" y="1970823"/>
                </a:lnTo>
                <a:lnTo>
                  <a:pt x="1874139" y="1939471"/>
                </a:lnTo>
                <a:lnTo>
                  <a:pt x="1906475" y="1907606"/>
                </a:lnTo>
                <a:lnTo>
                  <a:pt x="1938304" y="1875236"/>
                </a:lnTo>
                <a:lnTo>
                  <a:pt x="1969620" y="1842365"/>
                </a:lnTo>
                <a:lnTo>
                  <a:pt x="2000417" y="1809002"/>
                </a:lnTo>
                <a:lnTo>
                  <a:pt x="2030687" y="1775152"/>
                </a:lnTo>
                <a:lnTo>
                  <a:pt x="2060425" y="1740821"/>
                </a:lnTo>
                <a:lnTo>
                  <a:pt x="2089624" y="1706017"/>
                </a:lnTo>
                <a:lnTo>
                  <a:pt x="2118277" y="1670745"/>
                </a:lnTo>
                <a:lnTo>
                  <a:pt x="2146378" y="1635013"/>
                </a:lnTo>
                <a:lnTo>
                  <a:pt x="2173921" y="1598827"/>
                </a:lnTo>
                <a:lnTo>
                  <a:pt x="2200898" y="1562193"/>
                </a:lnTo>
                <a:lnTo>
                  <a:pt x="2227304" y="1525117"/>
                </a:lnTo>
                <a:lnTo>
                  <a:pt x="2253131" y="1487607"/>
                </a:lnTo>
                <a:lnTo>
                  <a:pt x="2278374" y="1449669"/>
                </a:lnTo>
                <a:lnTo>
                  <a:pt x="2303026" y="1411309"/>
                </a:lnTo>
                <a:lnTo>
                  <a:pt x="2327080" y="1372534"/>
                </a:lnTo>
                <a:lnTo>
                  <a:pt x="2350531" y="1333350"/>
                </a:lnTo>
                <a:lnTo>
                  <a:pt x="2373370" y="1293764"/>
                </a:lnTo>
                <a:lnTo>
                  <a:pt x="2395593" y="1253782"/>
                </a:lnTo>
                <a:lnTo>
                  <a:pt x="2417192" y="1213411"/>
                </a:lnTo>
                <a:lnTo>
                  <a:pt x="2438161" y="1172657"/>
                </a:lnTo>
                <a:lnTo>
                  <a:pt x="2458494" y="1131527"/>
                </a:lnTo>
                <a:lnTo>
                  <a:pt x="2478183" y="1090027"/>
                </a:lnTo>
                <a:lnTo>
                  <a:pt x="2497223" y="1048164"/>
                </a:lnTo>
                <a:lnTo>
                  <a:pt x="2515606" y="1005944"/>
                </a:lnTo>
                <a:lnTo>
                  <a:pt x="2533328" y="963374"/>
                </a:lnTo>
                <a:lnTo>
                  <a:pt x="2550380" y="920460"/>
                </a:lnTo>
                <a:lnTo>
                  <a:pt x="2566756" y="877209"/>
                </a:lnTo>
                <a:lnTo>
                  <a:pt x="2582451" y="833627"/>
                </a:lnTo>
                <a:lnTo>
                  <a:pt x="2597457" y="789721"/>
                </a:lnTo>
                <a:lnTo>
                  <a:pt x="2611768" y="745497"/>
                </a:lnTo>
                <a:lnTo>
                  <a:pt x="2625378" y="700962"/>
                </a:lnTo>
                <a:lnTo>
                  <a:pt x="2638279" y="656122"/>
                </a:lnTo>
                <a:lnTo>
                  <a:pt x="2650466" y="610983"/>
                </a:lnTo>
                <a:lnTo>
                  <a:pt x="2661932" y="565553"/>
                </a:lnTo>
                <a:lnTo>
                  <a:pt x="2672670" y="519838"/>
                </a:lnTo>
                <a:lnTo>
                  <a:pt x="2682675" y="473844"/>
                </a:lnTo>
                <a:lnTo>
                  <a:pt x="2691939" y="427577"/>
                </a:lnTo>
                <a:lnTo>
                  <a:pt x="2700455" y="381045"/>
                </a:lnTo>
                <a:lnTo>
                  <a:pt x="2708219" y="334254"/>
                </a:lnTo>
                <a:lnTo>
                  <a:pt x="2715222" y="287210"/>
                </a:lnTo>
                <a:lnTo>
                  <a:pt x="2721459" y="239919"/>
                </a:lnTo>
                <a:lnTo>
                  <a:pt x="2726923" y="192389"/>
                </a:lnTo>
                <a:lnTo>
                  <a:pt x="2731607" y="144625"/>
                </a:lnTo>
                <a:lnTo>
                  <a:pt x="2735506" y="96635"/>
                </a:lnTo>
                <a:lnTo>
                  <a:pt x="2738612" y="48424"/>
                </a:lnTo>
                <a:lnTo>
                  <a:pt x="2740918" y="0"/>
                </a:lnTo>
              </a:path>
            </a:pathLst>
          </a:custGeom>
          <a:noFill/>
          <a:ln cap="flat" cmpd="sng" w="83500">
            <a:solidFill>
              <a:srgbClr val="F5DE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0"/>
          <p:cNvSpPr/>
          <p:nvPr/>
        </p:nvSpPr>
        <p:spPr>
          <a:xfrm>
            <a:off x="4960439" y="3660438"/>
            <a:ext cx="2741295" cy="2744470"/>
          </a:xfrm>
          <a:custGeom>
            <a:rect b="b" l="l" r="r" t="t"/>
            <a:pathLst>
              <a:path extrusionOk="0" h="2744470" w="2741295">
                <a:moveTo>
                  <a:pt x="2740918" y="2744101"/>
                </a:moveTo>
                <a:lnTo>
                  <a:pt x="2738612" y="2695676"/>
                </a:lnTo>
                <a:lnTo>
                  <a:pt x="2735506" y="2647465"/>
                </a:lnTo>
                <a:lnTo>
                  <a:pt x="2731607" y="2599474"/>
                </a:lnTo>
                <a:lnTo>
                  <a:pt x="2726923" y="2551710"/>
                </a:lnTo>
                <a:lnTo>
                  <a:pt x="2721459" y="2504180"/>
                </a:lnTo>
                <a:lnTo>
                  <a:pt x="2715222" y="2456889"/>
                </a:lnTo>
                <a:lnTo>
                  <a:pt x="2708219" y="2409844"/>
                </a:lnTo>
                <a:lnTo>
                  <a:pt x="2700455" y="2363053"/>
                </a:lnTo>
                <a:lnTo>
                  <a:pt x="2691939" y="2316520"/>
                </a:lnTo>
                <a:lnTo>
                  <a:pt x="2682675" y="2270254"/>
                </a:lnTo>
                <a:lnTo>
                  <a:pt x="2672670" y="2224259"/>
                </a:lnTo>
                <a:lnTo>
                  <a:pt x="2661932" y="2178544"/>
                </a:lnTo>
                <a:lnTo>
                  <a:pt x="2650466" y="2133114"/>
                </a:lnTo>
                <a:lnTo>
                  <a:pt x="2638279" y="2087975"/>
                </a:lnTo>
                <a:lnTo>
                  <a:pt x="2625378" y="2043135"/>
                </a:lnTo>
                <a:lnTo>
                  <a:pt x="2611768" y="1998599"/>
                </a:lnTo>
                <a:lnTo>
                  <a:pt x="2597457" y="1954375"/>
                </a:lnTo>
                <a:lnTo>
                  <a:pt x="2582451" y="1910469"/>
                </a:lnTo>
                <a:lnTo>
                  <a:pt x="2566756" y="1866887"/>
                </a:lnTo>
                <a:lnTo>
                  <a:pt x="2550380" y="1823636"/>
                </a:lnTo>
                <a:lnTo>
                  <a:pt x="2533328" y="1780721"/>
                </a:lnTo>
                <a:lnTo>
                  <a:pt x="2515606" y="1738151"/>
                </a:lnTo>
                <a:lnTo>
                  <a:pt x="2497223" y="1695931"/>
                </a:lnTo>
                <a:lnTo>
                  <a:pt x="2478183" y="1654068"/>
                </a:lnTo>
                <a:lnTo>
                  <a:pt x="2458494" y="1612568"/>
                </a:lnTo>
                <a:lnTo>
                  <a:pt x="2438161" y="1571438"/>
                </a:lnTo>
                <a:lnTo>
                  <a:pt x="2417192" y="1530684"/>
                </a:lnTo>
                <a:lnTo>
                  <a:pt x="2395593" y="1490312"/>
                </a:lnTo>
                <a:lnTo>
                  <a:pt x="2373370" y="1450330"/>
                </a:lnTo>
                <a:lnTo>
                  <a:pt x="2350531" y="1410744"/>
                </a:lnTo>
                <a:lnTo>
                  <a:pt x="2327080" y="1371560"/>
                </a:lnTo>
                <a:lnTo>
                  <a:pt x="2303026" y="1332785"/>
                </a:lnTo>
                <a:lnTo>
                  <a:pt x="2278374" y="1294425"/>
                </a:lnTo>
                <a:lnTo>
                  <a:pt x="2253131" y="1256486"/>
                </a:lnTo>
                <a:lnTo>
                  <a:pt x="2227304" y="1218976"/>
                </a:lnTo>
                <a:lnTo>
                  <a:pt x="2200898" y="1181901"/>
                </a:lnTo>
                <a:lnTo>
                  <a:pt x="2173921" y="1145267"/>
                </a:lnTo>
                <a:lnTo>
                  <a:pt x="2146378" y="1109080"/>
                </a:lnTo>
                <a:lnTo>
                  <a:pt x="2118277" y="1073348"/>
                </a:lnTo>
                <a:lnTo>
                  <a:pt x="2089624" y="1038077"/>
                </a:lnTo>
                <a:lnTo>
                  <a:pt x="2060425" y="1003272"/>
                </a:lnTo>
                <a:lnTo>
                  <a:pt x="2030687" y="968942"/>
                </a:lnTo>
                <a:lnTo>
                  <a:pt x="2000417" y="935091"/>
                </a:lnTo>
                <a:lnTo>
                  <a:pt x="1969620" y="901728"/>
                </a:lnTo>
                <a:lnTo>
                  <a:pt x="1938304" y="868857"/>
                </a:lnTo>
                <a:lnTo>
                  <a:pt x="1906475" y="836487"/>
                </a:lnTo>
                <a:lnTo>
                  <a:pt x="1874139" y="804622"/>
                </a:lnTo>
                <a:lnTo>
                  <a:pt x="1841303" y="773270"/>
                </a:lnTo>
                <a:lnTo>
                  <a:pt x="1807973" y="742438"/>
                </a:lnTo>
                <a:lnTo>
                  <a:pt x="1774156" y="712131"/>
                </a:lnTo>
                <a:lnTo>
                  <a:pt x="1739859" y="682356"/>
                </a:lnTo>
                <a:lnTo>
                  <a:pt x="1705087" y="653120"/>
                </a:lnTo>
                <a:lnTo>
                  <a:pt x="1669848" y="624429"/>
                </a:lnTo>
                <a:lnTo>
                  <a:pt x="1634147" y="596290"/>
                </a:lnTo>
                <a:lnTo>
                  <a:pt x="1597992" y="568709"/>
                </a:lnTo>
                <a:lnTo>
                  <a:pt x="1561389" y="541693"/>
                </a:lnTo>
                <a:lnTo>
                  <a:pt x="1524344" y="515248"/>
                </a:lnTo>
                <a:lnTo>
                  <a:pt x="1486864" y="489381"/>
                </a:lnTo>
                <a:lnTo>
                  <a:pt x="1448955" y="464097"/>
                </a:lnTo>
                <a:lnTo>
                  <a:pt x="1410624" y="439405"/>
                </a:lnTo>
                <a:lnTo>
                  <a:pt x="1371877" y="415309"/>
                </a:lnTo>
                <a:lnTo>
                  <a:pt x="1332721" y="391818"/>
                </a:lnTo>
                <a:lnTo>
                  <a:pt x="1293163" y="368936"/>
                </a:lnTo>
                <a:lnTo>
                  <a:pt x="1253208" y="346671"/>
                </a:lnTo>
                <a:lnTo>
                  <a:pt x="1212864" y="325029"/>
                </a:lnTo>
                <a:lnTo>
                  <a:pt x="1172136" y="304017"/>
                </a:lnTo>
                <a:lnTo>
                  <a:pt x="1131032" y="283641"/>
                </a:lnTo>
                <a:lnTo>
                  <a:pt x="1089557" y="263908"/>
                </a:lnTo>
                <a:lnTo>
                  <a:pt x="1047719" y="244824"/>
                </a:lnTo>
                <a:lnTo>
                  <a:pt x="1005524" y="226396"/>
                </a:lnTo>
                <a:lnTo>
                  <a:pt x="962977" y="208629"/>
                </a:lnTo>
                <a:lnTo>
                  <a:pt x="920087" y="191532"/>
                </a:lnTo>
                <a:lnTo>
                  <a:pt x="876859" y="175109"/>
                </a:lnTo>
                <a:lnTo>
                  <a:pt x="833300" y="159368"/>
                </a:lnTo>
                <a:lnTo>
                  <a:pt x="789416" y="144315"/>
                </a:lnTo>
                <a:lnTo>
                  <a:pt x="745213" y="129957"/>
                </a:lnTo>
                <a:lnTo>
                  <a:pt x="700699" y="116300"/>
                </a:lnTo>
                <a:lnTo>
                  <a:pt x="655880" y="103351"/>
                </a:lnTo>
                <a:lnTo>
                  <a:pt x="610762" y="91116"/>
                </a:lnTo>
                <a:lnTo>
                  <a:pt x="565352" y="79601"/>
                </a:lnTo>
                <a:lnTo>
                  <a:pt x="519656" y="68814"/>
                </a:lnTo>
                <a:lnTo>
                  <a:pt x="473681" y="58760"/>
                </a:lnTo>
                <a:lnTo>
                  <a:pt x="427433" y="49446"/>
                </a:lnTo>
                <a:lnTo>
                  <a:pt x="380919" y="40879"/>
                </a:lnTo>
                <a:lnTo>
                  <a:pt x="334145" y="33065"/>
                </a:lnTo>
                <a:lnTo>
                  <a:pt x="287118" y="26010"/>
                </a:lnTo>
                <a:lnTo>
                  <a:pt x="239844" y="19722"/>
                </a:lnTo>
                <a:lnTo>
                  <a:pt x="192329" y="14206"/>
                </a:lnTo>
                <a:lnTo>
                  <a:pt x="144581" y="9470"/>
                </a:lnTo>
                <a:lnTo>
                  <a:pt x="96606" y="5519"/>
                </a:lnTo>
                <a:lnTo>
                  <a:pt x="48410" y="2360"/>
                </a:lnTo>
                <a:lnTo>
                  <a:pt x="0" y="0"/>
                </a:lnTo>
              </a:path>
            </a:pathLst>
          </a:custGeom>
          <a:noFill/>
          <a:ln cap="flat" cmpd="sng" w="83500">
            <a:solidFill>
              <a:srgbClr val="F5DE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0"/>
          <p:cNvSpPr/>
          <p:nvPr/>
        </p:nvSpPr>
        <p:spPr>
          <a:xfrm>
            <a:off x="1984913" y="6632614"/>
            <a:ext cx="2747645" cy="2744470"/>
          </a:xfrm>
          <a:custGeom>
            <a:rect b="b" l="l" r="r" t="t"/>
            <a:pathLst>
              <a:path extrusionOk="0" h="2744470" w="2747645">
                <a:moveTo>
                  <a:pt x="0" y="0"/>
                </a:moveTo>
                <a:lnTo>
                  <a:pt x="2310" y="48494"/>
                </a:lnTo>
                <a:lnTo>
                  <a:pt x="5422" y="96775"/>
                </a:lnTo>
                <a:lnTo>
                  <a:pt x="9329" y="144834"/>
                </a:lnTo>
                <a:lnTo>
                  <a:pt x="14024" y="192666"/>
                </a:lnTo>
                <a:lnTo>
                  <a:pt x="19500" y="240264"/>
                </a:lnTo>
                <a:lnTo>
                  <a:pt x="25752" y="287622"/>
                </a:lnTo>
                <a:lnTo>
                  <a:pt x="32773" y="334732"/>
                </a:lnTo>
                <a:lnTo>
                  <a:pt x="40556" y="381588"/>
                </a:lnTo>
                <a:lnTo>
                  <a:pt x="49094" y="428184"/>
                </a:lnTo>
                <a:lnTo>
                  <a:pt x="58381" y="474514"/>
                </a:lnTo>
                <a:lnTo>
                  <a:pt x="68412" y="520571"/>
                </a:lnTo>
                <a:lnTo>
                  <a:pt x="79178" y="566347"/>
                </a:lnTo>
                <a:lnTo>
                  <a:pt x="90674" y="611838"/>
                </a:lnTo>
                <a:lnTo>
                  <a:pt x="102892" y="657035"/>
                </a:lnTo>
                <a:lnTo>
                  <a:pt x="115828" y="701934"/>
                </a:lnTo>
                <a:lnTo>
                  <a:pt x="129473" y="746526"/>
                </a:lnTo>
                <a:lnTo>
                  <a:pt x="143822" y="790806"/>
                </a:lnTo>
                <a:lnTo>
                  <a:pt x="158867" y="834767"/>
                </a:lnTo>
                <a:lnTo>
                  <a:pt x="174603" y="878403"/>
                </a:lnTo>
                <a:lnTo>
                  <a:pt x="191023" y="921707"/>
                </a:lnTo>
                <a:lnTo>
                  <a:pt x="208120" y="964672"/>
                </a:lnTo>
                <a:lnTo>
                  <a:pt x="225888" y="1007292"/>
                </a:lnTo>
                <a:lnTo>
                  <a:pt x="244320" y="1049561"/>
                </a:lnTo>
                <a:lnTo>
                  <a:pt x="263410" y="1091472"/>
                </a:lnTo>
                <a:lnTo>
                  <a:pt x="283152" y="1133018"/>
                </a:lnTo>
                <a:lnTo>
                  <a:pt x="303538" y="1174194"/>
                </a:lnTo>
                <a:lnTo>
                  <a:pt x="324562" y="1214991"/>
                </a:lnTo>
                <a:lnTo>
                  <a:pt x="346218" y="1255404"/>
                </a:lnTo>
                <a:lnTo>
                  <a:pt x="368499" y="1295427"/>
                </a:lnTo>
                <a:lnTo>
                  <a:pt x="391398" y="1335053"/>
                </a:lnTo>
                <a:lnTo>
                  <a:pt x="414910" y="1374274"/>
                </a:lnTo>
                <a:lnTo>
                  <a:pt x="439027" y="1413086"/>
                </a:lnTo>
                <a:lnTo>
                  <a:pt x="463744" y="1451481"/>
                </a:lnTo>
                <a:lnTo>
                  <a:pt x="489052" y="1489452"/>
                </a:lnTo>
                <a:lnTo>
                  <a:pt x="514947" y="1526994"/>
                </a:lnTo>
                <a:lnTo>
                  <a:pt x="541421" y="1564099"/>
                </a:lnTo>
                <a:lnTo>
                  <a:pt x="568469" y="1600762"/>
                </a:lnTo>
                <a:lnTo>
                  <a:pt x="596082" y="1636975"/>
                </a:lnTo>
                <a:lnTo>
                  <a:pt x="624256" y="1672732"/>
                </a:lnTo>
                <a:lnTo>
                  <a:pt x="652982" y="1708027"/>
                </a:lnTo>
                <a:lnTo>
                  <a:pt x="682256" y="1742853"/>
                </a:lnTo>
                <a:lnTo>
                  <a:pt x="712070" y="1777203"/>
                </a:lnTo>
                <a:lnTo>
                  <a:pt x="742418" y="1811071"/>
                </a:lnTo>
                <a:lnTo>
                  <a:pt x="773293" y="1844451"/>
                </a:lnTo>
                <a:lnTo>
                  <a:pt x="804688" y="1877336"/>
                </a:lnTo>
                <a:lnTo>
                  <a:pt x="836598" y="1909719"/>
                </a:lnTo>
                <a:lnTo>
                  <a:pt x="869016" y="1941594"/>
                </a:lnTo>
                <a:lnTo>
                  <a:pt x="901935" y="1972954"/>
                </a:lnTo>
                <a:lnTo>
                  <a:pt x="935348" y="2003793"/>
                </a:lnTo>
                <a:lnTo>
                  <a:pt x="969249" y="2034104"/>
                </a:lnTo>
                <a:lnTo>
                  <a:pt x="1003632" y="2063882"/>
                </a:lnTo>
                <a:lnTo>
                  <a:pt x="1038490" y="2093118"/>
                </a:lnTo>
                <a:lnTo>
                  <a:pt x="1073817" y="2121807"/>
                </a:lnTo>
                <a:lnTo>
                  <a:pt x="1109606" y="2149943"/>
                </a:lnTo>
                <a:lnTo>
                  <a:pt x="1145850" y="2177518"/>
                </a:lnTo>
                <a:lnTo>
                  <a:pt x="1182543" y="2204526"/>
                </a:lnTo>
                <a:lnTo>
                  <a:pt x="1219678" y="2230961"/>
                </a:lnTo>
                <a:lnTo>
                  <a:pt x="1257250" y="2256816"/>
                </a:lnTo>
                <a:lnTo>
                  <a:pt x="1295250" y="2282085"/>
                </a:lnTo>
                <a:lnTo>
                  <a:pt x="1333674" y="2306761"/>
                </a:lnTo>
                <a:lnTo>
                  <a:pt x="1372514" y="2330837"/>
                </a:lnTo>
                <a:lnTo>
                  <a:pt x="1411763" y="2354307"/>
                </a:lnTo>
                <a:lnTo>
                  <a:pt x="1451416" y="2377165"/>
                </a:lnTo>
                <a:lnTo>
                  <a:pt x="1491466" y="2399404"/>
                </a:lnTo>
                <a:lnTo>
                  <a:pt x="1531906" y="2421017"/>
                </a:lnTo>
                <a:lnTo>
                  <a:pt x="1572729" y="2441998"/>
                </a:lnTo>
                <a:lnTo>
                  <a:pt x="1613930" y="2462340"/>
                </a:lnTo>
                <a:lnTo>
                  <a:pt x="1655502" y="2482038"/>
                </a:lnTo>
                <a:lnTo>
                  <a:pt x="1697437" y="2501083"/>
                </a:lnTo>
                <a:lnTo>
                  <a:pt x="1739730" y="2519471"/>
                </a:lnTo>
                <a:lnTo>
                  <a:pt x="1782374" y="2537194"/>
                </a:lnTo>
                <a:lnTo>
                  <a:pt x="1825363" y="2554245"/>
                </a:lnTo>
                <a:lnTo>
                  <a:pt x="1868690" y="2570619"/>
                </a:lnTo>
                <a:lnTo>
                  <a:pt x="1912348" y="2586308"/>
                </a:lnTo>
                <a:lnTo>
                  <a:pt x="1956331" y="2601307"/>
                </a:lnTo>
                <a:lnTo>
                  <a:pt x="2000633" y="2615608"/>
                </a:lnTo>
                <a:lnTo>
                  <a:pt x="2045246" y="2629206"/>
                </a:lnTo>
                <a:lnTo>
                  <a:pt x="2090165" y="2642093"/>
                </a:lnTo>
                <a:lnTo>
                  <a:pt x="2135383" y="2654263"/>
                </a:lnTo>
                <a:lnTo>
                  <a:pt x="2180893" y="2665710"/>
                </a:lnTo>
                <a:lnTo>
                  <a:pt x="2226689" y="2676427"/>
                </a:lnTo>
                <a:lnTo>
                  <a:pt x="2272764" y="2686407"/>
                </a:lnTo>
                <a:lnTo>
                  <a:pt x="2319112" y="2695644"/>
                </a:lnTo>
                <a:lnTo>
                  <a:pt x="2365727" y="2704132"/>
                </a:lnTo>
                <a:lnTo>
                  <a:pt x="2412600" y="2711864"/>
                </a:lnTo>
                <a:lnTo>
                  <a:pt x="2459728" y="2718833"/>
                </a:lnTo>
                <a:lnTo>
                  <a:pt x="2507101" y="2725033"/>
                </a:lnTo>
                <a:lnTo>
                  <a:pt x="2554715" y="2730457"/>
                </a:lnTo>
                <a:lnTo>
                  <a:pt x="2602563" y="2735099"/>
                </a:lnTo>
                <a:lnTo>
                  <a:pt x="2650637" y="2738953"/>
                </a:lnTo>
                <a:lnTo>
                  <a:pt x="2698932" y="2742011"/>
                </a:lnTo>
                <a:lnTo>
                  <a:pt x="2747442" y="2744268"/>
                </a:lnTo>
              </a:path>
            </a:pathLst>
          </a:custGeom>
          <a:noFill/>
          <a:ln cap="flat" cmpd="sng" w="83500">
            <a:solidFill>
              <a:srgbClr val="F5DE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4878403" y="4500818"/>
            <a:ext cx="0" cy="2021205"/>
          </a:xfrm>
          <a:custGeom>
            <a:rect b="b" l="l" r="r" t="t"/>
            <a:pathLst>
              <a:path extrusionOk="0" h="2021204" w="120000">
                <a:moveTo>
                  <a:pt x="0" y="2020659"/>
                </a:moveTo>
                <a:lnTo>
                  <a:pt x="0" y="0"/>
                </a:lnTo>
              </a:path>
            </a:pathLst>
          </a:custGeom>
          <a:noFill/>
          <a:ln cap="flat" cmpd="sng" w="83500">
            <a:solidFill>
              <a:srgbClr val="F5DE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0"/>
          <p:cNvSpPr/>
          <p:nvPr/>
        </p:nvSpPr>
        <p:spPr>
          <a:xfrm>
            <a:off x="4999353" y="5168091"/>
            <a:ext cx="1452880" cy="1379220"/>
          </a:xfrm>
          <a:custGeom>
            <a:rect b="b" l="l" r="r" t="t"/>
            <a:pathLst>
              <a:path extrusionOk="0" h="1379220" w="1452879">
                <a:moveTo>
                  <a:pt x="0" y="1379093"/>
                </a:moveTo>
                <a:lnTo>
                  <a:pt x="1452665" y="0"/>
                </a:lnTo>
              </a:path>
            </a:pathLst>
          </a:custGeom>
          <a:noFill/>
          <a:ln cap="flat" cmpd="sng" w="83500">
            <a:solidFill>
              <a:srgbClr val="F5DE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0"/>
          <p:cNvSpPr txBox="1"/>
          <p:nvPr/>
        </p:nvSpPr>
        <p:spPr>
          <a:xfrm>
            <a:off x="9404250" y="3111350"/>
            <a:ext cx="9727800" cy="6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-457200" lvl="0" marL="457200" marR="508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AutoNum type="arabicPeriod"/>
            </a:pPr>
            <a:r>
              <a:rPr lang="ru-RU" sz="4800">
                <a:solidFill>
                  <a:srgbClr val="FFFFFF"/>
                </a:solidFill>
              </a:rPr>
              <a:t>Про трудоустройство на факультете</a:t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508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AutoNum type="arabicPeriod"/>
            </a:pPr>
            <a:r>
              <a:rPr lang="ru-RU" sz="4800">
                <a:solidFill>
                  <a:srgbClr val="FFFFFF"/>
                </a:solidFill>
              </a:rPr>
              <a:t>Программа акселерации</a:t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508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AutoNum type="arabicPeriod"/>
            </a:pPr>
            <a:r>
              <a:rPr lang="ru-RU" sz="4800">
                <a:solidFill>
                  <a:srgbClr val="FFFFFF"/>
                </a:solidFill>
              </a:rPr>
              <a:t>Мифы поиска работы</a:t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508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AutoNum type="arabicPeriod"/>
            </a:pPr>
            <a:r>
              <a:rPr b="0" i="0" lang="ru-RU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Оставшиеся вопросы</a:t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0"/>
          <p:cNvSpPr txBox="1"/>
          <p:nvPr/>
        </p:nvSpPr>
        <p:spPr>
          <a:xfrm>
            <a:off x="552727" y="10508445"/>
            <a:ext cx="2292985" cy="332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ru-RU" sz="2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Яндекс.Практикум</a:t>
            </a:r>
            <a:endParaRPr b="0" i="0" sz="2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0"/>
          <p:cNvSpPr txBox="1"/>
          <p:nvPr/>
        </p:nvSpPr>
        <p:spPr>
          <a:xfrm>
            <a:off x="603250" y="437550"/>
            <a:ext cx="8451300" cy="22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675">
            <a:spAutoFit/>
          </a:bodyPr>
          <a:lstStyle/>
          <a:p>
            <a:pPr indent="0" lvl="0" marL="12700" marR="5080" rtl="0" algn="l">
              <a:lnSpc>
                <a:spcPct val="1181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Arial"/>
              <a:buNone/>
            </a:pPr>
            <a:r>
              <a:rPr b="0" i="0" lang="ru-RU" sz="7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План </a:t>
            </a:r>
            <a:r>
              <a:rPr lang="ru-RU" sz="7400">
                <a:solidFill>
                  <a:schemeClr val="lt1"/>
                </a:solidFill>
              </a:rPr>
              <a:t>вебинара</a:t>
            </a:r>
            <a:br>
              <a:rPr b="0" i="0" lang="ru-RU" sz="7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Длительность </a:t>
            </a:r>
            <a:r>
              <a:rPr lang="ru-RU" sz="4800">
                <a:solidFill>
                  <a:schemeClr val="lt1"/>
                </a:solidFill>
              </a:rPr>
              <a:t>1~</a:t>
            </a:r>
            <a:r>
              <a:rPr b="0" i="0" lang="ru-RU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1,5 часа</a:t>
            </a:r>
            <a:endParaRPr b="1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f41bcd3f7_0_253"/>
          <p:cNvSpPr txBox="1"/>
          <p:nvPr/>
        </p:nvSpPr>
        <p:spPr>
          <a:xfrm>
            <a:off x="552727" y="10508445"/>
            <a:ext cx="22929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182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ru-RU" sz="2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Яндекс.Практикум</a:t>
            </a:r>
            <a:endParaRPr b="0" i="0" sz="2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7f41bcd3f7_0_253"/>
          <p:cNvSpPr txBox="1"/>
          <p:nvPr/>
        </p:nvSpPr>
        <p:spPr>
          <a:xfrm>
            <a:off x="11951300" y="1203625"/>
            <a:ext cx="123585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7f41bcd3f7_0_253"/>
          <p:cNvSpPr txBox="1"/>
          <p:nvPr/>
        </p:nvSpPr>
        <p:spPr>
          <a:xfrm>
            <a:off x="965925" y="2169225"/>
            <a:ext cx="5750100" cy="53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7f41bcd3f7_0_253"/>
          <p:cNvSpPr txBox="1"/>
          <p:nvPr/>
        </p:nvSpPr>
        <p:spPr>
          <a:xfrm>
            <a:off x="421975" y="571125"/>
            <a:ext cx="9462900" cy="9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ru-RU" sz="4800">
                <a:solidFill>
                  <a:srgbClr val="FFFFFF"/>
                </a:solidFill>
              </a:rPr>
              <a:t>Какие вопросы задают на собеседованиях?</a:t>
            </a:r>
            <a:br>
              <a:rPr b="1" i="0" lang="ru-RU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ru-RU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ru-RU" sz="3600">
                <a:solidFill>
                  <a:srgbClr val="FFFFFF"/>
                </a:solidFill>
              </a:rPr>
            </a:br>
            <a:r>
              <a:rPr b="1" lang="ru-RU" sz="3600">
                <a:solidFill>
                  <a:srgbClr val="FFFFFF"/>
                </a:solidFill>
              </a:rPr>
              <a:t>Открываем: </a:t>
            </a:r>
            <a:br>
              <a:rPr b="1" lang="ru-RU" sz="3600">
                <a:solidFill>
                  <a:srgbClr val="FFFFFF"/>
                </a:solidFill>
              </a:rPr>
            </a:br>
            <a:br>
              <a:rPr b="1" lang="ru-RU" sz="3600">
                <a:solidFill>
                  <a:srgbClr val="FFFFFF"/>
                </a:solidFill>
              </a:rPr>
            </a:br>
            <a:r>
              <a:rPr b="1" lang="ru-RU" sz="3600">
                <a:solidFill>
                  <a:srgbClr val="FFFFFF"/>
                </a:solidFill>
              </a:rPr>
              <a:t>1. Хабр</a:t>
            </a:r>
            <a:br>
              <a:rPr b="1" lang="ru-RU" sz="3600">
                <a:solidFill>
                  <a:srgbClr val="FFFFFF"/>
                </a:solidFill>
              </a:rPr>
            </a:br>
            <a:br>
              <a:rPr b="1" lang="ru-RU" sz="3600">
                <a:solidFill>
                  <a:srgbClr val="FFFFFF"/>
                </a:solidFill>
              </a:rPr>
            </a:br>
            <a:r>
              <a:rPr b="1" lang="ru-RU" sz="3600">
                <a:solidFill>
                  <a:srgbClr val="FFFFFF"/>
                </a:solidFill>
              </a:rPr>
              <a:t>2. Хекслет: собеседования</a:t>
            </a:r>
            <a:br>
              <a:rPr b="1" lang="ru-RU" sz="3600">
                <a:solidFill>
                  <a:srgbClr val="FFFFFF"/>
                </a:solidFill>
              </a:rPr>
            </a:br>
            <a:br>
              <a:rPr b="1" lang="ru-RU" sz="3600">
                <a:solidFill>
                  <a:srgbClr val="FFFFFF"/>
                </a:solidFill>
              </a:rPr>
            </a:br>
            <a:r>
              <a:rPr b="1" lang="ru-RU" sz="3600">
                <a:solidFill>
                  <a:srgbClr val="FFFFFF"/>
                </a:solidFill>
              </a:rPr>
              <a:t>3. 150 вопрос для собеседования на вакансию Python (перевод с англ.)</a:t>
            </a:r>
            <a:br>
              <a:rPr b="1" lang="ru-RU" sz="3600">
                <a:solidFill>
                  <a:srgbClr val="FFFFFF"/>
                </a:solidFill>
              </a:rPr>
            </a:br>
            <a:br>
              <a:rPr b="1" lang="ru-RU" sz="3600">
                <a:solidFill>
                  <a:srgbClr val="FFFFFF"/>
                </a:solidFill>
              </a:rPr>
            </a:br>
            <a:r>
              <a:rPr b="1" lang="ru-RU" sz="3600">
                <a:solidFill>
                  <a:srgbClr val="FFFFFF"/>
                </a:solidFill>
              </a:rPr>
              <a:t>4. Google it / Yandex it</a:t>
            </a:r>
            <a:br>
              <a:rPr b="1" i="0" lang="ru-RU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g7f41bcd3f7_0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8675" y="742900"/>
            <a:ext cx="8305301" cy="842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"/>
          <p:cNvSpPr txBox="1"/>
          <p:nvPr>
            <p:ph type="title"/>
          </p:nvPr>
        </p:nvSpPr>
        <p:spPr>
          <a:xfrm>
            <a:off x="552725" y="510850"/>
            <a:ext cx="102381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0" marR="574040" rtl="0" algn="l">
              <a:lnSpc>
                <a:spcPct val="11938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Какие технологии будут востребованы в ближайшие N лет? </a:t>
            </a:r>
            <a:r>
              <a:rPr lang="ru-RU"/>
              <a:t> </a:t>
            </a:r>
            <a:endParaRPr/>
          </a:p>
        </p:txBody>
      </p:sp>
      <p:sp>
        <p:nvSpPr>
          <p:cNvPr id="332" name="Google Shape;332;p4"/>
          <p:cNvSpPr txBox="1"/>
          <p:nvPr/>
        </p:nvSpPr>
        <p:spPr>
          <a:xfrm>
            <a:off x="552727" y="10508445"/>
            <a:ext cx="2292985" cy="332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ru-RU" sz="205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Яндекс.Практикум</a:t>
            </a:r>
            <a:endParaRPr b="0" i="0" sz="2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"/>
          <p:cNvSpPr txBox="1"/>
          <p:nvPr>
            <p:ph type="title"/>
          </p:nvPr>
        </p:nvSpPr>
        <p:spPr>
          <a:xfrm>
            <a:off x="552725" y="3469200"/>
            <a:ext cx="10089900" cy="19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noAutofit/>
          </a:bodyPr>
          <a:lstStyle/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AutoNum type="arabicPeriod"/>
            </a:pPr>
            <a:r>
              <a:rPr lang="ru-RU" sz="3400">
                <a:solidFill>
                  <a:srgbClr val="FFFFFF"/>
                </a:solidFill>
              </a:rPr>
              <a:t>Можно почитать популярные статьи в интернете. </a:t>
            </a:r>
            <a:br>
              <a:rPr lang="ru-RU" sz="3400">
                <a:solidFill>
                  <a:srgbClr val="FFFFFF"/>
                </a:solidFill>
              </a:rPr>
            </a:br>
            <a:endParaRPr sz="3400">
              <a:solidFill>
                <a:srgbClr val="FFFFFF"/>
              </a:solidFill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AutoNum type="arabicPeriod"/>
            </a:pPr>
            <a:r>
              <a:rPr lang="ru-RU" sz="3400">
                <a:solidFill>
                  <a:srgbClr val="FFFFFF"/>
                </a:solidFill>
              </a:rPr>
              <a:t>Ситуация, что завтра появится новый язык и все перейдут на него - маловероятна. PHP еще живее всех живых, а Python около 30 лет.</a:t>
            </a:r>
            <a:br>
              <a:rPr lang="ru-RU" sz="3400">
                <a:solidFill>
                  <a:srgbClr val="FFFFFF"/>
                </a:solidFill>
              </a:rPr>
            </a:br>
            <a:endParaRPr sz="3400">
              <a:solidFill>
                <a:srgbClr val="FFFFFF"/>
              </a:solidFill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AutoNum type="arabicPeriod"/>
            </a:pPr>
            <a:r>
              <a:rPr lang="ru-RU" sz="3400">
                <a:solidFill>
                  <a:srgbClr val="FFFFFF"/>
                </a:solidFill>
              </a:rPr>
              <a:t>Для конечного программиста ответ не так важен. Он важен для бизнеса. Будет что-то более популярнее через 5 лет  - освоите/перейдете в это направление.  </a:t>
            </a: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endParaRPr sz="4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b="0" lang="ru-RU" sz="1200">
                <a:solidFill>
                  <a:srgbClr val="FF0000"/>
                </a:solidFill>
              </a:rPr>
            </a:br>
            <a:endParaRPr sz="4800">
              <a:solidFill>
                <a:srgbClr val="FFFFFF"/>
              </a:solidFill>
            </a:endParaRPr>
          </a:p>
        </p:txBody>
      </p:sp>
      <p:pic>
        <p:nvPicPr>
          <p:cNvPr id="334" name="Google Shape;3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30325" y="3659650"/>
            <a:ext cx="8709424" cy="50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f41bcd3f7_0_244"/>
          <p:cNvSpPr txBox="1"/>
          <p:nvPr/>
        </p:nvSpPr>
        <p:spPr>
          <a:xfrm>
            <a:off x="552727" y="10508445"/>
            <a:ext cx="22929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182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ru-RU" sz="2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Яндекс.Практикум</a:t>
            </a:r>
            <a:endParaRPr b="0" i="0" sz="2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7f41bcd3f7_0_244"/>
          <p:cNvSpPr txBox="1"/>
          <p:nvPr/>
        </p:nvSpPr>
        <p:spPr>
          <a:xfrm>
            <a:off x="11951300" y="1203625"/>
            <a:ext cx="123585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7f41bcd3f7_0_244"/>
          <p:cNvSpPr txBox="1"/>
          <p:nvPr/>
        </p:nvSpPr>
        <p:spPr>
          <a:xfrm>
            <a:off x="965925" y="2169225"/>
            <a:ext cx="5750100" cy="53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7f41bcd3f7_0_244"/>
          <p:cNvSpPr txBox="1"/>
          <p:nvPr>
            <p:ph type="title"/>
          </p:nvPr>
        </p:nvSpPr>
        <p:spPr>
          <a:xfrm>
            <a:off x="373625" y="945675"/>
            <a:ext cx="19114800" cy="85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6000">
                <a:solidFill>
                  <a:srgbClr val="FFFFFF"/>
                </a:solidFill>
              </a:rPr>
              <a:t>Стоит ли идти на курс для мидл-разработчиков, или лучше сразу попробовать искать работу джуном? </a:t>
            </a:r>
            <a:br>
              <a:rPr lang="ru-RU" sz="4800">
                <a:solidFill>
                  <a:srgbClr val="FFFFFF"/>
                </a:solidFill>
              </a:rPr>
            </a:br>
            <a:br>
              <a:rPr lang="ru-RU" sz="4800">
                <a:solidFill>
                  <a:srgbClr val="FFFFFF"/>
                </a:solidFill>
              </a:rPr>
            </a:br>
            <a:r>
              <a:rPr lang="ru-RU" sz="4100">
                <a:solidFill>
                  <a:srgbClr val="FFFFFF"/>
                </a:solidFill>
              </a:rPr>
              <a:t> Курс рассчитан на специалистов с коммерческим опытом. Вам будет сложно что-то доучивать постоянно, чтобы вытягивать минимальный уровень.</a:t>
            </a:r>
            <a:br>
              <a:rPr lang="ru-RU" sz="4100">
                <a:solidFill>
                  <a:srgbClr val="FFFFFF"/>
                </a:solidFill>
              </a:rPr>
            </a:br>
            <a:br>
              <a:rPr lang="ru-RU" sz="4100">
                <a:solidFill>
                  <a:srgbClr val="FFFFFF"/>
                </a:solidFill>
              </a:rPr>
            </a:br>
            <a:r>
              <a:rPr lang="ru-RU" sz="4100">
                <a:solidFill>
                  <a:srgbClr val="FFFFFF"/>
                </a:solidFill>
              </a:rPr>
              <a:t>Найдите работу, поработайте хотя бы полгода и приходите. Курс лучше совмещать с работой, чтобы применять полученные навыки. </a:t>
            </a:r>
            <a:endParaRPr sz="4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B22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ng.png" id="347" name="Google Shape;347;gad900f2ba6_0_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481" y="10358554"/>
            <a:ext cx="3073340" cy="540368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ad900f2ba6_0_286"/>
          <p:cNvSpPr/>
          <p:nvPr/>
        </p:nvSpPr>
        <p:spPr>
          <a:xfrm rot="660360">
            <a:off x="482257" y="1089649"/>
            <a:ext cx="19469295" cy="9129991"/>
          </a:xfrm>
          <a:custGeom>
            <a:rect b="b" l="l" r="r" t="t"/>
            <a:pathLst>
              <a:path extrusionOk="0" h="21574" w="20117">
                <a:moveTo>
                  <a:pt x="10472" y="0"/>
                </a:moveTo>
                <a:cubicBezTo>
                  <a:pt x="5244" y="9"/>
                  <a:pt x="803" y="3984"/>
                  <a:pt x="99" y="9321"/>
                </a:cubicBezTo>
                <a:cubicBezTo>
                  <a:pt x="-749" y="15754"/>
                  <a:pt x="3959" y="21600"/>
                  <a:pt x="10214" y="21574"/>
                </a:cubicBezTo>
                <a:cubicBezTo>
                  <a:pt x="16149" y="21549"/>
                  <a:pt x="20851" y="16298"/>
                  <a:pt x="20022" y="10138"/>
                </a:cubicBezTo>
                <a:cubicBezTo>
                  <a:pt x="19358" y="5201"/>
                  <a:pt x="15274" y="1863"/>
                  <a:pt x="10484" y="1871"/>
                </a:cubicBezTo>
              </a:path>
            </a:pathLst>
          </a:custGeom>
          <a:noFill/>
          <a:ln cap="flat" cmpd="sng" w="635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FF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ad900f2ba6_0_286"/>
          <p:cNvSpPr txBox="1"/>
          <p:nvPr/>
        </p:nvSpPr>
        <p:spPr>
          <a:xfrm>
            <a:off x="5688450" y="3270875"/>
            <a:ext cx="90363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127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300">
                <a:solidFill>
                  <a:srgbClr val="FFFFFF"/>
                </a:solidFill>
              </a:rPr>
              <a:t>Ваши вопросы?</a:t>
            </a:r>
            <a:br>
              <a:rPr lang="ru-RU" sz="3200">
                <a:solidFill>
                  <a:schemeClr val="dk1"/>
                </a:solidFill>
              </a:rPr>
            </a:br>
            <a:br>
              <a:rPr lang="ru-RU" sz="3200">
                <a:solidFill>
                  <a:schemeClr val="dk1"/>
                </a:solidFill>
              </a:rPr>
            </a:br>
            <a:br>
              <a:rPr lang="ru-RU" sz="3200">
                <a:solidFill>
                  <a:schemeClr val="dk1"/>
                </a:solidFill>
              </a:rPr>
            </a:br>
            <a:br>
              <a:rPr lang="ru-RU" sz="3200">
                <a:solidFill>
                  <a:schemeClr val="dk1"/>
                </a:solidFill>
              </a:rPr>
            </a:br>
            <a:endParaRPr/>
          </a:p>
        </p:txBody>
      </p:sp>
      <p:pic>
        <p:nvPicPr>
          <p:cNvPr id="350" name="Google Shape;350;gad900f2ba6_0_2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6875" y="4960742"/>
            <a:ext cx="3179451" cy="331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"/>
          <p:cNvSpPr txBox="1"/>
          <p:nvPr/>
        </p:nvSpPr>
        <p:spPr>
          <a:xfrm>
            <a:off x="552727" y="10508445"/>
            <a:ext cx="2292985" cy="332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ru-RU" sz="205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Яндекс.Практикум</a:t>
            </a:r>
            <a:endParaRPr b="0" i="0" sz="2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"/>
          <p:cNvSpPr txBox="1"/>
          <p:nvPr>
            <p:ph type="title"/>
          </p:nvPr>
        </p:nvSpPr>
        <p:spPr>
          <a:xfrm>
            <a:off x="1051650" y="4308525"/>
            <a:ext cx="18170100" cy="1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9600">
                <a:solidFill>
                  <a:srgbClr val="FFFFFF"/>
                </a:solidFill>
              </a:rPr>
              <a:t>Всем спасибо   </a:t>
            </a:r>
            <a:r>
              <a:rPr lang="ru-RU" sz="9600">
                <a:solidFill>
                  <a:srgbClr val="FFD966"/>
                </a:solidFill>
              </a:rPr>
              <a:t>:)</a:t>
            </a:r>
            <a:br>
              <a:rPr lang="ru-RU" sz="4800">
                <a:solidFill>
                  <a:srgbClr val="FFFFFF"/>
                </a:solidFill>
              </a:rPr>
            </a:br>
            <a:endParaRPr sz="4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b="0" lang="ru-RU" sz="1200">
                <a:solidFill>
                  <a:srgbClr val="FF0000"/>
                </a:solidFill>
              </a:rPr>
            </a:br>
            <a:endParaRPr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f41bcd3f7_0_226"/>
          <p:cNvSpPr txBox="1"/>
          <p:nvPr/>
        </p:nvSpPr>
        <p:spPr>
          <a:xfrm>
            <a:off x="552727" y="10508445"/>
            <a:ext cx="22929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182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ru-RU" sz="2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Яндекс.Практикум</a:t>
            </a:r>
            <a:endParaRPr b="0" i="0" sz="2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7f41bcd3f7_0_226"/>
          <p:cNvSpPr txBox="1"/>
          <p:nvPr/>
        </p:nvSpPr>
        <p:spPr>
          <a:xfrm>
            <a:off x="11951300" y="1203625"/>
            <a:ext cx="123585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7f41bcd3f7_0_226"/>
          <p:cNvSpPr txBox="1"/>
          <p:nvPr/>
        </p:nvSpPr>
        <p:spPr>
          <a:xfrm>
            <a:off x="965925" y="2169225"/>
            <a:ext cx="5750100" cy="53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7f41bcd3f7_0_226"/>
          <p:cNvSpPr txBox="1"/>
          <p:nvPr/>
        </p:nvSpPr>
        <p:spPr>
          <a:xfrm>
            <a:off x="421975" y="3037300"/>
            <a:ext cx="9462900" cy="74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3600">
                <a:solidFill>
                  <a:srgbClr val="FFFFFF"/>
                </a:solidFill>
              </a:rPr>
              <a:t>Когда: ближе к концу обучения или после диплома. </a:t>
            </a:r>
            <a:br>
              <a:rPr b="1" lang="ru-RU" sz="3600">
                <a:solidFill>
                  <a:srgbClr val="FFFFFF"/>
                </a:solidFill>
              </a:rPr>
            </a:br>
            <a:br>
              <a:rPr b="1" lang="ru-RU" sz="3600">
                <a:solidFill>
                  <a:srgbClr val="FFFFFF"/>
                </a:solidFill>
              </a:rPr>
            </a:br>
            <a:r>
              <a:rPr b="1" lang="ru-RU" sz="3600">
                <a:solidFill>
                  <a:srgbClr val="FFFFFF"/>
                </a:solidFill>
              </a:rPr>
              <a:t>В каком формате: тренажер.</a:t>
            </a:r>
            <a:br>
              <a:rPr b="1" lang="ru-RU" sz="3600">
                <a:solidFill>
                  <a:srgbClr val="FFFFFF"/>
                </a:solidFill>
              </a:rPr>
            </a:br>
            <a:br>
              <a:rPr b="1" lang="ru-RU" sz="3600">
                <a:solidFill>
                  <a:srgbClr val="FFFFFF"/>
                </a:solidFill>
              </a:rPr>
            </a:br>
            <a:r>
              <a:rPr b="1" lang="ru-RU" sz="3600">
                <a:solidFill>
                  <a:srgbClr val="FFFFFF"/>
                </a:solidFill>
              </a:rPr>
              <a:t>Условия: доступно всем, бесплатно. </a:t>
            </a:r>
            <a:br>
              <a:rPr b="1" lang="ru-RU" sz="3600">
                <a:solidFill>
                  <a:srgbClr val="FFFFFF"/>
                </a:solidFill>
              </a:rPr>
            </a:br>
            <a:br>
              <a:rPr b="1" lang="ru-RU" sz="3600">
                <a:solidFill>
                  <a:srgbClr val="FFFFFF"/>
                </a:solidFill>
              </a:rPr>
            </a:br>
            <a:r>
              <a:rPr b="1" lang="ru-RU" sz="3600">
                <a:solidFill>
                  <a:srgbClr val="FFFFFF"/>
                </a:solidFill>
              </a:rPr>
              <a:t>Прохождение займет до 3х недель, идеально сочетать с началом поиска работы. </a:t>
            </a:r>
            <a:br>
              <a:rPr b="1" lang="ru-RU" sz="3600">
                <a:solidFill>
                  <a:srgbClr val="FFFFFF"/>
                </a:solidFill>
              </a:rPr>
            </a:br>
            <a:br>
              <a:rPr b="1" lang="ru-RU" sz="3600">
                <a:solidFill>
                  <a:srgbClr val="FFFFFF"/>
                </a:solidFill>
              </a:rPr>
            </a:br>
            <a:br>
              <a:rPr b="1" i="0" lang="ru-RU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7f41bcd3f7_0_226"/>
          <p:cNvSpPr txBox="1"/>
          <p:nvPr/>
        </p:nvSpPr>
        <p:spPr>
          <a:xfrm>
            <a:off x="552725" y="688300"/>
            <a:ext cx="113985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FFFF"/>
                </a:solidFill>
              </a:rPr>
              <a:t>Про трудоустройство на факультете</a:t>
            </a:r>
            <a:r>
              <a:rPr b="1" lang="ru-RU" sz="4500">
                <a:solidFill>
                  <a:srgbClr val="FFFFFF"/>
                </a:solidFill>
              </a:rPr>
              <a:t> </a:t>
            </a:r>
            <a:endParaRPr b="1" sz="4500">
              <a:solidFill>
                <a:srgbClr val="FFFFFF"/>
              </a:solidFill>
            </a:endParaRPr>
          </a:p>
        </p:txBody>
      </p:sp>
      <p:pic>
        <p:nvPicPr>
          <p:cNvPr id="113" name="Google Shape;113;g7f41bcd3f7_0_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78575" y="3121950"/>
            <a:ext cx="9462901" cy="5943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d900f2ba6_0_2"/>
          <p:cNvSpPr txBox="1"/>
          <p:nvPr/>
        </p:nvSpPr>
        <p:spPr>
          <a:xfrm>
            <a:off x="552727" y="10508445"/>
            <a:ext cx="22929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182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ru-RU" sz="2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Яндекс.Практикум</a:t>
            </a:r>
            <a:endParaRPr b="0" i="0" sz="2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ad900f2ba6_0_2"/>
          <p:cNvSpPr txBox="1"/>
          <p:nvPr/>
        </p:nvSpPr>
        <p:spPr>
          <a:xfrm>
            <a:off x="11951225" y="1203625"/>
            <a:ext cx="123585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ad900f2ba6_0_2"/>
          <p:cNvSpPr txBox="1"/>
          <p:nvPr/>
        </p:nvSpPr>
        <p:spPr>
          <a:xfrm>
            <a:off x="965925" y="2169225"/>
            <a:ext cx="5750100" cy="53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ad900f2ba6_0_2"/>
          <p:cNvSpPr txBox="1"/>
          <p:nvPr/>
        </p:nvSpPr>
        <p:spPr>
          <a:xfrm>
            <a:off x="1606350" y="1968225"/>
            <a:ext cx="1758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3600">
                <a:solidFill>
                  <a:srgbClr val="FFFFFF"/>
                </a:solidFill>
              </a:rPr>
              <a:t>Версия, которая сейчас:                                 Что будет в тренажере позже:</a:t>
            </a:r>
            <a:br>
              <a:rPr b="1" i="0" lang="ru-RU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ad900f2ba6_0_2"/>
          <p:cNvSpPr txBox="1"/>
          <p:nvPr/>
        </p:nvSpPr>
        <p:spPr>
          <a:xfrm>
            <a:off x="552725" y="688300"/>
            <a:ext cx="113985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FFFF"/>
                </a:solidFill>
              </a:rPr>
              <a:t>Про трудоустройство на факультете</a:t>
            </a:r>
            <a:r>
              <a:rPr b="1" lang="ru-RU" sz="4500">
                <a:solidFill>
                  <a:srgbClr val="FFFFFF"/>
                </a:solidFill>
              </a:rPr>
              <a:t> </a:t>
            </a:r>
            <a:endParaRPr b="1" sz="4500">
              <a:solidFill>
                <a:srgbClr val="FFFFFF"/>
              </a:solidFill>
            </a:endParaRPr>
          </a:p>
        </p:txBody>
      </p:sp>
      <p:pic>
        <p:nvPicPr>
          <p:cNvPr id="123" name="Google Shape;123;gad900f2ba6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8450" y="2645425"/>
            <a:ext cx="9260675" cy="713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ad900f2ba6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600" y="2639850"/>
            <a:ext cx="9036626" cy="714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d900f2ba6_0_23"/>
          <p:cNvSpPr txBox="1"/>
          <p:nvPr/>
        </p:nvSpPr>
        <p:spPr>
          <a:xfrm>
            <a:off x="552725" y="3259975"/>
            <a:ext cx="82065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marR="0" rtl="0" algn="l">
              <a:lnSpc>
                <a:spcPct val="1182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100">
                <a:solidFill>
                  <a:srgbClr val="FFFFFF"/>
                </a:solidFill>
              </a:rPr>
              <a:t>Не все хотят трудоустроиться. </a:t>
            </a:r>
            <a:endParaRPr sz="4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ad900f2ba6_0_23"/>
          <p:cNvSpPr txBox="1"/>
          <p:nvPr/>
        </p:nvSpPr>
        <p:spPr>
          <a:xfrm>
            <a:off x="500150" y="5463575"/>
            <a:ext cx="82065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150">
            <a:noAutofit/>
          </a:bodyPr>
          <a:lstStyle/>
          <a:p>
            <a:pPr indent="0" lvl="0" marL="12700" marR="5080" rtl="0" algn="l">
              <a:lnSpc>
                <a:spcPct val="1165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100">
                <a:solidFill>
                  <a:srgbClr val="FFFFFF"/>
                </a:solidFill>
              </a:rPr>
              <a:t>Количество тех, кто хочет найти работу - до 70%. </a:t>
            </a:r>
            <a:endParaRPr sz="4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ad900f2ba6_0_23"/>
          <p:cNvSpPr txBox="1"/>
          <p:nvPr/>
        </p:nvSpPr>
        <p:spPr>
          <a:xfrm>
            <a:off x="527650" y="7819525"/>
            <a:ext cx="8517000" cy="13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150">
            <a:noAutofit/>
          </a:bodyPr>
          <a:lstStyle/>
          <a:p>
            <a:pPr indent="0" lvl="0" marL="12700" marR="5080" rtl="0" algn="l">
              <a:lnSpc>
                <a:spcPct val="1165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100">
                <a:solidFill>
                  <a:srgbClr val="FFFFFF"/>
                </a:solidFill>
              </a:rPr>
              <a:t>Задача: до 70% трудоустройств в акселерации за 3 месяца. </a:t>
            </a:r>
            <a:endParaRPr sz="4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ad900f2ba6_0_23"/>
          <p:cNvSpPr/>
          <p:nvPr/>
        </p:nvSpPr>
        <p:spPr>
          <a:xfrm>
            <a:off x="9633214" y="10360943"/>
            <a:ext cx="9549765" cy="0"/>
          </a:xfrm>
          <a:custGeom>
            <a:rect b="b" l="l" r="r" t="t"/>
            <a:pathLst>
              <a:path extrusionOk="0" h="120000" w="9549765">
                <a:moveTo>
                  <a:pt x="0" y="0"/>
                </a:moveTo>
                <a:lnTo>
                  <a:pt x="9549443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ad900f2ba6_0_23"/>
          <p:cNvSpPr/>
          <p:nvPr/>
        </p:nvSpPr>
        <p:spPr>
          <a:xfrm>
            <a:off x="18742884" y="8004994"/>
            <a:ext cx="440055" cy="0"/>
          </a:xfrm>
          <a:custGeom>
            <a:rect b="b" l="l" r="r" t="t"/>
            <a:pathLst>
              <a:path extrusionOk="0" h="120000" w="440055">
                <a:moveTo>
                  <a:pt x="0" y="0"/>
                </a:moveTo>
                <a:lnTo>
                  <a:pt x="439772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ad900f2ba6_0_23"/>
          <p:cNvSpPr/>
          <p:nvPr/>
        </p:nvSpPr>
        <p:spPr>
          <a:xfrm>
            <a:off x="16355522" y="8004994"/>
            <a:ext cx="890269" cy="0"/>
          </a:xfrm>
          <a:custGeom>
            <a:rect b="b" l="l" r="r" t="t"/>
            <a:pathLst>
              <a:path extrusionOk="0" h="120000" w="890269">
                <a:moveTo>
                  <a:pt x="0" y="0"/>
                </a:moveTo>
                <a:lnTo>
                  <a:pt x="890025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ad900f2ba6_0_23"/>
          <p:cNvSpPr/>
          <p:nvPr/>
        </p:nvSpPr>
        <p:spPr>
          <a:xfrm>
            <a:off x="13968161" y="8004994"/>
            <a:ext cx="890269" cy="0"/>
          </a:xfrm>
          <a:custGeom>
            <a:rect b="b" l="l" r="r" t="t"/>
            <a:pathLst>
              <a:path extrusionOk="0" h="120000" w="890269">
                <a:moveTo>
                  <a:pt x="0" y="0"/>
                </a:moveTo>
                <a:lnTo>
                  <a:pt x="890025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ad900f2ba6_0_23"/>
          <p:cNvSpPr/>
          <p:nvPr/>
        </p:nvSpPr>
        <p:spPr>
          <a:xfrm>
            <a:off x="9633214" y="8004994"/>
            <a:ext cx="2837815" cy="0"/>
          </a:xfrm>
          <a:custGeom>
            <a:rect b="b" l="l" r="r" t="t"/>
            <a:pathLst>
              <a:path extrusionOk="0" h="120000" w="2837815">
                <a:moveTo>
                  <a:pt x="0" y="0"/>
                </a:moveTo>
                <a:lnTo>
                  <a:pt x="2837609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ad900f2ba6_0_23"/>
          <p:cNvSpPr/>
          <p:nvPr/>
        </p:nvSpPr>
        <p:spPr>
          <a:xfrm>
            <a:off x="18742884" y="5649044"/>
            <a:ext cx="440055" cy="0"/>
          </a:xfrm>
          <a:custGeom>
            <a:rect b="b" l="l" r="r" t="t"/>
            <a:pathLst>
              <a:path extrusionOk="0" h="120000" w="440055">
                <a:moveTo>
                  <a:pt x="0" y="0"/>
                </a:moveTo>
                <a:lnTo>
                  <a:pt x="439772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ad900f2ba6_0_23"/>
          <p:cNvSpPr/>
          <p:nvPr/>
        </p:nvSpPr>
        <p:spPr>
          <a:xfrm>
            <a:off x="16355522" y="5649044"/>
            <a:ext cx="890269" cy="0"/>
          </a:xfrm>
          <a:custGeom>
            <a:rect b="b" l="l" r="r" t="t"/>
            <a:pathLst>
              <a:path extrusionOk="0" h="120000" w="890269">
                <a:moveTo>
                  <a:pt x="0" y="0"/>
                </a:moveTo>
                <a:lnTo>
                  <a:pt x="890025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ad900f2ba6_0_23"/>
          <p:cNvSpPr/>
          <p:nvPr/>
        </p:nvSpPr>
        <p:spPr>
          <a:xfrm>
            <a:off x="9633214" y="5649044"/>
            <a:ext cx="5225415" cy="0"/>
          </a:xfrm>
          <a:custGeom>
            <a:rect b="b" l="l" r="r" t="t"/>
            <a:pathLst>
              <a:path extrusionOk="0" h="120000" w="5225415">
                <a:moveTo>
                  <a:pt x="0" y="0"/>
                </a:moveTo>
                <a:lnTo>
                  <a:pt x="5224971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ad900f2ba6_0_23"/>
          <p:cNvSpPr/>
          <p:nvPr/>
        </p:nvSpPr>
        <p:spPr>
          <a:xfrm>
            <a:off x="18742884" y="3303566"/>
            <a:ext cx="440055" cy="0"/>
          </a:xfrm>
          <a:custGeom>
            <a:rect b="b" l="l" r="r" t="t"/>
            <a:pathLst>
              <a:path extrusionOk="0" h="120000" w="440055">
                <a:moveTo>
                  <a:pt x="0" y="0"/>
                </a:moveTo>
                <a:lnTo>
                  <a:pt x="439772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ad900f2ba6_0_23"/>
          <p:cNvSpPr/>
          <p:nvPr/>
        </p:nvSpPr>
        <p:spPr>
          <a:xfrm>
            <a:off x="9633214" y="3303566"/>
            <a:ext cx="7612380" cy="0"/>
          </a:xfrm>
          <a:custGeom>
            <a:rect b="b" l="l" r="r" t="t"/>
            <a:pathLst>
              <a:path extrusionOk="0" h="120000" w="7612380">
                <a:moveTo>
                  <a:pt x="0" y="0"/>
                </a:moveTo>
                <a:lnTo>
                  <a:pt x="7612333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ad900f2ba6_0_23"/>
          <p:cNvSpPr/>
          <p:nvPr/>
        </p:nvSpPr>
        <p:spPr>
          <a:xfrm>
            <a:off x="9633214" y="947616"/>
            <a:ext cx="9549765" cy="0"/>
          </a:xfrm>
          <a:custGeom>
            <a:rect b="b" l="l" r="r" t="t"/>
            <a:pathLst>
              <a:path extrusionOk="0" h="120000" w="9549765">
                <a:moveTo>
                  <a:pt x="0" y="0"/>
                </a:moveTo>
                <a:lnTo>
                  <a:pt x="9549443" y="0"/>
                </a:lnTo>
              </a:path>
            </a:pathLst>
          </a:custGeom>
          <a:noFill/>
          <a:ln cap="flat" cmpd="sng" w="10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ad900f2ba6_0_23"/>
          <p:cNvSpPr/>
          <p:nvPr/>
        </p:nvSpPr>
        <p:spPr>
          <a:xfrm>
            <a:off x="18742884" y="9188204"/>
            <a:ext cx="440055" cy="0"/>
          </a:xfrm>
          <a:custGeom>
            <a:rect b="b" l="l" r="r" t="t"/>
            <a:pathLst>
              <a:path extrusionOk="0" h="120000" w="440055">
                <a:moveTo>
                  <a:pt x="0" y="0"/>
                </a:moveTo>
                <a:lnTo>
                  <a:pt x="439772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ad900f2ba6_0_23"/>
          <p:cNvSpPr/>
          <p:nvPr/>
        </p:nvSpPr>
        <p:spPr>
          <a:xfrm>
            <a:off x="16355522" y="9188204"/>
            <a:ext cx="890269" cy="0"/>
          </a:xfrm>
          <a:custGeom>
            <a:rect b="b" l="l" r="r" t="t"/>
            <a:pathLst>
              <a:path extrusionOk="0" h="120000" w="890269">
                <a:moveTo>
                  <a:pt x="0" y="0"/>
                </a:moveTo>
                <a:lnTo>
                  <a:pt x="890025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ad900f2ba6_0_23"/>
          <p:cNvSpPr/>
          <p:nvPr/>
        </p:nvSpPr>
        <p:spPr>
          <a:xfrm>
            <a:off x="13968161" y="9188204"/>
            <a:ext cx="890269" cy="0"/>
          </a:xfrm>
          <a:custGeom>
            <a:rect b="b" l="l" r="r" t="t"/>
            <a:pathLst>
              <a:path extrusionOk="0" h="120000" w="890269">
                <a:moveTo>
                  <a:pt x="0" y="0"/>
                </a:moveTo>
                <a:lnTo>
                  <a:pt x="890025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ad900f2ba6_0_23"/>
          <p:cNvSpPr/>
          <p:nvPr/>
        </p:nvSpPr>
        <p:spPr>
          <a:xfrm>
            <a:off x="9633214" y="9188204"/>
            <a:ext cx="2837815" cy="0"/>
          </a:xfrm>
          <a:custGeom>
            <a:rect b="b" l="l" r="r" t="t"/>
            <a:pathLst>
              <a:path extrusionOk="0" h="120000" w="2837815">
                <a:moveTo>
                  <a:pt x="0" y="0"/>
                </a:moveTo>
                <a:lnTo>
                  <a:pt x="2837609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ad900f2ba6_0_23"/>
          <p:cNvSpPr/>
          <p:nvPr/>
        </p:nvSpPr>
        <p:spPr>
          <a:xfrm>
            <a:off x="18742884" y="6832255"/>
            <a:ext cx="440055" cy="0"/>
          </a:xfrm>
          <a:custGeom>
            <a:rect b="b" l="l" r="r" t="t"/>
            <a:pathLst>
              <a:path extrusionOk="0" h="120000" w="440055">
                <a:moveTo>
                  <a:pt x="0" y="0"/>
                </a:moveTo>
                <a:lnTo>
                  <a:pt x="439772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ad900f2ba6_0_23"/>
          <p:cNvSpPr/>
          <p:nvPr/>
        </p:nvSpPr>
        <p:spPr>
          <a:xfrm>
            <a:off x="16355522" y="6832255"/>
            <a:ext cx="890269" cy="0"/>
          </a:xfrm>
          <a:custGeom>
            <a:rect b="b" l="l" r="r" t="t"/>
            <a:pathLst>
              <a:path extrusionOk="0" h="120000" w="890269">
                <a:moveTo>
                  <a:pt x="0" y="0"/>
                </a:moveTo>
                <a:lnTo>
                  <a:pt x="890025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ad900f2ba6_0_23"/>
          <p:cNvSpPr/>
          <p:nvPr/>
        </p:nvSpPr>
        <p:spPr>
          <a:xfrm>
            <a:off x="13968161" y="6832255"/>
            <a:ext cx="890269" cy="0"/>
          </a:xfrm>
          <a:custGeom>
            <a:rect b="b" l="l" r="r" t="t"/>
            <a:pathLst>
              <a:path extrusionOk="0" h="120000" w="890269">
                <a:moveTo>
                  <a:pt x="0" y="0"/>
                </a:moveTo>
                <a:lnTo>
                  <a:pt x="890025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ad900f2ba6_0_23"/>
          <p:cNvSpPr/>
          <p:nvPr/>
        </p:nvSpPr>
        <p:spPr>
          <a:xfrm>
            <a:off x="9633214" y="6832255"/>
            <a:ext cx="2837815" cy="0"/>
          </a:xfrm>
          <a:custGeom>
            <a:rect b="b" l="l" r="r" t="t"/>
            <a:pathLst>
              <a:path extrusionOk="0" h="120000" w="2837815">
                <a:moveTo>
                  <a:pt x="0" y="0"/>
                </a:moveTo>
                <a:lnTo>
                  <a:pt x="2837609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ad900f2ba6_0_23"/>
          <p:cNvSpPr/>
          <p:nvPr/>
        </p:nvSpPr>
        <p:spPr>
          <a:xfrm>
            <a:off x="18742884" y="4476305"/>
            <a:ext cx="440055" cy="0"/>
          </a:xfrm>
          <a:custGeom>
            <a:rect b="b" l="l" r="r" t="t"/>
            <a:pathLst>
              <a:path extrusionOk="0" h="120000" w="440055">
                <a:moveTo>
                  <a:pt x="0" y="0"/>
                </a:moveTo>
                <a:lnTo>
                  <a:pt x="439772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ad900f2ba6_0_23"/>
          <p:cNvSpPr/>
          <p:nvPr/>
        </p:nvSpPr>
        <p:spPr>
          <a:xfrm>
            <a:off x="9633214" y="4476305"/>
            <a:ext cx="7612380" cy="0"/>
          </a:xfrm>
          <a:custGeom>
            <a:rect b="b" l="l" r="r" t="t"/>
            <a:pathLst>
              <a:path extrusionOk="0" h="120000" w="7612380">
                <a:moveTo>
                  <a:pt x="0" y="0"/>
                </a:moveTo>
                <a:lnTo>
                  <a:pt x="7612333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ad900f2ba6_0_23"/>
          <p:cNvSpPr/>
          <p:nvPr/>
        </p:nvSpPr>
        <p:spPr>
          <a:xfrm>
            <a:off x="9633214" y="2120356"/>
            <a:ext cx="9549765" cy="0"/>
          </a:xfrm>
          <a:custGeom>
            <a:rect b="b" l="l" r="r" t="t"/>
            <a:pathLst>
              <a:path extrusionOk="0" h="120000" w="9549765">
                <a:moveTo>
                  <a:pt x="0" y="0"/>
                </a:moveTo>
                <a:lnTo>
                  <a:pt x="9549443" y="0"/>
                </a:lnTo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ad900f2ba6_0_23"/>
          <p:cNvSpPr txBox="1"/>
          <p:nvPr/>
        </p:nvSpPr>
        <p:spPr>
          <a:xfrm>
            <a:off x="9044615" y="10175471"/>
            <a:ext cx="4419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 ₽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ad900f2ba6_0_23"/>
          <p:cNvSpPr txBox="1"/>
          <p:nvPr/>
        </p:nvSpPr>
        <p:spPr>
          <a:xfrm>
            <a:off x="8070823" y="7819522"/>
            <a:ext cx="15369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</a:rPr>
              <a:t>15%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ad900f2ba6_0_23"/>
          <p:cNvSpPr txBox="1"/>
          <p:nvPr/>
        </p:nvSpPr>
        <p:spPr>
          <a:xfrm>
            <a:off x="8070823" y="5463573"/>
            <a:ext cx="15369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</a:rPr>
              <a:t>30%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ad900f2ba6_0_23"/>
          <p:cNvSpPr txBox="1"/>
          <p:nvPr/>
        </p:nvSpPr>
        <p:spPr>
          <a:xfrm>
            <a:off x="7934700" y="3118094"/>
            <a:ext cx="16986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</a:rPr>
              <a:t>45%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ad900f2ba6_0_23"/>
          <p:cNvSpPr txBox="1"/>
          <p:nvPr/>
        </p:nvSpPr>
        <p:spPr>
          <a:xfrm>
            <a:off x="7934700" y="762145"/>
            <a:ext cx="16986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</a:rPr>
              <a:t>60%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ad900f2ba6_0_23"/>
          <p:cNvSpPr txBox="1"/>
          <p:nvPr/>
        </p:nvSpPr>
        <p:spPr>
          <a:xfrm>
            <a:off x="10290650" y="10458185"/>
            <a:ext cx="12168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</a:rPr>
              <a:t>Август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ad900f2ba6_0_23"/>
          <p:cNvSpPr txBox="1"/>
          <p:nvPr/>
        </p:nvSpPr>
        <p:spPr>
          <a:xfrm>
            <a:off x="12651573" y="10458175"/>
            <a:ext cx="12702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</a:rPr>
              <a:t>Сентябрь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ad900f2ba6_0_23"/>
          <p:cNvSpPr txBox="1"/>
          <p:nvPr/>
        </p:nvSpPr>
        <p:spPr>
          <a:xfrm>
            <a:off x="15149141" y="10458185"/>
            <a:ext cx="12063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</a:rPr>
              <a:t>Октябрь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ad900f2ba6_0_23"/>
          <p:cNvSpPr txBox="1"/>
          <p:nvPr/>
        </p:nvSpPr>
        <p:spPr>
          <a:xfrm>
            <a:off x="17714509" y="10458185"/>
            <a:ext cx="102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</a:rPr>
              <a:t>Ноябрь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ad900f2ba6_0_23"/>
          <p:cNvSpPr/>
          <p:nvPr/>
        </p:nvSpPr>
        <p:spPr>
          <a:xfrm>
            <a:off x="10083450" y="6634724"/>
            <a:ext cx="1497965" cy="3719605"/>
          </a:xfrm>
          <a:custGeom>
            <a:rect b="b" l="l" r="r" t="t"/>
            <a:pathLst>
              <a:path extrusionOk="0" h="953134" w="1497965">
                <a:moveTo>
                  <a:pt x="0" y="0"/>
                </a:moveTo>
                <a:lnTo>
                  <a:pt x="1497336" y="0"/>
                </a:lnTo>
                <a:lnTo>
                  <a:pt x="1497336" y="952850"/>
                </a:lnTo>
                <a:lnTo>
                  <a:pt x="0" y="952850"/>
                </a:lnTo>
                <a:lnTo>
                  <a:pt x="0" y="0"/>
                </a:lnTo>
                <a:close/>
              </a:path>
            </a:pathLst>
          </a:custGeom>
          <a:solidFill>
            <a:srgbClr val="F5DE6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ad900f2ba6_0_23"/>
          <p:cNvSpPr/>
          <p:nvPr/>
        </p:nvSpPr>
        <p:spPr>
          <a:xfrm>
            <a:off x="12470825" y="5463573"/>
            <a:ext cx="1497965" cy="4890611"/>
          </a:xfrm>
          <a:custGeom>
            <a:rect b="b" l="l" r="r" t="t"/>
            <a:pathLst>
              <a:path extrusionOk="0" h="4000500" w="1497965">
                <a:moveTo>
                  <a:pt x="0" y="0"/>
                </a:moveTo>
                <a:lnTo>
                  <a:pt x="1497336" y="0"/>
                </a:lnTo>
                <a:lnTo>
                  <a:pt x="1497336" y="3999878"/>
                </a:lnTo>
                <a:lnTo>
                  <a:pt x="0" y="3999878"/>
                </a:lnTo>
                <a:lnTo>
                  <a:pt x="0" y="0"/>
                </a:lnTo>
                <a:close/>
              </a:path>
            </a:pathLst>
          </a:custGeom>
          <a:solidFill>
            <a:srgbClr val="F5DE6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ad900f2ba6_0_23"/>
          <p:cNvSpPr/>
          <p:nvPr/>
        </p:nvSpPr>
        <p:spPr>
          <a:xfrm>
            <a:off x="14858175" y="3904803"/>
            <a:ext cx="1497965" cy="6455898"/>
          </a:xfrm>
          <a:custGeom>
            <a:rect b="b" l="l" r="r" t="t"/>
            <a:pathLst>
              <a:path extrusionOk="0" h="4712334" w="1497965">
                <a:moveTo>
                  <a:pt x="0" y="0"/>
                </a:moveTo>
                <a:lnTo>
                  <a:pt x="1497336" y="0"/>
                </a:lnTo>
                <a:lnTo>
                  <a:pt x="1497336" y="4711898"/>
                </a:lnTo>
                <a:lnTo>
                  <a:pt x="0" y="4711898"/>
                </a:lnTo>
                <a:lnTo>
                  <a:pt x="0" y="0"/>
                </a:lnTo>
                <a:close/>
              </a:path>
            </a:pathLst>
          </a:custGeom>
          <a:solidFill>
            <a:srgbClr val="F5DE6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ad900f2ba6_0_23"/>
          <p:cNvSpPr/>
          <p:nvPr/>
        </p:nvSpPr>
        <p:spPr>
          <a:xfrm>
            <a:off x="17245550" y="2381200"/>
            <a:ext cx="1497965" cy="7973711"/>
          </a:xfrm>
          <a:custGeom>
            <a:rect b="b" l="l" r="r" t="t"/>
            <a:pathLst>
              <a:path extrusionOk="0" h="8178165" w="1497965">
                <a:moveTo>
                  <a:pt x="0" y="0"/>
                </a:moveTo>
                <a:lnTo>
                  <a:pt x="1497336" y="0"/>
                </a:lnTo>
                <a:lnTo>
                  <a:pt x="1497336" y="8177761"/>
                </a:lnTo>
                <a:lnTo>
                  <a:pt x="0" y="8177761"/>
                </a:lnTo>
                <a:lnTo>
                  <a:pt x="0" y="0"/>
                </a:lnTo>
                <a:close/>
              </a:path>
            </a:pathLst>
          </a:custGeom>
          <a:solidFill>
            <a:srgbClr val="F5DE6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ad900f2ba6_0_23"/>
          <p:cNvSpPr txBox="1"/>
          <p:nvPr/>
        </p:nvSpPr>
        <p:spPr>
          <a:xfrm>
            <a:off x="552727" y="10489597"/>
            <a:ext cx="22929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Яндекс.Практикум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ad900f2ba6_0_23"/>
          <p:cNvSpPr txBox="1"/>
          <p:nvPr/>
        </p:nvSpPr>
        <p:spPr>
          <a:xfrm>
            <a:off x="552725" y="688300"/>
            <a:ext cx="82065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FFFF"/>
                </a:solidFill>
              </a:rPr>
              <a:t>Про трудоустройство на факультете: статистика</a:t>
            </a:r>
            <a:r>
              <a:rPr b="1" lang="ru-RU" sz="4500">
                <a:solidFill>
                  <a:srgbClr val="FFFFFF"/>
                </a:solidFill>
              </a:rPr>
              <a:t> </a:t>
            </a:r>
            <a:endParaRPr b="1" sz="4500">
              <a:solidFill>
                <a:srgbClr val="FFFFFF"/>
              </a:solidFill>
            </a:endParaRPr>
          </a:p>
        </p:txBody>
      </p:sp>
      <p:sp>
        <p:nvSpPr>
          <p:cNvPr id="169" name="Google Shape;169;gad900f2ba6_0_23"/>
          <p:cNvSpPr/>
          <p:nvPr/>
        </p:nvSpPr>
        <p:spPr>
          <a:xfrm>
            <a:off x="10515625" y="4645475"/>
            <a:ext cx="592500" cy="872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ad900f2ba6_0_23"/>
          <p:cNvSpPr/>
          <p:nvPr/>
        </p:nvSpPr>
        <p:spPr>
          <a:xfrm>
            <a:off x="12826575" y="4226475"/>
            <a:ext cx="592500" cy="872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ad900f2ba6_0_23"/>
          <p:cNvSpPr/>
          <p:nvPr/>
        </p:nvSpPr>
        <p:spPr>
          <a:xfrm>
            <a:off x="15310913" y="2431475"/>
            <a:ext cx="592500" cy="872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ad900f2ba6_0_23"/>
          <p:cNvSpPr txBox="1"/>
          <p:nvPr/>
        </p:nvSpPr>
        <p:spPr>
          <a:xfrm>
            <a:off x="12698575" y="3358825"/>
            <a:ext cx="12702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ПТ</a:t>
            </a:r>
            <a:endParaRPr b="1"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ad900f2ba6_0_23"/>
          <p:cNvSpPr txBox="1"/>
          <p:nvPr/>
        </p:nvSpPr>
        <p:spPr>
          <a:xfrm>
            <a:off x="15310925" y="1441825"/>
            <a:ext cx="12702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 b="1"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ad900f2ba6_0_23"/>
          <p:cNvSpPr txBox="1"/>
          <p:nvPr/>
        </p:nvSpPr>
        <p:spPr>
          <a:xfrm>
            <a:off x="9703075" y="3701600"/>
            <a:ext cx="22305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Консалт</a:t>
            </a:r>
            <a:endParaRPr b="1"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d900f2ba6_0_12"/>
          <p:cNvSpPr txBox="1"/>
          <p:nvPr/>
        </p:nvSpPr>
        <p:spPr>
          <a:xfrm>
            <a:off x="552727" y="10508445"/>
            <a:ext cx="22929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182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ru-RU" sz="2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Яндекс.Практикум</a:t>
            </a:r>
            <a:endParaRPr b="0" i="0" sz="2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ad900f2ba6_0_12"/>
          <p:cNvSpPr txBox="1"/>
          <p:nvPr/>
        </p:nvSpPr>
        <p:spPr>
          <a:xfrm>
            <a:off x="11951300" y="1203625"/>
            <a:ext cx="123585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ad900f2ba6_0_12"/>
          <p:cNvSpPr txBox="1"/>
          <p:nvPr/>
        </p:nvSpPr>
        <p:spPr>
          <a:xfrm>
            <a:off x="965925" y="2169225"/>
            <a:ext cx="5750100" cy="53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ad900f2ba6_0_12"/>
          <p:cNvSpPr txBox="1"/>
          <p:nvPr/>
        </p:nvSpPr>
        <p:spPr>
          <a:xfrm>
            <a:off x="421975" y="3037300"/>
            <a:ext cx="9462900" cy="74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3600">
                <a:solidFill>
                  <a:srgbClr val="FFFFFF"/>
                </a:solidFill>
              </a:rPr>
              <a:t>После программы трудоустройства.</a:t>
            </a:r>
            <a:br>
              <a:rPr b="1" lang="ru-RU" sz="3600">
                <a:solidFill>
                  <a:srgbClr val="FFFFFF"/>
                </a:solidFill>
              </a:rPr>
            </a:br>
            <a:br>
              <a:rPr b="1" lang="ru-RU" sz="3600">
                <a:solidFill>
                  <a:srgbClr val="FFFFFF"/>
                </a:solidFill>
              </a:rPr>
            </a:br>
            <a:r>
              <a:rPr b="1" lang="ru-RU" sz="3600">
                <a:solidFill>
                  <a:srgbClr val="FFFFFF"/>
                </a:solidFill>
              </a:rPr>
              <a:t>Не ограничена по длительности, но при активном поиске работы занимает около 3х месяцев.</a:t>
            </a:r>
            <a:br>
              <a:rPr b="1" lang="ru-RU" sz="3600">
                <a:solidFill>
                  <a:srgbClr val="FFFFFF"/>
                </a:solidFill>
              </a:rPr>
            </a:br>
            <a:br>
              <a:rPr b="1" lang="ru-RU" sz="3600">
                <a:solidFill>
                  <a:srgbClr val="FFFFFF"/>
                </a:solidFill>
              </a:rPr>
            </a:br>
            <a:r>
              <a:rPr b="1" lang="ru-RU" sz="3600">
                <a:solidFill>
                  <a:srgbClr val="FFFFFF"/>
                </a:solidFill>
              </a:rPr>
              <a:t>Важно: </a:t>
            </a:r>
            <a:r>
              <a:rPr b="1" lang="ru-RU" sz="3600">
                <a:solidFill>
                  <a:schemeClr val="lt1"/>
                </a:solidFill>
              </a:rPr>
              <a:t>активно искать работу. и </a:t>
            </a:r>
            <a:r>
              <a:rPr b="1" lang="ru-RU" sz="3600">
                <a:solidFill>
                  <a:srgbClr val="FFFFFF"/>
                </a:solidFill>
              </a:rPr>
              <a:t>рассказать про результаты.</a:t>
            </a:r>
            <a:br>
              <a:rPr b="1" lang="ru-RU" sz="3600">
                <a:solidFill>
                  <a:srgbClr val="FFFFFF"/>
                </a:solidFill>
              </a:rPr>
            </a:br>
            <a:br>
              <a:rPr b="1" lang="ru-RU" sz="3600">
                <a:solidFill>
                  <a:srgbClr val="FFFFFF"/>
                </a:solidFill>
              </a:rPr>
            </a:br>
            <a:r>
              <a:rPr b="1" lang="ru-RU" sz="3600">
                <a:solidFill>
                  <a:srgbClr val="FFFFFF"/>
                </a:solidFill>
              </a:rPr>
              <a:t>В акселерации также сопровождение на испытательном сроке. </a:t>
            </a:r>
            <a:br>
              <a:rPr b="1" lang="ru-RU" sz="3600">
                <a:solidFill>
                  <a:srgbClr val="FFFFFF"/>
                </a:solidFill>
              </a:rPr>
            </a:br>
            <a:br>
              <a:rPr b="1" lang="ru-RU" sz="3600">
                <a:solidFill>
                  <a:srgbClr val="FFFFFF"/>
                </a:solidFill>
              </a:rPr>
            </a:br>
            <a:br>
              <a:rPr b="1" i="0" lang="ru-RU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ad900f2ba6_0_12"/>
          <p:cNvSpPr txBox="1"/>
          <p:nvPr/>
        </p:nvSpPr>
        <p:spPr>
          <a:xfrm>
            <a:off x="552725" y="688300"/>
            <a:ext cx="140259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FFFF"/>
                </a:solidFill>
              </a:rPr>
              <a:t>Программа акселерации</a:t>
            </a:r>
            <a:endParaRPr b="1" sz="4500">
              <a:solidFill>
                <a:srgbClr val="FFFFFF"/>
              </a:solidFill>
            </a:endParaRPr>
          </a:p>
        </p:txBody>
      </p:sp>
      <p:pic>
        <p:nvPicPr>
          <p:cNvPr id="184" name="Google Shape;184;gad900f2ba6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1425" y="688300"/>
            <a:ext cx="8402816" cy="101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d900f2ba6_0_109"/>
          <p:cNvSpPr txBox="1"/>
          <p:nvPr/>
        </p:nvSpPr>
        <p:spPr>
          <a:xfrm>
            <a:off x="4244725" y="451729"/>
            <a:ext cx="111384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675">
            <a:noAutofit/>
          </a:bodyPr>
          <a:lstStyle/>
          <a:p>
            <a:pPr indent="0" lvl="0" marL="0" marR="5080" rtl="0" algn="l">
              <a:lnSpc>
                <a:spcPct val="1181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1" i="0" lang="ru-RU" sz="4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ru-RU" sz="4900">
                <a:solidFill>
                  <a:schemeClr val="lt1"/>
                </a:solidFill>
              </a:rPr>
              <a:t>А теперь вкусненькое: </a:t>
            </a:r>
            <a:endParaRPr b="1" i="0" sz="5000" u="none" cap="none" strike="noStrike">
              <a:solidFill>
                <a:schemeClr val="lt1"/>
              </a:solidFill>
            </a:endParaRPr>
          </a:p>
        </p:txBody>
      </p:sp>
      <p:pic>
        <p:nvPicPr>
          <p:cNvPr id="190" name="Google Shape;190;gad900f2ba6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688" y="1746981"/>
            <a:ext cx="14456725" cy="402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ad900f2ba6_0_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5638" y="6426558"/>
            <a:ext cx="17092824" cy="2330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.png" id="192" name="Google Shape;192;gad900f2ba6_0_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481" y="10358554"/>
            <a:ext cx="3073340" cy="540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d900f2ba6_0_116"/>
          <p:cNvSpPr txBox="1"/>
          <p:nvPr/>
        </p:nvSpPr>
        <p:spPr>
          <a:xfrm>
            <a:off x="4244725" y="451729"/>
            <a:ext cx="111384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675">
            <a:noAutofit/>
          </a:bodyPr>
          <a:lstStyle/>
          <a:p>
            <a:pPr indent="0" lvl="0" marL="0" marR="5080" rtl="0" algn="l">
              <a:lnSpc>
                <a:spcPct val="1181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1" i="0" lang="ru-RU" sz="4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5000" u="none" cap="none" strike="noStrike">
              <a:solidFill>
                <a:schemeClr val="lt1"/>
              </a:solidFill>
            </a:endParaRPr>
          </a:p>
        </p:txBody>
      </p:sp>
      <p:pic>
        <p:nvPicPr>
          <p:cNvPr id="198" name="Google Shape;198;gad900f2ba6_0_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7850" y="6292758"/>
            <a:ext cx="12512700" cy="45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ad900f2ba6_0_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1640" y="1471701"/>
            <a:ext cx="17545111" cy="4238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.png" id="200" name="Google Shape;200;gad900f2ba6_0_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481" y="10358554"/>
            <a:ext cx="3073340" cy="540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B22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ng.png" id="205" name="Google Shape;205;gad900f2ba6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481" y="10358554"/>
            <a:ext cx="3073340" cy="54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ad900f2ba6_0_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250" y="2170594"/>
            <a:ext cx="18807600" cy="56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2019-06-18T02:34:13Z</dcterms:created>
  <dc:creator>Ilya Zalesskiy</dc:creator>
</cp:coreProperties>
</file>