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5" r:id="rId9"/>
    <p:sldId id="263" r:id="rId10"/>
    <p:sldId id="264" r:id="rId11"/>
    <p:sldId id="269" r:id="rId12"/>
    <p:sldId id="262" r:id="rId13"/>
    <p:sldId id="266" r:id="rId14"/>
    <p:sldId id="284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79" r:id="rId25"/>
    <p:sldId id="281" r:id="rId26"/>
    <p:sldId id="280" r:id="rId27"/>
    <p:sldId id="282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7CC8"/>
    <a:srgbClr val="F08E49"/>
    <a:srgbClr val="7ACCC5"/>
    <a:srgbClr val="61A0E0"/>
    <a:srgbClr val="405E82"/>
    <a:srgbClr val="009DBB"/>
    <a:srgbClr val="F2F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 snapToGrid="0">
      <p:cViewPr varScale="1">
        <p:scale>
          <a:sx n="62" d="100"/>
          <a:sy n="62" d="100"/>
        </p:scale>
        <p:origin x="7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2" name="Google Shape;62;p15"/>
          <p:cNvSpPr txBox="1">
            <a:spLocks noGrp="1"/>
          </p:cNvSpPr>
          <p:nvPr>
            <p:ph type="body" idx="1"/>
          </p:nvPr>
        </p:nvSpPr>
        <p:spPr>
          <a:xfrm>
            <a:off x="867103" y="1261241"/>
            <a:ext cx="10881985" cy="5047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8580" lvl="0" indent="-45643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ct val="130000"/>
              <a:buFont typeface="Arial" panose="020B0604020202020204" pitchFamily="34" charset="0"/>
              <a:buChar char="•"/>
              <a:defRPr sz="2400" b="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244351767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  <p15:guide id="3" orient="horz" pos="527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132064296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Section header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  <p:sp>
        <p:nvSpPr>
          <p:cNvPr id="5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 b="0">
                <a:solidFill>
                  <a:srgbClr val="405E82"/>
                </a:solidFill>
                <a:latin typeface="Montserrat SemiBold" panose="000007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376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1_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2" name="Google Shape;62;p15"/>
          <p:cNvSpPr txBox="1">
            <a:spLocks noGrp="1"/>
          </p:cNvSpPr>
          <p:nvPr>
            <p:ph type="body" idx="1"/>
          </p:nvPr>
        </p:nvSpPr>
        <p:spPr>
          <a:xfrm>
            <a:off x="867105" y="1245476"/>
            <a:ext cx="4903077" cy="506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8580" lvl="0" indent="-45643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ct val="90000"/>
              <a:buFont typeface="Arial" panose="020B0604020202020204" pitchFamily="34" charset="0"/>
              <a:buChar char="•"/>
              <a:defRPr sz="2400" b="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412644540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/>
          <a:lstStyle/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  <p:sp>
        <p:nvSpPr>
          <p:cNvPr id="5" name="Google Shape;62;p15"/>
          <p:cNvSpPr txBox="1">
            <a:spLocks noGrp="1"/>
          </p:cNvSpPr>
          <p:nvPr>
            <p:ph type="body" idx="1"/>
          </p:nvPr>
        </p:nvSpPr>
        <p:spPr>
          <a:xfrm>
            <a:off x="1019175" y="1261241"/>
            <a:ext cx="10693741" cy="467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152145" lvl="0" indent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7FF"/>
              </a:buClr>
              <a:buSzPct val="90000"/>
              <a:buNone/>
              <a:defRPr sz="2000" b="0">
                <a:solidFill>
                  <a:srgbClr val="405E82"/>
                </a:solidFill>
                <a:latin typeface="Roboto Mono" panose="00000009000000000000" pitchFamily="49" charset="0"/>
                <a:ea typeface="Roboto Mono" panose="00000009000000000000" pitchFamily="49" charset="0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66664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1031698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C408CBF-AE0C-4AFF-88EB-6DB7B955C393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184979" y="715115"/>
            <a:ext cx="7236558" cy="445386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3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7248436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11" y="3241974"/>
            <a:ext cx="11360800" cy="763600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bg1"/>
                </a:solidFill>
                <a:latin typeface="Montserrat" panose="00000500000000000000" pitchFamily="2" charset="-52"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GB" kern="0" smtClean="0">
                <a:solidFill>
                  <a:srgbClr val="595959"/>
                </a:solidFill>
              </a:rPr>
              <a:pPr/>
              <a:t>‹#›</a:t>
            </a:fld>
            <a:endParaRPr lang="en-GB" kern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888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ctrTitle"/>
          </p:nvPr>
        </p:nvSpPr>
        <p:spPr>
          <a:xfrm>
            <a:off x="615271" y="2540000"/>
            <a:ext cx="6940919" cy="2584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3600">
                <a:solidFill>
                  <a:schemeClr val="bg1"/>
                </a:solidFill>
                <a:latin typeface="Montserrat SemiBold" panose="00000700000000000000" pitchFamily="2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1" name="Google Shape;11;p13"/>
          <p:cNvSpPr txBox="1">
            <a:spLocks noGrp="1"/>
          </p:cNvSpPr>
          <p:nvPr>
            <p:ph type="subTitle" idx="1"/>
          </p:nvPr>
        </p:nvSpPr>
        <p:spPr>
          <a:xfrm>
            <a:off x="531457" y="5223887"/>
            <a:ext cx="7108545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rgbClr val="8C85FF"/>
                </a:solidFill>
                <a:latin typeface="Montserrat" panose="00000500000000000000" pitchFamily="2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sp>
        <p:nvSpPr>
          <p:cNvPr id="12" name="Google Shape;12;p1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278" y="1233677"/>
            <a:ext cx="3620859" cy="484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47780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15">
          <p15:clr>
            <a:srgbClr val="FBAE40"/>
          </p15:clr>
        </p15:guide>
        <p15:guide id="2" orient="horz" pos="352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0F0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1035229" y="593367"/>
            <a:ext cx="10741175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1035229" y="1536634"/>
            <a:ext cx="10741175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Параллелограмм 7"/>
          <p:cNvSpPr/>
          <p:nvPr userDrawn="1"/>
        </p:nvSpPr>
        <p:spPr>
          <a:xfrm>
            <a:off x="-216334" y="498771"/>
            <a:ext cx="1067676" cy="358515"/>
          </a:xfrm>
          <a:prstGeom prst="parallelogram">
            <a:avLst>
              <a:gd name="adj" fmla="val 45969"/>
            </a:avLst>
          </a:prstGeom>
          <a:solidFill>
            <a:srgbClr val="405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405E82"/>
              </a:solidFill>
              <a:effectLst/>
              <a:uLnTx/>
              <a:uFillTx/>
              <a:latin typeface="Open Sans" pitchFamily="2" charset="0"/>
              <a:ea typeface="+mn-ea"/>
              <a:cs typeface="+mn-cs"/>
              <a:sym typeface="Arial"/>
            </a:endParaRPr>
          </a:p>
        </p:txBody>
      </p:sp>
      <p:sp>
        <p:nvSpPr>
          <p:cNvPr id="10" name="Google Shape;14;p55"/>
          <p:cNvSpPr txBox="1">
            <a:spLocks/>
          </p:cNvSpPr>
          <p:nvPr userDrawn="1"/>
        </p:nvSpPr>
        <p:spPr>
          <a:xfrm>
            <a:off x="-13387" y="6468755"/>
            <a:ext cx="438315" cy="287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05E8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t>‹#›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405E8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900" y="5411681"/>
            <a:ext cx="491170" cy="102911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0" t="11836" r="89743" b="17383"/>
          <a:stretch/>
        </p:blipFill>
        <p:spPr>
          <a:xfrm>
            <a:off x="-23064" y="772624"/>
            <a:ext cx="520263" cy="471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05129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8" b="0" i="0" u="none" strike="noStrike" cap="none">
          <a:solidFill>
            <a:srgbClr val="405E82"/>
          </a:solidFill>
          <a:latin typeface="Montserrat" panose="00000500000000000000" pitchFamily="2" charset="-52"/>
          <a:ea typeface="Montserrat" panose="00000500000000000000" pitchFamily="2" charset="-52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405E82"/>
          </a:solidFill>
          <a:latin typeface="Montserrat" panose="00000500000000000000" pitchFamily="2" charset="-52"/>
          <a:ea typeface="Montserrat" panose="00000500000000000000" pitchFamily="2" charset="-52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42">
          <p15:clr>
            <a:srgbClr val="F26B43"/>
          </p15:clr>
        </p15:guide>
        <p15:guide id="2" pos="7401">
          <p15:clr>
            <a:srgbClr val="F26B43"/>
          </p15:clr>
        </p15:guide>
        <p15:guide id="3" orient="horz" pos="346">
          <p15:clr>
            <a:srgbClr val="F26B43"/>
          </p15:clr>
        </p15:guide>
        <p15:guide id="4" orient="horz" pos="3974">
          <p15:clr>
            <a:srgbClr val="F26B43"/>
          </p15:clr>
        </p15:guide>
        <p15:guide id="5" pos="143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kern="0">
                <a:solidFill>
                  <a:srgbClr val="595959"/>
                </a:solidFill>
              </a:rPr>
              <a:pPr/>
              <a:t>‹#›</a:t>
            </a:fld>
            <a:endParaRPr kern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74426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oauth.net/articles/authentication/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id.net/specs/openid-connect-core-1_0.html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html/rfc7519" TargetMode="Externa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&#1095;&#1077;&#1088;&#1085;&#1100;" TargetMode="Externa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net.cs.uni-bonn.de/fileadmin/ag/smith/publications/Naiakshina_Password_Study.pdf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html/rfc6749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Почему бы просто не написать свою авторизацию?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31457" y="5223887"/>
            <a:ext cx="5062519" cy="10568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ru-RU" dirty="0"/>
              <a:t>Спикер</a:t>
            </a:r>
            <a:r>
              <a:rPr lang="en-US" dirty="0"/>
              <a:t> </a:t>
            </a:r>
            <a:r>
              <a:rPr lang="ru-RU" dirty="0"/>
              <a:t>Виктор Попов</a:t>
            </a:r>
          </a:p>
          <a:p>
            <a:pPr marL="95250" indent="19050">
              <a:lnSpc>
                <a:spcPct val="120000"/>
              </a:lnSpc>
            </a:pPr>
            <a:r>
              <a:rPr lang="ru-RU" dirty="0" err="1">
                <a:solidFill>
                  <a:srgbClr val="24D465"/>
                </a:solidFill>
              </a:rPr>
              <a:t>Техлид</a:t>
            </a:r>
            <a:r>
              <a:rPr lang="ru-RU" dirty="0">
                <a:solidFill>
                  <a:srgbClr val="24D465"/>
                </a:solidFill>
              </a:rPr>
              <a:t> </a:t>
            </a:r>
            <a:r>
              <a:rPr lang="ru-RU" dirty="0" err="1">
                <a:solidFill>
                  <a:srgbClr val="24D465"/>
                </a:solidFill>
              </a:rPr>
              <a:t>DevOps</a:t>
            </a:r>
            <a:r>
              <a:rPr lang="ru-RU" dirty="0">
                <a:solidFill>
                  <a:srgbClr val="24D465"/>
                </a:solidFill>
              </a:rPr>
              <a:t>-команды дирекции больших данных в X5 </a:t>
            </a:r>
            <a:r>
              <a:rPr lang="ru-RU" dirty="0" err="1">
                <a:solidFill>
                  <a:srgbClr val="24D465"/>
                </a:solidFill>
              </a:rPr>
              <a:t>Group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13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991658"/>
              </p:ext>
            </p:extLst>
          </p:nvPr>
        </p:nvGraphicFramePr>
        <p:xfrm>
          <a:off x="1019175" y="1363850"/>
          <a:ext cx="9063318" cy="494098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534483">
                  <a:extLst>
                    <a:ext uri="{9D8B030D-6E8A-4147-A177-3AD203B41FA5}">
                      <a16:colId xmlns="" xmlns:a16="http://schemas.microsoft.com/office/drawing/2014/main" val="747653167"/>
                    </a:ext>
                  </a:extLst>
                </a:gridCol>
                <a:gridCol w="4528835">
                  <a:extLst>
                    <a:ext uri="{9D8B030D-6E8A-4147-A177-3AD203B41FA5}">
                      <a16:colId xmlns="" xmlns:a16="http://schemas.microsoft.com/office/drawing/2014/main" val="977528190"/>
                    </a:ext>
                  </a:extLst>
                </a:gridCol>
              </a:tblGrid>
              <a:tr h="819894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spc="300" dirty="0" smtClean="0">
                          <a:solidFill>
                            <a:schemeClr val="bg1"/>
                          </a:solidFill>
                          <a:effectLst/>
                          <a:latin typeface="Montserrat SemiBold" panose="00000700000000000000" pitchFamily="2" charset="-52"/>
                        </a:rPr>
                        <a:t>OAUTH</a:t>
                      </a:r>
                      <a:r>
                        <a:rPr lang="ru-RU" sz="2000" spc="300" dirty="0" smtClean="0">
                          <a:solidFill>
                            <a:schemeClr val="bg1"/>
                          </a:solidFill>
                          <a:effectLst/>
                          <a:latin typeface="Montserrat SemiBold" panose="00000700000000000000" pitchFamily="2" charset="-52"/>
                        </a:rPr>
                        <a:t> 1</a:t>
                      </a:r>
                      <a:endParaRPr lang="en-US" sz="2000" b="1" spc="300" dirty="0">
                        <a:solidFill>
                          <a:schemeClr val="bg1"/>
                        </a:solidFill>
                        <a:effectLst/>
                        <a:latin typeface="Montserrat SemiBold" panose="00000700000000000000" pitchFamily="2" charset="-52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77C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spc="300" dirty="0" smtClean="0">
                          <a:solidFill>
                            <a:schemeClr val="bg1"/>
                          </a:solidFill>
                          <a:effectLst/>
                          <a:latin typeface="Montserrat SemiBold" panose="00000700000000000000" pitchFamily="2" charset="-52"/>
                        </a:rPr>
                        <a:t>OAUTH</a:t>
                      </a:r>
                      <a:r>
                        <a:rPr lang="ru-RU" sz="2000" spc="300" dirty="0" smtClean="0">
                          <a:solidFill>
                            <a:schemeClr val="bg1"/>
                          </a:solidFill>
                          <a:effectLst/>
                          <a:latin typeface="Montserrat SemiBold" panose="00000700000000000000" pitchFamily="2" charset="-52"/>
                        </a:rPr>
                        <a:t> </a:t>
                      </a:r>
                      <a:r>
                        <a:rPr lang="en-US" sz="2000" spc="300" dirty="0" smtClean="0">
                          <a:solidFill>
                            <a:schemeClr val="bg1"/>
                          </a:solidFill>
                          <a:effectLst/>
                          <a:latin typeface="Montserrat SemiBold" panose="00000700000000000000" pitchFamily="2" charset="-52"/>
                        </a:rPr>
                        <a:t>2</a:t>
                      </a:r>
                      <a:endParaRPr lang="en-US" sz="2000" b="1" spc="300" dirty="0">
                        <a:solidFill>
                          <a:schemeClr val="bg1"/>
                        </a:solidFill>
                        <a:effectLst/>
                        <a:latin typeface="Montserrat SemiBold" panose="00000700000000000000" pitchFamily="2" charset="-52"/>
                      </a:endParaRPr>
                    </a:p>
                  </a:txBody>
                  <a:tcPr marL="72000" marR="72000" marT="36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ACCC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5175388"/>
                  </a:ext>
                </a:extLst>
              </a:tr>
              <a:tr h="591368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Doesn’t need HTTPS communication.</a:t>
                      </a:r>
                      <a:endParaRPr lang="ru-RU" sz="16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Demands HTTPS communication.</a:t>
                      </a:r>
                      <a:endParaRPr lang="ru-RU" sz="16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108000" marR="108000" marT="36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90368080"/>
                  </a:ext>
                </a:extLst>
              </a:tr>
              <a:tr h="591368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Request Digital Signature to sign </a:t>
                      </a:r>
                      <a:r>
                        <a:rPr lang="en-US" sz="1600" dirty="0" err="1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OAuth</a:t>
                      </a:r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 request messages.</a:t>
                      </a:r>
                      <a:endParaRPr lang="ru-RU" sz="1600" b="1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Doesn’t need Digital Signature and relies on SSL/TLS. </a:t>
                      </a:r>
                      <a:endParaRPr lang="ru-RU" sz="16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108000" marR="108000" marT="36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92703397"/>
                  </a:ext>
                </a:extLst>
              </a:tr>
              <a:tr h="709662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Only handle web-browser based implementations.</a:t>
                      </a:r>
                      <a:endParaRPr lang="ru-RU" sz="1600" b="1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Consider non-web clients as well.</a:t>
                      </a:r>
                      <a:endParaRPr lang="ru-RU" sz="16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108000" marR="108000" marT="36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91105457"/>
                  </a:ext>
                </a:extLst>
              </a:tr>
              <a:tr h="62165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Less flexible, more complex to design and develop.</a:t>
                      </a:r>
                      <a:endParaRPr lang="ru-RU" sz="16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Easier for 3</a:t>
                      </a:r>
                      <a:r>
                        <a:rPr lang="en-US" sz="1600" baseline="300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rd</a:t>
                      </a:r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 party developers to implement.</a:t>
                      </a:r>
                      <a:endParaRPr lang="ru-RU" sz="16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108000" marR="108000" marT="36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16768703"/>
                  </a:ext>
                </a:extLst>
              </a:tr>
              <a:tr h="709662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Client app signs all </a:t>
                      </a:r>
                      <a:r>
                        <a:rPr lang="en-US" sz="1600" dirty="0" err="1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OAuth</a:t>
                      </a:r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 request to </a:t>
                      </a:r>
                      <a:r>
                        <a:rPr lang="en-US" sz="1600" dirty="0" err="1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OAuth</a:t>
                      </a:r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 server with it’s unique consumer secret.</a:t>
                      </a:r>
                      <a:endParaRPr lang="ru-RU" sz="16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Client app</a:t>
                      </a:r>
                      <a:r>
                        <a:rPr kumimoji="0" lang="en-US" sz="16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405E82"/>
                          </a:solidFill>
                          <a:effectLst/>
                          <a:uLnTx/>
                          <a:uFillTx/>
                          <a:latin typeface="Montserrat" panose="00000500000000000000" pitchFamily="2" charset="-52"/>
                          <a:ea typeface="+mn-ea"/>
                          <a:cs typeface="+mn-cs"/>
                          <a:sym typeface="Arial"/>
                        </a:rPr>
                        <a:t>licat</a:t>
                      </a:r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ion includes client secret with</a:t>
                      </a:r>
                      <a:r>
                        <a:rPr lang="en-US" sz="1600" baseline="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 every </a:t>
                      </a:r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request.</a:t>
                      </a:r>
                      <a:endParaRPr lang="ru-RU" sz="16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108000" marR="108000" marT="36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</a:tr>
              <a:tr h="709662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More secure because of the Digital Signatures for </a:t>
                      </a:r>
                      <a:r>
                        <a:rPr lang="en-US" sz="1600" dirty="0" err="1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OAuth</a:t>
                      </a:r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 communication as well.</a:t>
                      </a:r>
                      <a:endParaRPr lang="ru-RU" sz="16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108000" marR="108000" marT="36000" marB="36000" anchor="ctr">
                    <a:lnL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Relatively less secure than </a:t>
                      </a:r>
                      <a:r>
                        <a:rPr lang="en-US" sz="1600" dirty="0" err="1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OAuth</a:t>
                      </a:r>
                      <a:r>
                        <a:rPr lang="en-US" sz="16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 1, they are centered around bearer tokens.</a:t>
                      </a:r>
                      <a:endParaRPr lang="ru-RU" sz="16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108000" marR="108000" marT="36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OAuth</a:t>
            </a:r>
            <a:r>
              <a:rPr lang="en-US" dirty="0" smtClean="0"/>
              <a:t>. </a:t>
            </a:r>
            <a:r>
              <a:rPr lang="ru-RU" dirty="0" smtClean="0"/>
              <a:t>1.0 </a:t>
            </a:r>
            <a:r>
              <a:rPr lang="en-US" dirty="0" smtClean="0"/>
              <a:t>vs 2.0</a:t>
            </a:r>
            <a:endParaRPr lang="ru-RU" dirty="0"/>
          </a:p>
        </p:txBody>
      </p:sp>
      <p:sp>
        <p:nvSpPr>
          <p:cNvPr id="3" name="Равнобедренный треугольник 2"/>
          <p:cNvSpPr/>
          <p:nvPr/>
        </p:nvSpPr>
        <p:spPr>
          <a:xfrm flipV="1">
            <a:off x="3084163" y="2154264"/>
            <a:ext cx="356461" cy="201478"/>
          </a:xfrm>
          <a:prstGeom prst="triangle">
            <a:avLst/>
          </a:prstGeom>
          <a:solidFill>
            <a:srgbClr val="577C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 flipV="1">
            <a:off x="7622583" y="2154264"/>
            <a:ext cx="356461" cy="201478"/>
          </a:xfrm>
          <a:prstGeom prst="triangle">
            <a:avLst/>
          </a:prstGeom>
          <a:solidFill>
            <a:srgbClr val="7ACC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55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OAuth</a:t>
            </a:r>
            <a:r>
              <a:rPr lang="en-US" dirty="0" smtClean="0"/>
              <a:t>. </a:t>
            </a:r>
            <a:r>
              <a:rPr lang="ru-RU" dirty="0" smtClean="0"/>
              <a:t>Как было раньше?</a:t>
            </a:r>
            <a:endParaRPr lang="ru-RU" dirty="0"/>
          </a:p>
        </p:txBody>
      </p:sp>
      <p:pic>
        <p:nvPicPr>
          <p:cNvPr id="7" name="Picture 2" descr="Old Yelp contacts page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1641474"/>
            <a:ext cx="6934200" cy="4667251"/>
          </a:xfrm>
          <a:prstGeom prst="rect">
            <a:avLst/>
          </a:prstGeom>
          <a:ln w="6350">
            <a:solidFill>
              <a:srgbClr val="405E8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69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OAuth</a:t>
            </a:r>
            <a:r>
              <a:rPr lang="en-US" dirty="0" smtClean="0"/>
              <a:t>. </a:t>
            </a:r>
            <a:r>
              <a:rPr lang="ru-RU" dirty="0" smtClean="0"/>
              <a:t>Как стало </a:t>
            </a:r>
            <a:r>
              <a:rPr lang="ru-RU" dirty="0" smtClean="0"/>
              <a:t>сейчас?</a:t>
            </a:r>
            <a:endParaRPr lang="ru-RU" dirty="0"/>
          </a:p>
        </p:txBody>
      </p:sp>
      <p:pic>
        <p:nvPicPr>
          <p:cNvPr id="5122" name="Picture 2" descr="Current Yelp OAuth flow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1439787"/>
            <a:ext cx="3673475" cy="4868938"/>
          </a:xfrm>
          <a:prstGeom prst="rect">
            <a:avLst/>
          </a:prstGeom>
          <a:ln w="6350">
            <a:solidFill>
              <a:srgbClr val="405E8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367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5" y="341847"/>
            <a:ext cx="8622366" cy="763600"/>
          </a:xfrm>
        </p:spPr>
        <p:txBody>
          <a:bodyPr/>
          <a:lstStyle/>
          <a:p>
            <a:r>
              <a:rPr lang="en-US" dirty="0" err="1" smtClean="0"/>
              <a:t>OAuth</a:t>
            </a:r>
            <a:r>
              <a:rPr lang="en-US" dirty="0" smtClean="0"/>
              <a:t>. </a:t>
            </a:r>
            <a:r>
              <a:rPr lang="ru-RU" dirty="0" smtClean="0"/>
              <a:t>Делегированная </a:t>
            </a:r>
            <a:r>
              <a:rPr lang="ru-RU" dirty="0" smtClean="0"/>
              <a:t>авторизация</a:t>
            </a:r>
            <a:endParaRPr lang="ru-RU" dirty="0"/>
          </a:p>
        </p:txBody>
      </p:sp>
      <p:sp>
        <p:nvSpPr>
          <p:cNvPr id="4" name="Объект 2"/>
          <p:cNvSpPr>
            <a:spLocks noGrp="1"/>
          </p:cNvSpPr>
          <p:nvPr>
            <p:ph type="body" idx="1"/>
          </p:nvPr>
        </p:nvSpPr>
        <p:spPr>
          <a:xfrm>
            <a:off x="867104" y="2138082"/>
            <a:ext cx="8518944" cy="417064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/>
              <a:t>С помощью </a:t>
            </a:r>
            <a:r>
              <a:rPr lang="en-US" dirty="0" err="1" smtClean="0"/>
              <a:t>Oauth</a:t>
            </a:r>
            <a:r>
              <a:rPr lang="en-US" dirty="0" smtClean="0"/>
              <a:t> </a:t>
            </a:r>
            <a:r>
              <a:rPr lang="ru-RU" dirty="0" smtClean="0"/>
              <a:t>вы </a:t>
            </a:r>
            <a:r>
              <a:rPr lang="ru-RU" dirty="0"/>
              <a:t>позволяете приложению считать данные или использовать функции другого приложения от вашего имени, не сообщая ему свой пароль.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69957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OAuth</a:t>
            </a:r>
            <a:r>
              <a:rPr lang="ru-RU" dirty="0" smtClean="0"/>
              <a:t>. Термины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Resource owner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Client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Authorization server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Resource server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Redirect URI/Callback URL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Response Type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Scope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Consent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5916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OAuth</a:t>
            </a:r>
            <a:r>
              <a:rPr lang="ru-RU" dirty="0" smtClean="0"/>
              <a:t>. Термины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3" y="2084294"/>
            <a:ext cx="10881985" cy="422443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Access Token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Refresh token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55413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5" y="341847"/>
            <a:ext cx="5556437" cy="763600"/>
          </a:xfrm>
        </p:spPr>
        <p:txBody>
          <a:bodyPr/>
          <a:lstStyle/>
          <a:p>
            <a:r>
              <a:rPr lang="en-US" dirty="0" err="1" smtClean="0"/>
              <a:t>OAuth</a:t>
            </a:r>
            <a:r>
              <a:rPr lang="ru-RU" dirty="0" smtClean="0"/>
              <a:t> </a:t>
            </a:r>
            <a:r>
              <a:rPr lang="ru-RU" dirty="0" smtClean="0"/>
              <a:t>не отвечает за аутентификацию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3" y="1734671"/>
            <a:ext cx="10881985" cy="4574053"/>
          </a:xfrm>
        </p:spPr>
        <p:txBody>
          <a:bodyPr>
            <a:normAutofit/>
          </a:bodyPr>
          <a:lstStyle/>
          <a:p>
            <a:pPr marL="152145" indent="0">
              <a:buNone/>
            </a:pPr>
            <a:r>
              <a:rPr lang="en-US" sz="1600" dirty="0" smtClean="0">
                <a:hlinkClick r:id="rId2"/>
              </a:rPr>
              <a:t>https://oauth.net/articles/authentication/</a:t>
            </a:r>
            <a:endParaRPr lang="ru-RU" sz="16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175" y="2162387"/>
            <a:ext cx="9820275" cy="4146338"/>
          </a:xfrm>
          <a:prstGeom prst="rect">
            <a:avLst/>
          </a:prstGeom>
          <a:ln w="6350">
            <a:solidFill>
              <a:srgbClr val="405E82"/>
            </a:solidFill>
          </a:ln>
        </p:spPr>
      </p:pic>
    </p:spTree>
    <p:extLst>
      <p:ext uri="{BB962C8B-B14F-4D97-AF65-F5344CB8AC3E}">
        <p14:creationId xmlns:p14="http://schemas.microsoft.com/office/powerpoint/2010/main" val="199121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OpenID</a:t>
            </a:r>
            <a:r>
              <a:rPr lang="en-US" dirty="0" smtClean="0"/>
              <a:t> Connect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3" y="1869141"/>
            <a:ext cx="10881985" cy="443958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/>
              <a:t>Слой аутентификации поверх </a:t>
            </a:r>
            <a:r>
              <a:rPr lang="en-US" dirty="0" smtClean="0"/>
              <a:t>Oauth2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ID token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en-US" dirty="0" err="1" smtClean="0"/>
              <a:t>Userinfo</a:t>
            </a:r>
            <a:r>
              <a:rPr lang="en-US" dirty="0" smtClean="0"/>
              <a:t> </a:t>
            </a:r>
            <a:r>
              <a:rPr lang="ru-RU" dirty="0" err="1" smtClean="0"/>
              <a:t>эндпоинт</a:t>
            </a:r>
            <a:endParaRPr lang="ru-RU" dirty="0" smtClean="0"/>
          </a:p>
          <a:p>
            <a:pPr>
              <a:lnSpc>
                <a:spcPct val="150000"/>
              </a:lnSpc>
            </a:pPr>
            <a:endParaRPr lang="ru-RU" dirty="0" smtClean="0"/>
          </a:p>
          <a:p>
            <a:pPr>
              <a:lnSpc>
                <a:spcPct val="150000"/>
              </a:lnSpc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39147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OIDC</a:t>
            </a:r>
            <a:r>
              <a:rPr lang="ru-RU" dirty="0" smtClean="0"/>
              <a:t>. Аутентификация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3" y="2218765"/>
            <a:ext cx="10881985" cy="4089959"/>
          </a:xfrm>
        </p:spPr>
        <p:txBody>
          <a:bodyPr/>
          <a:lstStyle/>
          <a:p>
            <a:r>
              <a:rPr lang="en-US" dirty="0" err="1"/>
              <a:t>OpenID</a:t>
            </a:r>
            <a:r>
              <a:rPr lang="en-US" dirty="0"/>
              <a:t> Connect 1.0 is a simple identity layer on top of the OAuth 2.0 protocol. It enables Clients to verify the identity of the End-User based on the authentication performed by an Authorization Server, as well as to obtain basic profile information about the End-User in an interoperable and REST-like manner.</a:t>
            </a:r>
            <a:endParaRPr lang="ru-RU" dirty="0" smtClean="0"/>
          </a:p>
          <a:p>
            <a:r>
              <a:rPr lang="en-US" dirty="0" smtClean="0">
                <a:hlinkClick r:id="rId2"/>
              </a:rPr>
              <a:t>https://openid.net/specs/openid-connect-core-1_0.html</a:t>
            </a:r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84835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OIDC. Id token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JWT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Содержит в себе </a:t>
            </a:r>
            <a:r>
              <a:rPr lang="en-US" dirty="0" smtClean="0"/>
              <a:t>claims</a:t>
            </a:r>
            <a:r>
              <a:rPr lang="ru-RU" dirty="0" smtClean="0"/>
              <a:t>.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Подписан цифровой подписью</a:t>
            </a:r>
          </a:p>
          <a:p>
            <a:pPr>
              <a:lnSpc>
                <a:spcPct val="150000"/>
              </a:lnSpc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89372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Это сложно и дорого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3" y="2014780"/>
            <a:ext cx="10881985" cy="429394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/>
              <a:t>Вам это поддерживать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Некого спросить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Не универсально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07310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OIDC. Id token</a:t>
            </a:r>
            <a:r>
              <a:rPr lang="ru-RU" dirty="0" smtClean="0"/>
              <a:t>. </a:t>
            </a:r>
            <a:r>
              <a:rPr lang="en-US" dirty="0" smtClean="0"/>
              <a:t>Claims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SzPct val="130000"/>
            </a:pPr>
            <a:r>
              <a:rPr lang="ru-RU" dirty="0" smtClean="0"/>
              <a:t>Обязательные</a:t>
            </a:r>
            <a:r>
              <a:rPr lang="ru-RU" dirty="0" smtClean="0"/>
              <a:t>:</a:t>
            </a:r>
          </a:p>
          <a:p>
            <a:pPr marL="1076325" indent="-455613">
              <a:buFont typeface="Courier New" panose="02070309020205020404" pitchFamily="49" charset="0"/>
              <a:buChar char="o"/>
            </a:pPr>
            <a:r>
              <a:rPr lang="en-US" dirty="0" err="1" smtClean="0"/>
              <a:t>iss</a:t>
            </a:r>
            <a:endParaRPr lang="ru-RU" dirty="0" smtClean="0"/>
          </a:p>
          <a:p>
            <a:pPr marL="1076325" indent="-455613">
              <a:buFont typeface="Courier New" panose="02070309020205020404" pitchFamily="49" charset="0"/>
              <a:buChar char="o"/>
            </a:pPr>
            <a:r>
              <a:rPr lang="en-US" dirty="0" smtClean="0"/>
              <a:t>sub</a:t>
            </a:r>
            <a:endParaRPr lang="ru-RU" dirty="0" smtClean="0"/>
          </a:p>
          <a:p>
            <a:pPr marL="1076325" indent="-455613">
              <a:buFont typeface="Courier New" panose="02070309020205020404" pitchFamily="49" charset="0"/>
              <a:buChar char="o"/>
            </a:pPr>
            <a:r>
              <a:rPr lang="en-US" dirty="0" err="1" smtClean="0"/>
              <a:t>aud</a:t>
            </a:r>
            <a:endParaRPr lang="ru-RU" dirty="0" smtClean="0"/>
          </a:p>
          <a:p>
            <a:pPr marL="1076325" indent="-455613">
              <a:buFont typeface="Courier New" panose="02070309020205020404" pitchFamily="49" charset="0"/>
              <a:buChar char="o"/>
            </a:pPr>
            <a:r>
              <a:rPr lang="en-US" dirty="0" err="1" smtClean="0"/>
              <a:t>exp</a:t>
            </a:r>
            <a:endParaRPr lang="ru-RU" dirty="0" smtClean="0"/>
          </a:p>
          <a:p>
            <a:pPr marL="1076325" indent="-455613">
              <a:buFont typeface="Courier New" panose="02070309020205020404" pitchFamily="49" charset="0"/>
              <a:buChar char="o"/>
            </a:pPr>
            <a:r>
              <a:rPr lang="en-US" dirty="0" err="1" smtClean="0"/>
              <a:t>iat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2409" r="1381" b="3637"/>
          <a:stretch/>
        </p:blipFill>
        <p:spPr>
          <a:xfrm>
            <a:off x="6142194" y="3777100"/>
            <a:ext cx="5122800" cy="2554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1131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OIDC. </a:t>
            </a:r>
            <a:r>
              <a:rPr lang="en-US" dirty="0" err="1" smtClean="0"/>
              <a:t>UserInfo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4" y="1261241"/>
            <a:ext cx="8075190" cy="5047483"/>
          </a:xfrm>
        </p:spPr>
        <p:txBody>
          <a:bodyPr/>
          <a:lstStyle/>
          <a:p>
            <a:r>
              <a:rPr lang="ru-RU" dirty="0" err="1" smtClean="0"/>
              <a:t>Эндпоинт</a:t>
            </a:r>
            <a:r>
              <a:rPr lang="ru-RU" dirty="0" smtClean="0"/>
              <a:t>, которые возвращает дополнительную информацию о пользователе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 smtClean="0"/>
          </a:p>
          <a:p>
            <a:r>
              <a:rPr lang="ru-RU" dirty="0" smtClean="0"/>
              <a:t>Запрос:                                                 Ответ:</a:t>
            </a:r>
          </a:p>
          <a:p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3333" r="1217" b="5912"/>
          <a:stretch/>
        </p:blipFill>
        <p:spPr>
          <a:xfrm>
            <a:off x="1019174" y="3845858"/>
            <a:ext cx="4511675" cy="8471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814762"/>
            <a:ext cx="5187974" cy="249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09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JWT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1019175" y="2070846"/>
            <a:ext cx="10729913" cy="423787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 smtClean="0">
                <a:hlinkClick r:id="rId2"/>
              </a:rPr>
              <a:t>Стандарт</a:t>
            </a:r>
            <a:r>
              <a:rPr lang="ru-RU" dirty="0" smtClean="0"/>
              <a:t>, описывающий компактный </a:t>
            </a:r>
            <a:r>
              <a:rPr lang="ru-RU" dirty="0" smtClean="0"/>
              <a:t>самодостаточный способ </a:t>
            </a:r>
            <a:r>
              <a:rPr lang="ru-RU" dirty="0" smtClean="0"/>
              <a:t>передачи информации в виде </a:t>
            </a:r>
            <a:r>
              <a:rPr lang="en-US" dirty="0" err="1" smtClean="0"/>
              <a:t>json</a:t>
            </a:r>
            <a:r>
              <a:rPr lang="ru-RU" dirty="0" smtClean="0"/>
              <a:t>-объекта.</a:t>
            </a:r>
          </a:p>
          <a:p>
            <a:pPr marL="0" indent="0">
              <a:lnSpc>
                <a:spcPct val="100000"/>
              </a:lnSpc>
              <a:buNone/>
            </a:pPr>
            <a:endParaRPr lang="ru-RU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Может содержать всю необходимую информацию о сущности, что снижает количество обращений к базе данных, где хранятся исходные данные.</a:t>
            </a:r>
          </a:p>
          <a:p>
            <a:pPr marL="0" indent="0">
              <a:lnSpc>
                <a:spcPct val="100000"/>
              </a:lnSpc>
              <a:buNone/>
            </a:pPr>
            <a:endParaRPr lang="ru-RU" dirty="0"/>
          </a:p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Получатель может проверить </a:t>
            </a:r>
            <a:r>
              <a:rPr lang="ru-RU" dirty="0" err="1" smtClean="0"/>
              <a:t>токен</a:t>
            </a:r>
            <a:r>
              <a:rPr lang="ru-RU" dirty="0" smtClean="0"/>
              <a:t> самостоятельно, не обращаясь к другому серверу. </a:t>
            </a:r>
          </a:p>
        </p:txBody>
      </p:sp>
    </p:spTree>
    <p:extLst>
      <p:ext uri="{BB962C8B-B14F-4D97-AF65-F5344CB8AC3E}">
        <p14:creationId xmlns:p14="http://schemas.microsoft.com/office/powerpoint/2010/main" val="145220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JWT</a:t>
            </a:r>
            <a:r>
              <a:rPr lang="ru-RU" dirty="0" smtClean="0"/>
              <a:t>. Структура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586" t="854" r="882" b="1644"/>
          <a:stretch/>
        </p:blipFill>
        <p:spPr>
          <a:xfrm>
            <a:off x="1019175" y="1400548"/>
            <a:ext cx="7247965" cy="4908177"/>
          </a:xfrm>
          <a:prstGeom prst="rect">
            <a:avLst/>
          </a:prstGeom>
          <a:ln w="6350">
            <a:solidFill>
              <a:srgbClr val="405E82"/>
            </a:solidFill>
          </a:ln>
        </p:spPr>
      </p:pic>
    </p:spTree>
    <p:extLst>
      <p:ext uri="{BB962C8B-B14F-4D97-AF65-F5344CB8AC3E}">
        <p14:creationId xmlns:p14="http://schemas.microsoft.com/office/powerpoint/2010/main" val="230069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JWT</a:t>
            </a:r>
            <a:r>
              <a:rPr lang="ru-RU" dirty="0" smtClean="0"/>
              <a:t>. Виды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19175" y="1917899"/>
            <a:ext cx="1519518" cy="645459"/>
          </a:xfrm>
          <a:prstGeom prst="roundRect">
            <a:avLst>
              <a:gd name="adj" fmla="val 4167"/>
            </a:avLst>
          </a:prstGeom>
          <a:solidFill>
            <a:srgbClr val="009DB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latin typeface="Montserrat SemiBold" panose="00000700000000000000" pitchFamily="2" charset="-52"/>
              </a:rPr>
              <a:t>JWS</a:t>
            </a:r>
            <a:endParaRPr lang="ru-RU" sz="2000" dirty="0">
              <a:latin typeface="Montserrat SemiBold" panose="00000700000000000000" pitchFamily="2" charset="-52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39423" y="1934134"/>
            <a:ext cx="1519518" cy="645459"/>
          </a:xfrm>
          <a:prstGeom prst="roundRect">
            <a:avLst>
              <a:gd name="adj" fmla="val 4167"/>
            </a:avLst>
          </a:prstGeom>
          <a:solidFill>
            <a:srgbClr val="577CC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Montserrat SemiBold" panose="00000700000000000000" pitchFamily="2" charset="-52"/>
              </a:rPr>
              <a:t>ID Token</a:t>
            </a:r>
            <a:endParaRPr lang="ru-RU" sz="2000" dirty="0">
              <a:latin typeface="Montserrat SemiBold" panose="00000700000000000000" pitchFamily="2" charset="-52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647235" y="1934134"/>
            <a:ext cx="1519518" cy="645459"/>
          </a:xfrm>
          <a:prstGeom prst="roundRect">
            <a:avLst>
              <a:gd name="adj" fmla="val 4167"/>
            </a:avLst>
          </a:prstGeom>
          <a:solidFill>
            <a:srgbClr val="7ACC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Montserrat SemiBold" panose="00000700000000000000" pitchFamily="2" charset="-52"/>
              </a:rPr>
              <a:t>JWT</a:t>
            </a:r>
            <a:endParaRPr lang="ru-RU" sz="2000" dirty="0">
              <a:latin typeface="Montserrat SemiBold" panose="00000700000000000000" pitchFamily="2" charset="-52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19175" y="3004229"/>
            <a:ext cx="1519518" cy="645459"/>
          </a:xfrm>
          <a:prstGeom prst="roundRect">
            <a:avLst>
              <a:gd name="adj" fmla="val 4167"/>
            </a:avLst>
          </a:prstGeom>
          <a:solidFill>
            <a:srgbClr val="61A0E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Montserrat SemiBold" panose="00000700000000000000" pitchFamily="2" charset="-52"/>
              </a:rPr>
              <a:t>JWE</a:t>
            </a:r>
            <a:endParaRPr lang="ru-RU" sz="2000" dirty="0">
              <a:latin typeface="Montserrat SemiBold" panose="00000700000000000000" pitchFamily="2" charset="-52"/>
            </a:endParaRPr>
          </a:p>
        </p:txBody>
      </p:sp>
      <p:cxnSp>
        <p:nvCxnSpPr>
          <p:cNvPr id="10" name="Соединительная линия уступом 9"/>
          <p:cNvCxnSpPr>
            <a:stCxn id="8" idx="2"/>
            <a:endCxn id="9" idx="3"/>
          </p:cNvCxnSpPr>
          <p:nvPr/>
        </p:nvCxnSpPr>
        <p:spPr>
          <a:xfrm rot="5400000">
            <a:off x="3099161" y="2019126"/>
            <a:ext cx="747366" cy="1868301"/>
          </a:xfrm>
          <a:prstGeom prst="bentConnector2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7" idx="1"/>
            <a:endCxn id="8" idx="3"/>
          </p:cNvCxnSpPr>
          <p:nvPr/>
        </p:nvCxnSpPr>
        <p:spPr>
          <a:xfrm flipH="1">
            <a:off x="5166753" y="2256864"/>
            <a:ext cx="97267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8" idx="1"/>
            <a:endCxn id="5" idx="3"/>
          </p:cNvCxnSpPr>
          <p:nvPr/>
        </p:nvCxnSpPr>
        <p:spPr>
          <a:xfrm flipH="1" flipV="1">
            <a:off x="2538693" y="2240629"/>
            <a:ext cx="1108542" cy="1623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/>
          <p:cNvGrpSpPr/>
          <p:nvPr/>
        </p:nvGrpSpPr>
        <p:grpSpPr>
          <a:xfrm>
            <a:off x="1019175" y="5214459"/>
            <a:ext cx="5005107" cy="523860"/>
            <a:chOff x="1019175" y="5214459"/>
            <a:chExt cx="5005107" cy="523860"/>
          </a:xfrm>
        </p:grpSpPr>
        <p:grpSp>
          <p:nvGrpSpPr>
            <p:cNvPr id="9216" name="Группа 9215"/>
            <p:cNvGrpSpPr/>
            <p:nvPr/>
          </p:nvGrpSpPr>
          <p:grpSpPr>
            <a:xfrm>
              <a:off x="1019175" y="5214459"/>
              <a:ext cx="5005107" cy="523860"/>
              <a:chOff x="1019175" y="4780179"/>
              <a:chExt cx="5798484" cy="646278"/>
            </a:xfrm>
          </p:grpSpPr>
          <p:sp>
            <p:nvSpPr>
              <p:cNvPr id="33" name="Скругленный прямоугольник 32"/>
              <p:cNvSpPr/>
              <p:nvPr/>
            </p:nvSpPr>
            <p:spPr>
              <a:xfrm>
                <a:off x="1019175" y="4780998"/>
                <a:ext cx="5798484" cy="645459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dirty="0">
                  <a:solidFill>
                    <a:srgbClr val="F08E49"/>
                  </a:solidFill>
                  <a:latin typeface="Montserrat" panose="00000500000000000000" pitchFamily="2" charset="-52"/>
                </a:endParaRPr>
              </a:p>
            </p:txBody>
          </p:sp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5298141" y="4780998"/>
                <a:ext cx="1519518" cy="645459"/>
              </a:xfrm>
              <a:prstGeom prst="roundRect">
                <a:avLst>
                  <a:gd name="adj" fmla="val 4167"/>
                </a:avLst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  <a:latin typeface="Montserrat" panose="00000500000000000000" pitchFamily="2" charset="-52"/>
                  </a:rPr>
                  <a:t>RFC </a:t>
                </a:r>
                <a:r>
                  <a:rPr lang="en-US" sz="1400" dirty="0" smtClean="0">
                    <a:solidFill>
                      <a:schemeClr val="tx1"/>
                    </a:solidFill>
                    <a:latin typeface="Montserrat" panose="00000500000000000000" pitchFamily="2" charset="-52"/>
                  </a:rPr>
                  <a:t>7516</a:t>
                </a:r>
                <a:endParaRPr lang="ru-RU" sz="1400" dirty="0">
                  <a:solidFill>
                    <a:schemeClr val="tx1"/>
                  </a:solidFill>
                  <a:latin typeface="Montserrat" panose="00000500000000000000" pitchFamily="2" charset="-52"/>
                </a:endParaRPr>
              </a:p>
            </p:txBody>
          </p:sp>
          <p:sp>
            <p:nvSpPr>
              <p:cNvPr id="34" name="Скругленный прямоугольник 33"/>
              <p:cNvSpPr/>
              <p:nvPr/>
            </p:nvSpPr>
            <p:spPr>
              <a:xfrm>
                <a:off x="1019175" y="4780179"/>
                <a:ext cx="1519518" cy="645459"/>
              </a:xfrm>
              <a:prstGeom prst="roundRect">
                <a:avLst>
                  <a:gd name="adj" fmla="val 4167"/>
                </a:avLst>
              </a:prstGeom>
              <a:solidFill>
                <a:srgbClr val="61A0E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 smtClean="0">
                    <a:latin typeface="Montserrat" panose="00000500000000000000" pitchFamily="2" charset="-52"/>
                  </a:rPr>
                  <a:t>JWE</a:t>
                </a:r>
                <a:endParaRPr lang="ru-RU" sz="1400" dirty="0">
                  <a:latin typeface="Montserrat" panose="00000500000000000000" pitchFamily="2" charset="-52"/>
                </a:endParaRPr>
              </a:p>
            </p:txBody>
          </p:sp>
        </p:grpSp>
        <p:sp>
          <p:nvSpPr>
            <p:cNvPr id="9219" name="TextBox 9218"/>
            <p:cNvSpPr txBox="1"/>
            <p:nvPr/>
          </p:nvSpPr>
          <p:spPr>
            <a:xfrm>
              <a:off x="2345710" y="5326370"/>
              <a:ext cx="2400771" cy="24947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lvl="0"/>
              <a:r>
                <a:rPr lang="en-US" sz="1400" dirty="0">
                  <a:solidFill>
                    <a:srgbClr val="405E82"/>
                  </a:solidFill>
                  <a:latin typeface="Montserrat" panose="00000500000000000000" pitchFamily="2" charset="-52"/>
                </a:rPr>
                <a:t>JSON Web </a:t>
              </a:r>
              <a:r>
                <a:rPr lang="en-US" sz="1400" dirty="0" smtClean="0">
                  <a:solidFill>
                    <a:srgbClr val="F08E49"/>
                  </a:solidFill>
                  <a:latin typeface="Montserrat" panose="00000500000000000000" pitchFamily="2" charset="-52"/>
                </a:rPr>
                <a:t>Encryption</a:t>
              </a:r>
              <a:endParaRPr lang="ru-RU" sz="1400" dirty="0">
                <a:solidFill>
                  <a:srgbClr val="F08E49"/>
                </a:solidFill>
                <a:latin typeface="Montserrat" panose="00000500000000000000" pitchFamily="2" charset="-52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019175" y="4644052"/>
            <a:ext cx="5005107" cy="523197"/>
            <a:chOff x="1019175" y="4644052"/>
            <a:chExt cx="5005107" cy="523197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1019175" y="4644052"/>
              <a:ext cx="5005107" cy="523197"/>
              <a:chOff x="1019175" y="3819923"/>
              <a:chExt cx="5798484" cy="645460"/>
            </a:xfrm>
          </p:grpSpPr>
          <p:sp>
            <p:nvSpPr>
              <p:cNvPr id="28" name="Скругленный прямоугольник 27"/>
              <p:cNvSpPr/>
              <p:nvPr/>
            </p:nvSpPr>
            <p:spPr>
              <a:xfrm>
                <a:off x="1019175" y="3819923"/>
                <a:ext cx="5798484" cy="645459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dirty="0">
                  <a:solidFill>
                    <a:srgbClr val="F08E49"/>
                  </a:solidFill>
                  <a:latin typeface="Montserrat" panose="00000500000000000000" pitchFamily="2" charset="-52"/>
                </a:endParaRPr>
              </a:p>
            </p:txBody>
          </p:sp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1019175" y="3819924"/>
                <a:ext cx="1519518" cy="645459"/>
              </a:xfrm>
              <a:prstGeom prst="roundRect">
                <a:avLst>
                  <a:gd name="adj" fmla="val 4167"/>
                </a:avLst>
              </a:prstGeom>
              <a:solidFill>
                <a:srgbClr val="009DBB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latin typeface="Montserrat" panose="00000500000000000000" pitchFamily="2" charset="-52"/>
                  </a:rPr>
                  <a:t>JWS</a:t>
                </a:r>
                <a:endParaRPr lang="ru-RU" sz="1400" dirty="0">
                  <a:latin typeface="Montserrat" panose="00000500000000000000" pitchFamily="2" charset="-52"/>
                </a:endParaRPr>
              </a:p>
            </p:txBody>
          </p:sp>
          <p:sp>
            <p:nvSpPr>
              <p:cNvPr id="29" name="Скругленный прямоугольник 28"/>
              <p:cNvSpPr/>
              <p:nvPr/>
            </p:nvSpPr>
            <p:spPr>
              <a:xfrm>
                <a:off x="5298141" y="3819923"/>
                <a:ext cx="1519518" cy="645459"/>
              </a:xfrm>
              <a:prstGeom prst="roundRect">
                <a:avLst>
                  <a:gd name="adj" fmla="val 4167"/>
                </a:avLst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  <a:latin typeface="Montserrat" panose="00000500000000000000" pitchFamily="2" charset="-52"/>
                  </a:rPr>
                  <a:t>RFC 7515</a:t>
                </a:r>
                <a:endParaRPr lang="ru-RU" sz="1400" dirty="0">
                  <a:solidFill>
                    <a:schemeClr val="tx1"/>
                  </a:solidFill>
                  <a:latin typeface="Montserrat" panose="00000500000000000000" pitchFamily="2" charset="-52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2345710" y="4765068"/>
              <a:ext cx="2331084" cy="24947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405E82"/>
                  </a:solidFill>
                  <a:latin typeface="Montserrat" panose="00000500000000000000" pitchFamily="2" charset="-52"/>
                </a:rPr>
                <a:t>JSON Web </a:t>
              </a:r>
              <a:r>
                <a:rPr lang="en-US" sz="1400" dirty="0" smtClean="0">
                  <a:solidFill>
                    <a:srgbClr val="F08E49"/>
                  </a:solidFill>
                  <a:latin typeface="Montserrat" panose="00000500000000000000" pitchFamily="2" charset="-52"/>
                </a:rPr>
                <a:t>Signature</a:t>
              </a:r>
              <a:endParaRPr lang="ru-RU" sz="1400" dirty="0">
                <a:solidFill>
                  <a:srgbClr val="F08E49"/>
                </a:solidFill>
                <a:latin typeface="Montserrat" panose="00000500000000000000" pitchFamily="2" charset="-52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1019175" y="5785529"/>
            <a:ext cx="5005107" cy="523196"/>
            <a:chOff x="1019175" y="5785529"/>
            <a:chExt cx="5005107" cy="523196"/>
          </a:xfrm>
        </p:grpSpPr>
        <p:grpSp>
          <p:nvGrpSpPr>
            <p:cNvPr id="9217" name="Группа 9216"/>
            <p:cNvGrpSpPr/>
            <p:nvPr/>
          </p:nvGrpSpPr>
          <p:grpSpPr>
            <a:xfrm>
              <a:off x="1019175" y="5785529"/>
              <a:ext cx="5005107" cy="523196"/>
              <a:chOff x="1019175" y="5545517"/>
              <a:chExt cx="5798484" cy="645459"/>
            </a:xfrm>
          </p:grpSpPr>
          <p:sp>
            <p:nvSpPr>
              <p:cNvPr id="31" name="Скругленный прямоугольник 30"/>
              <p:cNvSpPr/>
              <p:nvPr/>
            </p:nvSpPr>
            <p:spPr>
              <a:xfrm>
                <a:off x="1019175" y="5545517"/>
                <a:ext cx="5798484" cy="645459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dirty="0">
                  <a:solidFill>
                    <a:srgbClr val="F08E49"/>
                  </a:solidFill>
                  <a:latin typeface="Montserrat" panose="00000500000000000000" pitchFamily="2" charset="-52"/>
                </a:endParaRPr>
              </a:p>
            </p:txBody>
          </p:sp>
          <p:sp>
            <p:nvSpPr>
              <p:cNvPr id="30" name="Скругленный прямоугольник 29"/>
              <p:cNvSpPr/>
              <p:nvPr/>
            </p:nvSpPr>
            <p:spPr>
              <a:xfrm>
                <a:off x="5298141" y="5545517"/>
                <a:ext cx="1519518" cy="645459"/>
              </a:xfrm>
              <a:prstGeom prst="roundRect">
                <a:avLst>
                  <a:gd name="adj" fmla="val 4167"/>
                </a:avLst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  <a:latin typeface="Montserrat" panose="00000500000000000000" pitchFamily="2" charset="-52"/>
                  </a:rPr>
                  <a:t>RFC </a:t>
                </a:r>
                <a:r>
                  <a:rPr lang="en-US" sz="1400" dirty="0" smtClean="0">
                    <a:solidFill>
                      <a:schemeClr val="tx1"/>
                    </a:solidFill>
                    <a:latin typeface="Montserrat" panose="00000500000000000000" pitchFamily="2" charset="-52"/>
                  </a:rPr>
                  <a:t>7519</a:t>
                </a:r>
                <a:endParaRPr lang="ru-RU" sz="1400" dirty="0">
                  <a:solidFill>
                    <a:schemeClr val="tx1"/>
                  </a:solidFill>
                  <a:latin typeface="Montserrat" panose="00000500000000000000" pitchFamily="2" charset="-52"/>
                </a:endParaRPr>
              </a:p>
            </p:txBody>
          </p:sp>
          <p:sp>
            <p:nvSpPr>
              <p:cNvPr id="35" name="Скругленный прямоугольник 34"/>
              <p:cNvSpPr/>
              <p:nvPr/>
            </p:nvSpPr>
            <p:spPr>
              <a:xfrm>
                <a:off x="1019175" y="5545517"/>
                <a:ext cx="1519518" cy="645459"/>
              </a:xfrm>
              <a:prstGeom prst="roundRect">
                <a:avLst>
                  <a:gd name="adj" fmla="val 4167"/>
                </a:avLst>
              </a:prstGeom>
              <a:solidFill>
                <a:srgbClr val="7ACCC5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 smtClean="0">
                    <a:latin typeface="Montserrat" panose="00000500000000000000" pitchFamily="2" charset="-52"/>
                  </a:rPr>
                  <a:t>JWT</a:t>
                </a:r>
                <a:endParaRPr lang="ru-RU" sz="1400" dirty="0">
                  <a:latin typeface="Montserrat" panose="00000500000000000000" pitchFamily="2" charset="-52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345710" y="5897440"/>
              <a:ext cx="1934375" cy="24947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405E82"/>
                  </a:solidFill>
                  <a:latin typeface="Montserrat" panose="00000500000000000000" pitchFamily="2" charset="-52"/>
                </a:rPr>
                <a:t>JSON Web </a:t>
              </a:r>
              <a:r>
                <a:rPr lang="en-US" sz="1400" dirty="0" smtClean="0">
                  <a:solidFill>
                    <a:srgbClr val="F08E49"/>
                  </a:solidFill>
                  <a:latin typeface="Montserrat" panose="00000500000000000000" pitchFamily="2" charset="-52"/>
                </a:rPr>
                <a:t>Token</a:t>
              </a:r>
              <a:endParaRPr lang="ru-RU" sz="1400" dirty="0">
                <a:solidFill>
                  <a:srgbClr val="F08E49"/>
                </a:solidFill>
                <a:latin typeface="Montserrat" panose="00000500000000000000" pitchFamily="2" charset="-5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976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JWT</a:t>
            </a:r>
            <a:r>
              <a:rPr lang="ru-RU" dirty="0" smtClean="0"/>
              <a:t>. Проверка</a:t>
            </a:r>
            <a:endParaRPr lang="ru-RU" dirty="0"/>
          </a:p>
        </p:txBody>
      </p:sp>
      <p:sp>
        <p:nvSpPr>
          <p:cNvPr id="4" name="Объек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/>
              <a:t>Удостоверится, что </a:t>
            </a:r>
            <a:r>
              <a:rPr lang="ru-RU" dirty="0" err="1" smtClean="0"/>
              <a:t>токен</a:t>
            </a:r>
            <a:r>
              <a:rPr lang="ru-RU" dirty="0" smtClean="0"/>
              <a:t> верно сформирован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Проверить подпись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Проверить стандартные </a:t>
            </a:r>
            <a:r>
              <a:rPr lang="en-US" dirty="0" smtClean="0"/>
              <a:t>claims</a:t>
            </a:r>
            <a:endParaRPr lang="ru-RU" dirty="0" smtClean="0"/>
          </a:p>
          <a:p>
            <a:pPr>
              <a:lnSpc>
                <a:spcPct val="150000"/>
              </a:lnSpc>
            </a:pP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Подробнее про проверку </a:t>
            </a:r>
            <a:r>
              <a:rPr lang="ru-RU" dirty="0" err="1" smtClean="0"/>
              <a:t>токенов</a:t>
            </a:r>
            <a:r>
              <a:rPr lang="ru-RU" dirty="0" smtClean="0"/>
              <a:t>: </a:t>
            </a:r>
            <a:r>
              <a:rPr lang="en-US" sz="1600" dirty="0" smtClean="0">
                <a:hlinkClick r:id="rId2" action="ppaction://hlinkfile"/>
              </a:rPr>
              <a:t>https://datatracker.ietf.org/doc/html/rfc7519#section-7.2</a:t>
            </a:r>
            <a:endParaRPr lang="ru-RU" sz="1600" dirty="0"/>
          </a:p>
          <a:p>
            <a:pPr>
              <a:lnSpc>
                <a:spcPct val="150000"/>
              </a:lnSpc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465643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JWT</a:t>
            </a:r>
            <a:r>
              <a:rPr lang="ru-RU" dirty="0" smtClean="0"/>
              <a:t>. Проверка</a:t>
            </a:r>
            <a:endParaRPr lang="ru-RU" dirty="0"/>
          </a:p>
        </p:txBody>
      </p:sp>
      <p:sp>
        <p:nvSpPr>
          <p:cNvPr id="4" name="Объект 2"/>
          <p:cNvSpPr>
            <a:spLocks noGrp="1"/>
          </p:cNvSpPr>
          <p:nvPr>
            <p:ph type="body" idx="1"/>
          </p:nvPr>
        </p:nvSpPr>
        <p:spPr>
          <a:xfrm>
            <a:off x="867103" y="1261241"/>
            <a:ext cx="6649803" cy="5047483"/>
          </a:xfrm>
        </p:spPr>
        <p:txBody>
          <a:bodyPr/>
          <a:lstStyle/>
          <a:p>
            <a:r>
              <a:rPr lang="ru-RU" dirty="0" smtClean="0"/>
              <a:t>Просто взять готовую библиотеку или </a:t>
            </a:r>
            <a:r>
              <a:rPr lang="en-US" dirty="0" smtClean="0"/>
              <a:t>middleware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153718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Безопасность </a:t>
            </a:r>
            <a:r>
              <a:rPr lang="ru-RU" dirty="0"/>
              <a:t>-</a:t>
            </a:r>
            <a:r>
              <a:rPr lang="ru-RU" dirty="0" smtClean="0"/>
              <a:t> это сложно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3" y="2554941"/>
            <a:ext cx="10881985" cy="3753783"/>
          </a:xfrm>
        </p:spPr>
        <p:txBody>
          <a:bodyPr>
            <a:normAutofit/>
          </a:bodyPr>
          <a:lstStyle/>
          <a:p>
            <a:pPr marL="152145" indent="0">
              <a:buNone/>
            </a:pPr>
            <a:endParaRPr lang="ru-RU" sz="1600" dirty="0" smtClean="0"/>
          </a:p>
          <a:p>
            <a:pPr marL="152145" indent="0">
              <a:buNone/>
            </a:pPr>
            <a:endParaRPr lang="ru-RU" sz="1600" dirty="0" smtClean="0"/>
          </a:p>
          <a:p>
            <a:pPr marL="152145" indent="0">
              <a:buNone/>
            </a:pPr>
            <a:endParaRPr lang="ru-RU" sz="1600" dirty="0"/>
          </a:p>
          <a:p>
            <a:pPr marL="152145" indent="0">
              <a:buNone/>
            </a:pPr>
            <a:endParaRPr lang="ru-RU" sz="1600" dirty="0" smtClean="0"/>
          </a:p>
          <a:p>
            <a:pPr marL="152145" indent="0">
              <a:buNone/>
            </a:pPr>
            <a:endParaRPr lang="ru-RU" sz="1600" dirty="0"/>
          </a:p>
          <a:p>
            <a:pPr marL="152145" indent="0">
              <a:buNone/>
            </a:pPr>
            <a:endParaRPr lang="ru-RU" sz="1600" dirty="0" smtClean="0"/>
          </a:p>
          <a:p>
            <a:pPr marL="152145" indent="0">
              <a:buNone/>
            </a:pPr>
            <a:r>
              <a:rPr lang="en-US" sz="1600" dirty="0" smtClean="0">
                <a:hlinkClick r:id="rId2"/>
              </a:rPr>
              <a:t>https://net.cs.uni-bonn.de/fileadmin/ag/smith/publications/Naiakshina_Password_Study.pdf</a:t>
            </a:r>
            <a:endParaRPr lang="ru-RU" sz="1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5E11DD2-CD9C-3F48-AB44-98A824FE9E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175" y="2147887"/>
            <a:ext cx="8116924" cy="1595697"/>
          </a:xfrm>
          <a:prstGeom prst="rect">
            <a:avLst/>
          </a:prstGeom>
          <a:ln w="6350">
            <a:solidFill>
              <a:srgbClr val="405E82"/>
            </a:solidFill>
          </a:ln>
        </p:spPr>
      </p:pic>
    </p:spTree>
    <p:extLst>
      <p:ext uri="{BB962C8B-B14F-4D97-AF65-F5344CB8AC3E}">
        <p14:creationId xmlns:p14="http://schemas.microsoft.com/office/powerpoint/2010/main" val="372018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Безопасность - это сложно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825625"/>
            <a:ext cx="10515600" cy="4351338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900430"/>
            <a:ext cx="7976783" cy="5408295"/>
          </a:xfrm>
          <a:prstGeom prst="rect">
            <a:avLst/>
          </a:prstGeom>
          <a:ln w="6350">
            <a:solidFill>
              <a:srgbClr val="405E82"/>
            </a:solidFill>
          </a:ln>
        </p:spPr>
      </p:pic>
    </p:spTree>
    <p:extLst>
      <p:ext uri="{BB962C8B-B14F-4D97-AF65-F5344CB8AC3E}">
        <p14:creationId xmlns:p14="http://schemas.microsoft.com/office/powerpoint/2010/main" val="294254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OAuth2 </a:t>
            </a:r>
            <a:r>
              <a:rPr lang="ru-RU" dirty="0" smtClean="0"/>
              <a:t>и </a:t>
            </a:r>
            <a:r>
              <a:rPr lang="en-US" dirty="0" smtClean="0"/>
              <a:t>OIDC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300" y="2900351"/>
            <a:ext cx="2145978" cy="232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76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Важные термины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3" y="1952786"/>
            <a:ext cx="10881985" cy="4355938"/>
          </a:xfrm>
        </p:spPr>
        <p:txBody>
          <a:bodyPr/>
          <a:lstStyle/>
          <a:p>
            <a:r>
              <a:rPr lang="ru-RU" dirty="0">
                <a:latin typeface="Montserrat SemiBold" panose="00000700000000000000" pitchFamily="2" charset="-52"/>
              </a:rPr>
              <a:t>Идентификация</a:t>
            </a:r>
            <a:r>
              <a:rPr lang="ru-RU" dirty="0"/>
              <a:t> — процедура, в результате выполнения которой для субъекта идентификации выявляется его идентификатор, однозначно определяющий этого субъекта в информационной системе.</a:t>
            </a:r>
          </a:p>
          <a:p>
            <a:r>
              <a:rPr lang="ru-RU" dirty="0" smtClean="0">
                <a:latin typeface="Montserrat SemiBold" panose="00000700000000000000" pitchFamily="2" charset="-52"/>
              </a:rPr>
              <a:t>Аутентификация</a:t>
            </a:r>
            <a:r>
              <a:rPr lang="ru-RU" dirty="0" smtClean="0"/>
              <a:t> </a:t>
            </a:r>
            <a:r>
              <a:rPr lang="ru-RU" dirty="0"/>
              <a:t>— процедура проверки подлинности, например проверка подлинности пользователя путем сравнения введенного им пароля с паролем, сохраненным в базе данных.</a:t>
            </a:r>
          </a:p>
          <a:p>
            <a:r>
              <a:rPr lang="ru-RU" dirty="0">
                <a:latin typeface="Montserrat SemiBold" panose="00000700000000000000" pitchFamily="2" charset="-52"/>
              </a:rPr>
              <a:t>Авторизация</a:t>
            </a:r>
            <a:r>
              <a:rPr lang="ru-RU" dirty="0"/>
              <a:t> — предоставление определенному лицу или группе лиц прав на выполнение определенных действий.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8377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</a:t>
            </a:r>
            <a:r>
              <a:rPr lang="en-US" dirty="0" err="1" smtClean="0"/>
              <a:t>OAuth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3" y="1859797"/>
            <a:ext cx="10881985" cy="444892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/>
              <a:t>Открытый </a:t>
            </a:r>
            <a:r>
              <a:rPr lang="ru-RU" dirty="0" err="1" smtClean="0"/>
              <a:t>фреймворк</a:t>
            </a:r>
            <a:r>
              <a:rPr lang="ru-RU" dirty="0" smtClean="0"/>
              <a:t> авторизации.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Есть версия 1.0 и 2.0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Ничего не говорит про аутентификацию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ru-RU" dirty="0" smtClean="0"/>
              <a:t>И про </a:t>
            </a:r>
            <a:r>
              <a:rPr lang="en-US" dirty="0" smtClean="0"/>
              <a:t>Single Sign-on </a:t>
            </a:r>
            <a:r>
              <a:rPr lang="ru-RU" dirty="0" smtClean="0"/>
              <a:t>тоже</a:t>
            </a:r>
          </a:p>
        </p:txBody>
      </p:sp>
    </p:spTree>
    <p:extLst>
      <p:ext uri="{BB962C8B-B14F-4D97-AF65-F5344CB8AC3E}">
        <p14:creationId xmlns:p14="http://schemas.microsoft.com/office/powerpoint/2010/main" val="1495491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</a:t>
            </a:r>
            <a:r>
              <a:rPr lang="en-US" dirty="0" err="1" smtClean="0"/>
              <a:t>OAuth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3" y="1775012"/>
            <a:ext cx="10881985" cy="453371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/>
              <a:t>Согласно </a:t>
            </a:r>
            <a:r>
              <a:rPr lang="en-US" dirty="0" smtClean="0">
                <a:hlinkClick r:id="rId2"/>
              </a:rPr>
              <a:t>RFC6749</a:t>
            </a:r>
            <a:r>
              <a:rPr lang="en-US" dirty="0" smtClean="0"/>
              <a:t>:</a:t>
            </a:r>
            <a:endParaRPr lang="ru-RU" dirty="0" smtClean="0"/>
          </a:p>
          <a:p>
            <a:pPr marL="152145" indent="0">
              <a:lnSpc>
                <a:spcPct val="150000"/>
              </a:lnSpc>
              <a:buNone/>
            </a:pPr>
            <a:r>
              <a:rPr lang="en-US" dirty="0" smtClean="0"/>
              <a:t>The OAuth 2.0 authorization framework enables a third-party application to obtain limited access to an HTTP service, either on behalf of a resource owner by orchestrating an approval interaction between the resource owner and the HTTP service, or by allowing the third-party application to obtain access on its own behalf.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567950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OAuth</a:t>
            </a:r>
            <a:r>
              <a:rPr lang="en-US" dirty="0" smtClean="0"/>
              <a:t>. </a:t>
            </a:r>
            <a:r>
              <a:rPr lang="ru-RU" dirty="0" smtClean="0"/>
              <a:t>Фреймворк </a:t>
            </a:r>
            <a:r>
              <a:rPr lang="en-US" dirty="0" smtClean="0"/>
              <a:t>vs </a:t>
            </a:r>
            <a:r>
              <a:rPr lang="ru-RU" dirty="0" smtClean="0"/>
              <a:t>Стандарт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311026"/>
              </p:ext>
            </p:extLst>
          </p:nvPr>
        </p:nvGraphicFramePr>
        <p:xfrm>
          <a:off x="1019175" y="1456841"/>
          <a:ext cx="5521110" cy="485188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762276">
                  <a:extLst>
                    <a:ext uri="{9D8B030D-6E8A-4147-A177-3AD203B41FA5}">
                      <a16:colId xmlns="" xmlns:a16="http://schemas.microsoft.com/office/drawing/2014/main" val="747653167"/>
                    </a:ext>
                  </a:extLst>
                </a:gridCol>
                <a:gridCol w="2758834">
                  <a:extLst>
                    <a:ext uri="{9D8B030D-6E8A-4147-A177-3AD203B41FA5}">
                      <a16:colId xmlns="" xmlns:a16="http://schemas.microsoft.com/office/drawing/2014/main" val="977528190"/>
                    </a:ext>
                  </a:extLst>
                </a:gridCol>
              </a:tblGrid>
              <a:tr h="918507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dirty="0" smtClean="0">
                          <a:solidFill>
                            <a:schemeClr val="bg1"/>
                          </a:solidFill>
                          <a:effectLst/>
                          <a:latin typeface="Montserrat SemiBold" panose="00000700000000000000" pitchFamily="2" charset="-52"/>
                        </a:rPr>
                        <a:t>Framework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Montserrat SemiBold" panose="00000700000000000000" pitchFamily="2" charset="-52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0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dirty="0" smtClean="0">
                          <a:solidFill>
                            <a:schemeClr val="bg1"/>
                          </a:solidFill>
                          <a:effectLst/>
                          <a:latin typeface="Montserrat SemiBold" panose="00000700000000000000" pitchFamily="2" charset="-52"/>
                        </a:rPr>
                        <a:t>Standards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Montserrat SemiBold" panose="00000700000000000000" pitchFamily="2" charset="-52"/>
                      </a:endParaRPr>
                    </a:p>
                  </a:txBody>
                  <a:tcPr marL="72000" marR="72000" marT="36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0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5175388"/>
                  </a:ext>
                </a:extLst>
              </a:tr>
              <a:tr h="591368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General</a:t>
                      </a:r>
                      <a:endParaRPr lang="ru-RU" sz="20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Specific</a:t>
                      </a:r>
                      <a:endParaRPr lang="ru-RU" sz="20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90368080"/>
                  </a:ext>
                </a:extLst>
              </a:tr>
              <a:tr h="591368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Flexible</a:t>
                      </a:r>
                      <a:endParaRPr lang="ru-RU" sz="2000" b="1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Rigid</a:t>
                      </a:r>
                      <a:endParaRPr lang="ru-RU" sz="20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92703397"/>
                  </a:ext>
                </a:extLst>
              </a:tr>
              <a:tr h="709662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Allows for experimentation</a:t>
                      </a:r>
                      <a:endParaRPr lang="ru-RU" sz="2000" b="1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Accepted best method</a:t>
                      </a:r>
                      <a:endParaRPr lang="ru-RU" sz="20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91105457"/>
                  </a:ext>
                </a:extLst>
              </a:tr>
              <a:tr h="621655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Multiple ways</a:t>
                      </a:r>
                      <a:endParaRPr lang="ru-RU" sz="20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One way</a:t>
                      </a:r>
                      <a:endParaRPr lang="ru-RU" sz="20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16768703"/>
                  </a:ext>
                </a:extLst>
              </a:tr>
              <a:tr h="709662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Defines system</a:t>
                      </a:r>
                      <a:endParaRPr lang="ru-RU" sz="20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Describes method</a:t>
                      </a:r>
                      <a:endParaRPr lang="ru-RU" sz="20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8FF"/>
                    </a:solidFill>
                  </a:tcPr>
                </a:tc>
              </a:tr>
              <a:tr h="709662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Guidelines only,</a:t>
                      </a:r>
                      <a:r>
                        <a:rPr lang="en-US" sz="2000" baseline="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 latitude</a:t>
                      </a:r>
                      <a:endParaRPr lang="ru-RU" sz="20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dirty="0" smtClean="0">
                          <a:solidFill>
                            <a:srgbClr val="405E82"/>
                          </a:solidFill>
                          <a:effectLst/>
                          <a:latin typeface="Montserrat" panose="00000500000000000000" pitchFamily="2" charset="-52"/>
                        </a:rPr>
                        <a:t>Leaves no choice, no leeway</a:t>
                      </a:r>
                      <a:endParaRPr lang="ru-RU" sz="2000" dirty="0">
                        <a:solidFill>
                          <a:srgbClr val="405E82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36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1A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DF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849970"/>
      </p:ext>
    </p:extLst>
  </p:cSld>
  <p:clrMapOvr>
    <a:masterClrMapping/>
  </p:clrMapOvr>
</p:sld>
</file>

<file path=ppt/theme/theme1.xml><?xml version="1.0" encoding="utf-8"?>
<a:theme xmlns:a="http://schemas.openxmlformats.org/drawingml/2006/main" name="2_Simple Light">
  <a:themeElements>
    <a:clrScheme name="Links darket">
      <a:dk1>
        <a:srgbClr val="405E82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C7745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1148</TotalTime>
  <Words>625</Words>
  <Application>Microsoft Office PowerPoint</Application>
  <PresentationFormat>Широкоэкранный</PresentationFormat>
  <Paragraphs>131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6" baseType="lpstr">
      <vt:lpstr>Arial</vt:lpstr>
      <vt:lpstr>Courier New</vt:lpstr>
      <vt:lpstr>Montserrat</vt:lpstr>
      <vt:lpstr>Montserrat SemiBold</vt:lpstr>
      <vt:lpstr>Open Sans</vt:lpstr>
      <vt:lpstr>Play</vt:lpstr>
      <vt:lpstr>Roboto Mono</vt:lpstr>
      <vt:lpstr>VK Sans Display</vt:lpstr>
      <vt:lpstr>2_Simple Light</vt:lpstr>
      <vt:lpstr>Simple Light</vt:lpstr>
      <vt:lpstr>Почему бы просто не написать свою авторизацию?</vt:lpstr>
      <vt:lpstr>Это сложно и дорого</vt:lpstr>
      <vt:lpstr>Безопасность - это сложно</vt:lpstr>
      <vt:lpstr>Безопасность - это сложно</vt:lpstr>
      <vt:lpstr>OAuth2 и OIDC</vt:lpstr>
      <vt:lpstr>Важные термины</vt:lpstr>
      <vt:lpstr>Что такое OAuth</vt:lpstr>
      <vt:lpstr>Что такое OAuth</vt:lpstr>
      <vt:lpstr>OAuth. Фреймворк vs Стандарт</vt:lpstr>
      <vt:lpstr>OAuth. 1.0 vs 2.0</vt:lpstr>
      <vt:lpstr>OAuth. Как было раньше?</vt:lpstr>
      <vt:lpstr>OAuth. Как стало сейчас?</vt:lpstr>
      <vt:lpstr>OAuth. Делегированная авторизация</vt:lpstr>
      <vt:lpstr>OAuth. Термины</vt:lpstr>
      <vt:lpstr>OAuth. Термины</vt:lpstr>
      <vt:lpstr>OAuth не отвечает за аутентификацию</vt:lpstr>
      <vt:lpstr>OpenID Connect</vt:lpstr>
      <vt:lpstr>OIDC. Аутентификация</vt:lpstr>
      <vt:lpstr>OIDC. Id token</vt:lpstr>
      <vt:lpstr>OIDC. Id token. Claims</vt:lpstr>
      <vt:lpstr>OIDC. UserInfo</vt:lpstr>
      <vt:lpstr>JWT</vt:lpstr>
      <vt:lpstr>JWT. Структура</vt:lpstr>
      <vt:lpstr>JWT. Виды </vt:lpstr>
      <vt:lpstr>JWT. Проверка</vt:lpstr>
      <vt:lpstr>JWT. Проверка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0) Почему бы просто не написать свою авторизацию</dc:title>
  <dc:creator>Victor Popov</dc:creator>
  <cp:lastModifiedBy>Kesun</cp:lastModifiedBy>
  <cp:revision>40</cp:revision>
  <dcterms:created xsi:type="dcterms:W3CDTF">2022-04-04T21:46:54Z</dcterms:created>
  <dcterms:modified xsi:type="dcterms:W3CDTF">2022-04-11T18:27:21Z</dcterms:modified>
</cp:coreProperties>
</file>