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2" r:id="rId2"/>
  </p:sldMasterIdLst>
  <p:notesMasterIdLst>
    <p:notesMasterId r:id="rId23"/>
  </p:notesMasterIdLst>
  <p:sldIdLst>
    <p:sldId id="277" r:id="rId3"/>
    <p:sldId id="262" r:id="rId4"/>
    <p:sldId id="278" r:id="rId5"/>
    <p:sldId id="257" r:id="rId6"/>
    <p:sldId id="263" r:id="rId7"/>
    <p:sldId id="261" r:id="rId8"/>
    <p:sldId id="276" r:id="rId9"/>
    <p:sldId id="279" r:id="rId10"/>
    <p:sldId id="264" r:id="rId11"/>
    <p:sldId id="266" r:id="rId12"/>
    <p:sldId id="280" r:id="rId13"/>
    <p:sldId id="267" r:id="rId14"/>
    <p:sldId id="281" r:id="rId15"/>
    <p:sldId id="265" r:id="rId16"/>
    <p:sldId id="269" r:id="rId17"/>
    <p:sldId id="271" r:id="rId18"/>
    <p:sldId id="273" r:id="rId19"/>
    <p:sldId id="282" r:id="rId20"/>
    <p:sldId id="285" r:id="rId21"/>
    <p:sldId id="28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39" userDrawn="1">
          <p15:clr>
            <a:srgbClr val="A4A3A4"/>
          </p15:clr>
        </p15:guide>
        <p15:guide id="2" pos="1572" userDrawn="1">
          <p15:clr>
            <a:srgbClr val="A4A3A4"/>
          </p15:clr>
        </p15:guide>
        <p15:guide id="3" orient="horz" pos="11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sun" initials="K" lastIdx="1" clrIdx="0">
    <p:extLst>
      <p:ext uri="{19B8F6BF-5375-455C-9EA6-DF929625EA0E}">
        <p15:presenceInfo xmlns:p15="http://schemas.microsoft.com/office/powerpoint/2012/main" userId="Kesu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A8DD"/>
    <a:srgbClr val="577CC8"/>
    <a:srgbClr val="8C85FF"/>
    <a:srgbClr val="405E82"/>
    <a:srgbClr val="E6EDF7"/>
    <a:srgbClr val="F2F8FF"/>
    <a:srgbClr val="F0F0FF"/>
    <a:srgbClr val="646464"/>
    <a:srgbClr val="FFB636"/>
    <a:srgbClr val="303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773" autoAdjust="0"/>
  </p:normalViewPr>
  <p:slideViewPr>
    <p:cSldViewPr snapToGrid="0">
      <p:cViewPr varScale="1">
        <p:scale>
          <a:sx n="82" d="100"/>
          <a:sy n="82" d="100"/>
        </p:scale>
        <p:origin x="456" y="62"/>
      </p:cViewPr>
      <p:guideLst>
        <p:guide orient="horz" pos="3339"/>
        <p:guide pos="1572"/>
        <p:guide orient="horz" pos="11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B2284-9FDF-476A-BE71-B879083B89FF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4F76A-301D-46EC-8759-61F49F45A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75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424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Вопрос для аудитории: </a:t>
            </a:r>
            <a:r>
              <a:rPr lang="en-US" dirty="0" err="1" smtClean="0"/>
              <a:t>keycloak</a:t>
            </a:r>
            <a:r>
              <a:rPr lang="en-US" baseline="0" dirty="0" smtClean="0"/>
              <a:t> – </a:t>
            </a:r>
            <a:r>
              <a:rPr lang="ru-RU" baseline="0" dirty="0" smtClean="0"/>
              <a:t>это провайдер аутентификации или сервер аутентификации?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46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79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Вопрос для аудитории: </a:t>
            </a:r>
            <a:r>
              <a:rPr lang="en-US" dirty="0" err="1" smtClean="0"/>
              <a:t>keycloak</a:t>
            </a:r>
            <a:r>
              <a:rPr lang="en-US" baseline="0" dirty="0" smtClean="0"/>
              <a:t> – </a:t>
            </a:r>
            <a:r>
              <a:rPr lang="ru-RU" baseline="0" dirty="0" smtClean="0"/>
              <a:t>к какому классу продуктов его нужно отнести: к провайдеру аутентификации или серверу аутентификации?</a:t>
            </a:r>
          </a:p>
          <a:p>
            <a:endParaRPr lang="ru-RU" baseline="0" dirty="0" smtClean="0"/>
          </a:p>
          <a:p>
            <a:pPr marL="725488" indent="-552450" fontAlgn="ctr">
              <a:lnSpc>
                <a:spcPct val="120000"/>
              </a:lnSpc>
              <a:buAutoNum type="arabicPeriod"/>
            </a:pP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Поддержка технологии 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SSO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725488" indent="-552450" fontAlgn="ctr">
              <a:lnSpc>
                <a:spcPct val="120000"/>
              </a:lnSpc>
              <a:buFontTx/>
              <a:buAutoNum type="arabicPeriod"/>
            </a:pP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Поддерживает работу с РБД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интеграцию с 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LDAP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-серверами, 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Active Directory. </a:t>
            </a:r>
          </a:p>
          <a:p>
            <a:pPr marL="725488" indent="-552450" fontAlgn="ctr">
              <a:lnSpc>
                <a:spcPct val="120000"/>
              </a:lnSpc>
              <a:buFontTx/>
              <a:buAutoNum type="arabicPeriod"/>
            </a:pP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Встроенная интеграция с популярными провайдерами. Возможно организовать аутентификацию через ЕСИА по протоколу 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OIDC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725488" indent="-552450" fontAlgn="ctr">
              <a:lnSpc>
                <a:spcPct val="120000"/>
              </a:lnSpc>
              <a:buFontTx/>
              <a:buAutoNum type="arabicPeriod"/>
            </a:pP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Поддерживаемые спецификации:</a:t>
            </a:r>
          </a:p>
          <a:p>
            <a:pPr marL="993775" indent="-284163" fontAlgn="ctr">
              <a:lnSpc>
                <a:spcPct val="120000"/>
              </a:lnSpc>
            </a:pP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OAuth 2.0, Open ID Connect, JSON Web Token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 SAML 2.0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                             (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Security Assertion Markup Language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2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25488" indent="-552450" fontAlgn="ctr">
              <a:lnSpc>
                <a:spcPct val="120000"/>
              </a:lnSpc>
              <a:buFont typeface="+mj-lt"/>
              <a:buAutoNum type="arabicPeriod" startAt="5"/>
            </a:pP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Административная и пользовательская консоли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управления.</a:t>
            </a:r>
          </a:p>
          <a:p>
            <a:pPr marL="725488" indent="-552450" fontAlgn="ctr">
              <a:lnSpc>
                <a:spcPct val="120000"/>
              </a:lnSpc>
              <a:buFont typeface="+mj-lt"/>
              <a:buAutoNum type="arabicPeriod" startAt="5"/>
            </a:pP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А также возможна </a:t>
            </a:r>
            <a:r>
              <a:rPr lang="ru-RU" sz="12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кастомизация</a:t>
            </a:r>
            <a:r>
              <a:rPr lang="ru-RU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 тем страницы ввода логина/пароля, настройка политик паролей, возможности разработки собственных провайдеров и встраивания их в </a:t>
            </a:r>
            <a:r>
              <a:rPr lang="en-US" sz="1200" dirty="0" smtClean="0">
                <a:ea typeface="Tahoma" panose="020B0604030504040204" pitchFamily="34" charset="0"/>
                <a:cs typeface="Tahoma" panose="020B0604030504040204" pitchFamily="34" charset="0"/>
              </a:rPr>
              <a:t>Keycloak.</a:t>
            </a:r>
            <a:endParaRPr lang="ru-RU" sz="12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133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380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Какие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токены</a:t>
            </a:r>
            <a:r>
              <a:rPr lang="ru-RU" baseline="0" dirty="0" smtClean="0"/>
              <a:t> бывают? </a:t>
            </a:r>
            <a:r>
              <a:rPr lang="en-US" baseline="0" dirty="0" smtClean="0"/>
              <a:t>Access, Refresh, Id -token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042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5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3" y="1261241"/>
            <a:ext cx="10881985" cy="5047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13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4254343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  <p15:guide id="3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64525488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 b="0">
                <a:solidFill>
                  <a:srgbClr val="405E82"/>
                </a:solidFill>
                <a:latin typeface="Montserrat SemiBold" panose="000007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50418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5" y="1245476"/>
            <a:ext cx="4903077" cy="506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9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859081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/>
          <a:lstStyle/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2;p15"/>
          <p:cNvSpPr txBox="1">
            <a:spLocks noGrp="1"/>
          </p:cNvSpPr>
          <p:nvPr>
            <p:ph type="body" idx="1"/>
          </p:nvPr>
        </p:nvSpPr>
        <p:spPr>
          <a:xfrm>
            <a:off x="1019175" y="1261241"/>
            <a:ext cx="10693741" cy="467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152145" lvl="0" indent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7FF"/>
              </a:buClr>
              <a:buSzPct val="90000"/>
              <a:buNone/>
              <a:defRPr sz="2000" b="0">
                <a:solidFill>
                  <a:srgbClr val="405E82"/>
                </a:solidFill>
                <a:latin typeface="Roboto Mono" panose="00000009000000000000" pitchFamily="49" charset="0"/>
                <a:ea typeface="Roboto Mono" panose="00000009000000000000" pitchFamily="49" charset="0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5024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903660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11" y="3241974"/>
            <a:ext cx="11360800" cy="763600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GB" kern="0" smtClean="0">
                <a:solidFill>
                  <a:srgbClr val="595959"/>
                </a:solidFill>
              </a:rPr>
              <a:pPr/>
              <a:t>‹#›</a:t>
            </a:fld>
            <a:endParaRPr lang="en-GB"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52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615271" y="2540000"/>
            <a:ext cx="6940919" cy="2584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3600">
                <a:solidFill>
                  <a:schemeClr val="bg1"/>
                </a:solidFill>
                <a:latin typeface="Montserrat SemiBold" panose="000007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531457" y="5223887"/>
            <a:ext cx="710854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8C85FF"/>
                </a:solidFill>
                <a:latin typeface="Montserrat" panose="000005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78" y="1233677"/>
            <a:ext cx="3620859" cy="484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138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5">
          <p15:clr>
            <a:srgbClr val="FBAE40"/>
          </p15:clr>
        </p15:guide>
        <p15:guide id="2" orient="horz" pos="352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035229" y="593367"/>
            <a:ext cx="1074117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035229" y="1536634"/>
            <a:ext cx="1074117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Параллелограмм 7"/>
          <p:cNvSpPr/>
          <p:nvPr userDrawn="1"/>
        </p:nvSpPr>
        <p:spPr>
          <a:xfrm>
            <a:off x="-206809" y="478098"/>
            <a:ext cx="1067676" cy="358515"/>
          </a:xfrm>
          <a:prstGeom prst="parallelogram">
            <a:avLst>
              <a:gd name="adj" fmla="val 45969"/>
            </a:avLst>
          </a:prstGeom>
          <a:solidFill>
            <a:srgbClr val="405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10" name="Google Shape;14;p55"/>
          <p:cNvSpPr txBox="1">
            <a:spLocks/>
          </p:cNvSpPr>
          <p:nvPr userDrawn="1"/>
        </p:nvSpPr>
        <p:spPr>
          <a:xfrm>
            <a:off x="-26639" y="6468755"/>
            <a:ext cx="438315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05E8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5411681"/>
            <a:ext cx="491170" cy="10291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 t="11836" r="89743" b="17383"/>
          <a:stretch/>
        </p:blipFill>
        <p:spPr>
          <a:xfrm>
            <a:off x="-23064" y="772624"/>
            <a:ext cx="520263" cy="47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7604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70" r:id="rId2"/>
    <p:sldLayoutId id="2147483664" r:id="rId3"/>
    <p:sldLayoutId id="2147483671" r:id="rId4"/>
    <p:sldLayoutId id="2147483667" r:id="rId5"/>
    <p:sldLayoutId id="2147483668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8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42" userDrawn="1">
          <p15:clr>
            <a:srgbClr val="F26B43"/>
          </p15:clr>
        </p15:guide>
        <p15:guide id="2" pos="7401" userDrawn="1">
          <p15:clr>
            <a:srgbClr val="F26B43"/>
          </p15:clr>
        </p15:guide>
        <p15:guide id="3" orient="horz" pos="527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pos="14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kern="0">
                <a:solidFill>
                  <a:srgbClr val="595959"/>
                </a:solidFill>
              </a:rPr>
              <a:pPr/>
              <a:t>‹#›</a:t>
            </a:fld>
            <a:endParaRPr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2163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3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63" Type="http://schemas.openxmlformats.org/officeDocument/2006/relationships/image" Target="../media/image6.svg"/><Relationship Id="rId2" Type="http://schemas.openxmlformats.org/officeDocument/2006/relationships/notesSlide" Target="../notesSlides/notesSlide5.xml"/><Relationship Id="rId6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8" Type="http://schemas.openxmlformats.org/officeDocument/2006/relationships/image" Target="../media/image266.svg"/><Relationship Id="rId61" Type="http://schemas.openxmlformats.org/officeDocument/2006/relationships/image" Target="../media/image26.png"/><Relationship Id="rId60" Type="http://schemas.openxmlformats.org/officeDocument/2006/relationships/image" Target="../media/image240.sv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keycloak.org/docs-api/17.0/rest-api/index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63" Type="http://schemas.openxmlformats.org/officeDocument/2006/relationships/image" Target="../media/image6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1" Type="http://schemas.openxmlformats.org/officeDocument/2006/relationships/image" Target="../media/image27.png"/><Relationship Id="rId60" Type="http://schemas.openxmlformats.org/officeDocument/2006/relationships/image" Target="../media/image240.svg"/><Relationship Id="rId6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svg"/><Relationship Id="rId5" Type="http://schemas.openxmlformats.org/officeDocument/2006/relationships/image" Target="../media/image7.png"/><Relationship Id="rId4" Type="http://schemas.openxmlformats.org/officeDocument/2006/relationships/image" Target="../media/image23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keycloak.discourse.group/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apache.org/licenses/LICENSE-2.0" TargetMode="External"/><Relationship Id="rId5" Type="http://schemas.openxmlformats.org/officeDocument/2006/relationships/hyperlink" Target="https://www.keycloak.org/documentation" TargetMode="External"/><Relationship Id="rId4" Type="http://schemas.openxmlformats.org/officeDocument/2006/relationships/hyperlink" Target="https://www.keycloak.org/downloads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5271" y="2949677"/>
            <a:ext cx="6940919" cy="2174980"/>
          </a:xfrm>
        </p:spPr>
        <p:txBody>
          <a:bodyPr>
            <a:normAutofit/>
          </a:bodyPr>
          <a:lstStyle/>
          <a:p>
            <a:r>
              <a:rPr lang="ru-RU" dirty="0" smtClean="0"/>
              <a:t>Введение в «</a:t>
            </a:r>
            <a:r>
              <a:rPr lang="en-US" dirty="0" smtClean="0"/>
              <a:t>Keycloak</a:t>
            </a:r>
            <a:r>
              <a:rPr lang="ru-RU" dirty="0" smtClean="0"/>
              <a:t>»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1457" y="4906647"/>
            <a:ext cx="7108545" cy="10568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Спикер </a:t>
            </a:r>
            <a:endParaRPr lang="ru-RU" dirty="0" smtClean="0"/>
          </a:p>
          <a:p>
            <a:r>
              <a:rPr lang="ru-RU" dirty="0" smtClean="0"/>
              <a:t>Ирина Блажина</a:t>
            </a:r>
          </a:p>
          <a:p>
            <a:r>
              <a:rPr lang="ru-RU" sz="1600" dirty="0">
                <a:solidFill>
                  <a:srgbClr val="24D465"/>
                </a:solidFill>
              </a:rPr>
              <a:t>Корпоративный </a:t>
            </a:r>
            <a:r>
              <a:rPr lang="ru-RU" sz="1600" dirty="0" smtClean="0">
                <a:solidFill>
                  <a:srgbClr val="24D465"/>
                </a:solidFill>
              </a:rPr>
              <a:t>архитектор</a:t>
            </a:r>
            <a:endParaRPr lang="ru-RU" sz="1600" dirty="0">
              <a:solidFill>
                <a:srgbClr val="24D4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92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6" y="341847"/>
            <a:ext cx="7918348" cy="763600"/>
          </a:xfrm>
        </p:spPr>
        <p:txBody>
          <a:bodyPr/>
          <a:lstStyle/>
          <a:p>
            <a:r>
              <a:rPr lang="ru-RU" dirty="0" smtClean="0"/>
              <a:t>Как сущности </a:t>
            </a:r>
            <a:r>
              <a:rPr lang="en-US" dirty="0" smtClean="0"/>
              <a:t>KeyCloak </a:t>
            </a:r>
            <a:r>
              <a:rPr lang="ru-RU" dirty="0" smtClean="0"/>
              <a:t>связаны с </a:t>
            </a:r>
            <a:r>
              <a:rPr lang="en-US" dirty="0" smtClean="0"/>
              <a:t>OAuth 2.0</a:t>
            </a:r>
            <a:r>
              <a:rPr lang="ru-RU" dirty="0" smtClean="0"/>
              <a:t>?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6" y="1590950"/>
            <a:ext cx="6831962" cy="4584606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16499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7682373" cy="763600"/>
          </a:xfrm>
        </p:spPr>
        <p:txBody>
          <a:bodyPr/>
          <a:lstStyle/>
          <a:p>
            <a:r>
              <a:rPr lang="ru-RU" dirty="0" smtClean="0"/>
              <a:t>*Как сущности </a:t>
            </a:r>
            <a:r>
              <a:rPr lang="en-US" dirty="0" smtClean="0"/>
              <a:t>KeyCloak </a:t>
            </a:r>
            <a:r>
              <a:rPr lang="ru-RU" dirty="0" smtClean="0"/>
              <a:t>связаны с </a:t>
            </a:r>
            <a:r>
              <a:rPr lang="en-US" dirty="0" smtClean="0"/>
              <a:t>OAuth 2.0</a:t>
            </a:r>
            <a:r>
              <a:rPr lang="ru-RU" dirty="0" smtClean="0"/>
              <a:t>?</a:t>
            </a:r>
            <a:endParaRPr lang="en-US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6" y="1590950"/>
            <a:ext cx="6831962" cy="4584606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52B1331-4CE8-4B95-A503-402E19FE40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660193" y="4320073"/>
            <a:ext cx="617119" cy="61711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5E6D661-B98A-4F23-9D28-68DEEE3795DA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925387" y="4585267"/>
            <a:ext cx="703849" cy="70384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482428" y="3728189"/>
            <a:ext cx="873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6"/>
                </a:solidFill>
                <a:latin typeface="Montserrat Medium" panose="00000600000000000000" pitchFamily="2" charset="-52"/>
              </a:rPr>
              <a:t>Realm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482427" y="3913448"/>
            <a:ext cx="1011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6"/>
                </a:solidFill>
                <a:latin typeface="Montserrat Medium" panose="00000600000000000000" pitchFamily="2" charset="-52"/>
              </a:rPr>
              <a:t>client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732078" y="4525946"/>
            <a:ext cx="30162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OAuth</a:t>
            </a:r>
            <a:r>
              <a:rPr lang="en-US" sz="14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-</a:t>
            </a:r>
            <a:r>
              <a:rPr lang="ru-RU" sz="14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сервер</a:t>
            </a:r>
            <a:r>
              <a:rPr lang="en-US" sz="14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 </a:t>
            </a:r>
            <a:r>
              <a:rPr lang="en-US" sz="14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Keycloak</a:t>
            </a:r>
            <a:r>
              <a:rPr lang="ru-RU" sz="14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 </a:t>
            </a:r>
            <a:endParaRPr lang="en-US" sz="1400" dirty="0">
              <a:solidFill>
                <a:schemeClr val="accent6"/>
              </a:solidFill>
            </a:endParaRPr>
          </a:p>
        </p:txBody>
      </p: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6174616" y="4188082"/>
            <a:ext cx="269288" cy="573973"/>
            <a:chOff x="5296" y="1248"/>
            <a:chExt cx="776" cy="1654"/>
          </a:xfrm>
          <a:solidFill>
            <a:srgbClr val="5FAF2D"/>
          </a:solidFill>
        </p:grpSpPr>
        <p:sp>
          <p:nvSpPr>
            <p:cNvPr id="48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grpSp>
        <p:nvGrpSpPr>
          <p:cNvPr id="53" name="Group 4"/>
          <p:cNvGrpSpPr>
            <a:grpSpLocks noChangeAspect="1"/>
          </p:cNvGrpSpPr>
          <p:nvPr/>
        </p:nvGrpSpPr>
        <p:grpSpPr bwMode="auto">
          <a:xfrm>
            <a:off x="6184337" y="5433278"/>
            <a:ext cx="269288" cy="573973"/>
            <a:chOff x="5296" y="1248"/>
            <a:chExt cx="776" cy="1654"/>
          </a:xfrm>
          <a:solidFill>
            <a:srgbClr val="5FAF2D"/>
          </a:solidFill>
        </p:grpSpPr>
        <p:sp>
          <p:nvSpPr>
            <p:cNvPr id="54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58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321994" y="5638526"/>
            <a:ext cx="31604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*</a:t>
            </a:r>
            <a:r>
              <a:rPr lang="en-US" sz="14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Resource-</a:t>
            </a:r>
            <a:r>
              <a:rPr lang="ru-RU" sz="14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сервер</a:t>
            </a:r>
            <a:r>
              <a:rPr lang="en-US" sz="14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 </a:t>
            </a:r>
            <a:r>
              <a:rPr lang="en-US" sz="1400" b="1" dirty="0">
                <a:solidFill>
                  <a:schemeClr val="accent6"/>
                </a:solidFill>
                <a:latin typeface="Montserrat" panose="00000500000000000000" pitchFamily="2" charset="-52"/>
              </a:rPr>
              <a:t>Keycloak</a:t>
            </a:r>
            <a:r>
              <a:rPr lang="ru-RU" sz="1400" dirty="0">
                <a:solidFill>
                  <a:schemeClr val="accent6"/>
                </a:solidFill>
                <a:latin typeface="Montserrat" panose="00000500000000000000" pitchFamily="2" charset="-52"/>
              </a:rPr>
              <a:t> </a:t>
            </a:r>
            <a:r>
              <a:rPr lang="en-US" sz="1400" dirty="0" smtClean="0">
                <a:solidFill>
                  <a:schemeClr val="accent6"/>
                </a:solidFill>
                <a:latin typeface="Montserrat SemiBold" panose="00000700000000000000" pitchFamily="2" charset="-52"/>
              </a:rPr>
              <a:t>*</a:t>
            </a:r>
            <a:endParaRPr lang="en-US" sz="1400" dirty="0">
              <a:solidFill>
                <a:schemeClr val="accent6"/>
              </a:solidFill>
            </a:endParaRPr>
          </a:p>
        </p:txBody>
      </p:sp>
      <p:pic>
        <p:nvPicPr>
          <p:cNvPr id="59" name="Рисунок 58" descr="Подмигивающее лицо без заливки">
            <a:extLst>
              <a:ext uri="{FF2B5EF4-FFF2-40B4-BE49-F238E27FC236}">
                <a16:creationId xmlns:a16="http://schemas.microsoft.com/office/drawing/2014/main" id="{EB7E2D47-19BA-4CDC-820C-7E37439FBCE1}"/>
              </a:ext>
            </a:extLst>
          </p:cNvPr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037684" y="3106324"/>
            <a:ext cx="543151" cy="543151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019175" y="6196107"/>
            <a:ext cx="7126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405E82"/>
                </a:solidFill>
                <a:latin typeface="Montserrat" panose="00000500000000000000" pitchFamily="2" charset="-52"/>
              </a:rPr>
              <a:t>*REST</a:t>
            </a:r>
            <a:r>
              <a:rPr lang="ru-RU" dirty="0">
                <a:solidFill>
                  <a:srgbClr val="405E82"/>
                </a:solidFill>
                <a:latin typeface="Montserrat" panose="00000500000000000000" pitchFamily="2" charset="-52"/>
              </a:rPr>
              <a:t>-запрос к </a:t>
            </a:r>
            <a:r>
              <a:rPr lang="ru-RU" dirty="0" err="1">
                <a:solidFill>
                  <a:srgbClr val="405E82"/>
                </a:solidFill>
                <a:latin typeface="Montserrat" panose="00000500000000000000" pitchFamily="2" charset="-52"/>
              </a:rPr>
              <a:t>UserInfo</a:t>
            </a:r>
            <a:r>
              <a:rPr lang="ru-RU" dirty="0">
                <a:solidFill>
                  <a:srgbClr val="405E82"/>
                </a:solidFill>
                <a:latin typeface="Montserrat" panose="00000500000000000000" pitchFamily="2" charset="-52"/>
              </a:rPr>
              <a:t> </a:t>
            </a:r>
            <a:r>
              <a:rPr lang="ru-RU" dirty="0" err="1" smtClean="0">
                <a:solidFill>
                  <a:srgbClr val="405E82"/>
                </a:solidFill>
                <a:latin typeface="Montserrat" panose="00000500000000000000" pitchFamily="2" charset="-52"/>
              </a:rPr>
              <a:t>Endpoint</a:t>
            </a:r>
            <a:r>
              <a:rPr lang="ru-RU" dirty="0" smtClean="0">
                <a:solidFill>
                  <a:srgbClr val="405E82"/>
                </a:solidFill>
                <a:latin typeface="Montserrat" panose="00000500000000000000" pitchFamily="2" charset="-52"/>
              </a:rPr>
              <a:t> с </a:t>
            </a:r>
            <a:r>
              <a:rPr lang="ru-RU" dirty="0" err="1">
                <a:solidFill>
                  <a:srgbClr val="405E82"/>
                </a:solidFill>
                <a:latin typeface="Montserrat" panose="00000500000000000000" pitchFamily="2" charset="-52"/>
              </a:rPr>
              <a:t>токеном</a:t>
            </a:r>
            <a:r>
              <a:rPr lang="ru-RU" dirty="0">
                <a:solidFill>
                  <a:srgbClr val="405E82"/>
                </a:solidFill>
                <a:latin typeface="Montserrat" panose="00000500000000000000" pitchFamily="2" charset="-52"/>
              </a:rPr>
              <a:t> доступа</a:t>
            </a:r>
            <a:endParaRPr lang="en-US" dirty="0">
              <a:solidFill>
                <a:srgbClr val="405E82"/>
              </a:solidFill>
              <a:latin typeface="Montserrat" panose="00000500000000000000" pitchFamily="2" charset="-52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482428" y="4351090"/>
            <a:ext cx="873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6"/>
                </a:solidFill>
                <a:latin typeface="Montserrat Medium" panose="00000600000000000000" pitchFamily="2" charset="-52"/>
              </a:rPr>
              <a:t>token</a:t>
            </a:r>
            <a:endParaRPr lang="en-US" b="1" dirty="0">
              <a:solidFill>
                <a:schemeClr val="accent6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98684" y="4131183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6"/>
                </a:solidFill>
                <a:latin typeface="Montserrat Medium" panose="00000600000000000000" pitchFamily="2" charset="-52"/>
              </a:rPr>
              <a:t>user</a:t>
            </a:r>
            <a:endParaRPr lang="en-US" b="1" dirty="0">
              <a:solidFill>
                <a:schemeClr val="accent6"/>
              </a:solidFill>
              <a:latin typeface="Montserrat Medium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7692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8006838" cy="763600"/>
          </a:xfrm>
        </p:spPr>
        <p:txBody>
          <a:bodyPr/>
          <a:lstStyle/>
          <a:p>
            <a:r>
              <a:rPr lang="ru-RU" dirty="0" smtClean="0"/>
              <a:t>Как сущности </a:t>
            </a:r>
            <a:r>
              <a:rPr lang="en-US" dirty="0" smtClean="0"/>
              <a:t>KeyCloak </a:t>
            </a:r>
            <a:r>
              <a:rPr lang="ru-RU" dirty="0" smtClean="0"/>
              <a:t>связаны с </a:t>
            </a:r>
            <a:r>
              <a:rPr lang="en-US" dirty="0" smtClean="0"/>
              <a:t>OAuth 2.0</a:t>
            </a:r>
            <a:r>
              <a:rPr lang="ru-RU" dirty="0" smtClean="0"/>
              <a:t>?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408387"/>
              </p:ext>
            </p:extLst>
          </p:nvPr>
        </p:nvGraphicFramePr>
        <p:xfrm>
          <a:off x="1019175" y="1738002"/>
          <a:ext cx="10750329" cy="491814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75818">
                  <a:extLst>
                    <a:ext uri="{9D8B030D-6E8A-4147-A177-3AD203B41FA5}">
                      <a16:colId xmlns:a16="http://schemas.microsoft.com/office/drawing/2014/main" val="747653167"/>
                    </a:ext>
                  </a:extLst>
                </a:gridCol>
                <a:gridCol w="4160437">
                  <a:extLst>
                    <a:ext uri="{9D8B030D-6E8A-4147-A177-3AD203B41FA5}">
                      <a16:colId xmlns:a16="http://schemas.microsoft.com/office/drawing/2014/main" val="977528190"/>
                    </a:ext>
                  </a:extLst>
                </a:gridCol>
                <a:gridCol w="4314074">
                  <a:extLst>
                    <a:ext uri="{9D8B030D-6E8A-4147-A177-3AD203B41FA5}">
                      <a16:colId xmlns:a16="http://schemas.microsoft.com/office/drawing/2014/main" val="2342481348"/>
                    </a:ext>
                  </a:extLst>
                </a:gridCol>
              </a:tblGrid>
              <a:tr h="69641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Термин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 OAuth 2.0 Authorization Framework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Montserrat SemiBold" panose="000007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5E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Описание из 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OAuth 2.0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Montserrat SemiBold" panose="000007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7C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Пример/Реализация 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KeyCloak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Montserrat SemiBold" panose="000007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A8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75388"/>
                  </a:ext>
                </a:extLst>
              </a:tr>
              <a:tr h="1113754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Resource owner</a:t>
                      </a:r>
                      <a:b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(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Владелец ресурса)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Абстрактная сущность, предоставляющая доступ к защищенном ресурсу.</a:t>
                      </a:r>
                      <a:b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Если в качестве этой роли выступает человек, то его называют конечным пользователем (</a:t>
                      </a:r>
                      <a:r>
                        <a:rPr lang="ru-RU" sz="1400" dirty="0" err="1">
                          <a:effectLst/>
                          <a:latin typeface="Montserrat" panose="00000500000000000000" pitchFamily="2" charset="-52"/>
                        </a:rPr>
                        <a:t>end-user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).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Например, человек, предоставляющий доступ к своим персональным данным, хранящимся на сервере.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368080"/>
                  </a:ext>
                </a:extLst>
              </a:tr>
              <a:tr h="1113754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Client</a:t>
                      </a:r>
                      <a:b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(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Клиентское приложение)</a:t>
                      </a:r>
                      <a:endParaRPr lang="ru-RU" sz="1400" b="1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Приложение, выполняющее запросы ресурсов от имени владельца ресурса и с его разрешения. Термин «клиент» не подразумевает каких-либо конкретных характеристик реализации в </a:t>
                      </a:r>
                      <a:r>
                        <a:rPr lang="ru-RU" sz="1400" dirty="0" smtClean="0">
                          <a:effectLst/>
                          <a:latin typeface="Montserrat" panose="00000500000000000000" pitchFamily="2" charset="-52"/>
                        </a:rPr>
                        <a:t>стандарте.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fr-FR" sz="1400" dirty="0">
                          <a:effectLst/>
                          <a:latin typeface="Montserrat" panose="00000500000000000000" pitchFamily="2" charset="-52"/>
                        </a:rPr>
                        <a:t>Web Application, Desktop Native Application, Mobile Native Application, SPA App, Javascript </a:t>
                      </a:r>
                      <a:r>
                        <a:rPr lang="fr-FR" sz="1400" dirty="0" smtClean="0">
                          <a:effectLst/>
                          <a:latin typeface="Montserrat" panose="00000500000000000000" pitchFamily="2" charset="-52"/>
                        </a:rPr>
                        <a:t>application.</a:t>
                      </a:r>
                    </a:p>
                    <a:p>
                      <a:pPr fontAlgn="t"/>
                      <a:r>
                        <a:rPr lang="ru-RU" sz="1400" dirty="0" smtClean="0">
                          <a:effectLst/>
                          <a:latin typeface="Montserrat" panose="00000500000000000000" pitchFamily="2" charset="-52"/>
                        </a:rPr>
                        <a:t>В</a:t>
                      </a:r>
                      <a:r>
                        <a:rPr lang="ru-RU" sz="1400" baseline="0" dirty="0" smtClean="0"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en-US" sz="1400" baseline="0" dirty="0" smtClean="0">
                          <a:effectLst/>
                          <a:latin typeface="Montserrat" panose="00000500000000000000" pitchFamily="2" charset="-52"/>
                        </a:rPr>
                        <a:t>KeyCloak </a:t>
                      </a:r>
                      <a:r>
                        <a:rPr lang="ru-RU" sz="1400" baseline="0" dirty="0" smtClean="0">
                          <a:effectLst/>
                          <a:latin typeface="Montserrat" panose="00000500000000000000" pitchFamily="2" charset="-52"/>
                        </a:rPr>
                        <a:t>сущности также совпадают.</a:t>
                      </a:r>
                      <a:endParaRPr lang="fr-FR" sz="1400" dirty="0" smtClean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703397"/>
                  </a:ext>
                </a:extLst>
              </a:tr>
              <a:tr h="789663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Authorization server</a:t>
                      </a:r>
                      <a:b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(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Сервер авторизации)</a:t>
                      </a:r>
                      <a:endParaRPr lang="ru-RU" sz="1400" b="1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Сервер, выдающий клиенту </a:t>
                      </a:r>
                      <a:r>
                        <a:rPr lang="ru-RU" sz="1400" dirty="0" err="1">
                          <a:effectLst/>
                          <a:latin typeface="Montserrat" panose="00000500000000000000" pitchFamily="2" charset="-52"/>
                        </a:rPr>
                        <a:t>токены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 доступа после успешной аутентификации владельца ресурса и авторизации.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Например, сервер </a:t>
                      </a:r>
                      <a:r>
                        <a:rPr lang="ru-RU" sz="1400" dirty="0" smtClean="0">
                          <a:effectLst/>
                          <a:latin typeface="Montserrat" panose="00000500000000000000" pitchFamily="2" charset="-52"/>
                        </a:rPr>
                        <a:t>KeyCloak</a:t>
                      </a:r>
                      <a:r>
                        <a:rPr lang="en-US" sz="1400" dirty="0" smtClean="0">
                          <a:effectLst/>
                          <a:latin typeface="Montserrat" panose="00000500000000000000" pitchFamily="2" charset="-52"/>
                        </a:rPr>
                        <a:t>,</a:t>
                      </a:r>
                      <a:r>
                        <a:rPr lang="ru-RU" sz="1400" dirty="0" smtClean="0">
                          <a:effectLst/>
                          <a:latin typeface="Montserrat" panose="00000500000000000000" pitchFamily="2" charset="-52"/>
                        </a:rPr>
                        <a:t>он 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может выступать как сервером ресурсов, так и сервером авторизации одновременно</a:t>
                      </a:r>
                      <a:r>
                        <a:rPr lang="ru-RU" sz="1400" dirty="0" smtClean="0">
                          <a:effectLst/>
                          <a:latin typeface="Montserrat" panose="00000500000000000000" pitchFamily="2" charset="-52"/>
                        </a:rPr>
                        <a:t>.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105457"/>
                  </a:ext>
                </a:extLst>
              </a:tr>
              <a:tr h="1113754"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Resource server</a:t>
                      </a:r>
                      <a:b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</a:br>
                      <a:r>
                        <a:rPr lang="en-US" sz="1400" dirty="0">
                          <a:effectLst/>
                          <a:latin typeface="Montserrat" panose="00000500000000000000" pitchFamily="2" charset="-52"/>
                        </a:rPr>
                        <a:t>(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Сервер ресурсов)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Сервер, на котором размещаются защищенные ресурсы, принимающий и отвечающий на защищенные запросы к ресурсам с использованием </a:t>
                      </a:r>
                      <a:r>
                        <a:rPr lang="ru-RU" sz="1400" dirty="0" err="1">
                          <a:effectLst/>
                          <a:latin typeface="Montserrat" panose="00000500000000000000" pitchFamily="2" charset="-52"/>
                        </a:rPr>
                        <a:t>токена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 доступа (</a:t>
                      </a:r>
                      <a:r>
                        <a:rPr lang="ru-RU" sz="1400" dirty="0" err="1">
                          <a:effectLst/>
                          <a:latin typeface="Montserrat" panose="00000500000000000000" pitchFamily="2" charset="-52"/>
                        </a:rPr>
                        <a:t>access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Montserrat" panose="00000500000000000000" pitchFamily="2" charset="-52"/>
                        </a:rPr>
                        <a:t>token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).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Например, сервер KeyCloak, предоставляющий доступ к данным пользователя через REST-сервис (</a:t>
                      </a:r>
                      <a:r>
                        <a:rPr lang="ru-RU" sz="1400" dirty="0" err="1">
                          <a:effectLst/>
                          <a:latin typeface="Montserrat" panose="00000500000000000000" pitchFamily="2" charset="-52"/>
                        </a:rPr>
                        <a:t>UserInfo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Montserrat" panose="00000500000000000000" pitchFamily="2" charset="-52"/>
                        </a:rPr>
                        <a:t>Endpoint</a:t>
                      </a:r>
                      <a:r>
                        <a:rPr lang="ru-RU" sz="1400" dirty="0">
                          <a:effectLst/>
                          <a:latin typeface="Montserrat" panose="00000500000000000000" pitchFamily="2" charset="-52"/>
                        </a:rPr>
                        <a:t>)</a:t>
                      </a:r>
                      <a:endParaRPr lang="ru-RU" sz="1400" dirty="0">
                        <a:solidFill>
                          <a:srgbClr val="30303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5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768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93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6414011" cy="763600"/>
          </a:xfrm>
        </p:spPr>
        <p:txBody>
          <a:bodyPr/>
          <a:lstStyle/>
          <a:p>
            <a:r>
              <a:rPr lang="en-US" dirty="0" smtClean="0"/>
              <a:t>Realm, Client,</a:t>
            </a:r>
            <a:r>
              <a:rPr lang="ru-RU" dirty="0" smtClean="0"/>
              <a:t> </a:t>
            </a:r>
            <a:r>
              <a:rPr lang="en-US" dirty="0" smtClean="0"/>
              <a:t>Users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28" y="3083877"/>
            <a:ext cx="2392922" cy="23929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19175" y="6287574"/>
            <a:ext cx="8134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https://gitlab.slurm.io/edu/keycloak/-/tree/main/docs/Day%201.%20General</a:t>
            </a:r>
          </a:p>
        </p:txBody>
      </p:sp>
    </p:spTree>
    <p:extLst>
      <p:ext uri="{BB962C8B-B14F-4D97-AF65-F5344CB8AC3E}">
        <p14:creationId xmlns:p14="http://schemas.microsoft.com/office/powerpoint/2010/main" val="84111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Realm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67103" y="1168741"/>
            <a:ext cx="8852083" cy="5184227"/>
          </a:xfrm>
        </p:spPr>
        <p:txBody>
          <a:bodyPr/>
          <a:lstStyle/>
          <a:p>
            <a:pPr marL="152145" indent="0">
              <a:buNone/>
            </a:pPr>
            <a:r>
              <a:rPr lang="en-US" dirty="0">
                <a:latin typeface="Montserrat SemiBold" panose="000007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Realm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ru-RU" dirty="0">
                <a:ea typeface="Tahoma" panose="020B0604030504040204" pitchFamily="34" charset="0"/>
                <a:cs typeface="Tahoma" panose="020B0604030504040204" pitchFamily="34" charset="0"/>
              </a:rPr>
              <a:t>изолированное пространство, </a:t>
            </a:r>
            <a:r>
              <a:rPr lang="ru-RU" dirty="0" err="1">
                <a:ea typeface="Tahoma" panose="020B0604030504040204" pitchFamily="34" charset="0"/>
                <a:cs typeface="Tahoma" panose="020B0604030504040204" pitchFamily="34" charset="0"/>
              </a:rPr>
              <a:t>непересекаемое</a:t>
            </a:r>
            <a:r>
              <a:rPr lang="ru-RU" dirty="0">
                <a:ea typeface="Tahoma" panose="020B0604030504040204" pitchFamily="34" charset="0"/>
                <a:cs typeface="Tahoma" panose="020B0604030504040204" pitchFamily="34" charset="0"/>
              </a:rPr>
              <a:t> с сущностями других пространств (</a:t>
            </a:r>
            <a:r>
              <a:rPr lang="ru-RU" dirty="0" err="1">
                <a:ea typeface="Tahoma" panose="020B0604030504040204" pitchFamily="34" charset="0"/>
                <a:cs typeface="Tahoma" panose="020B0604030504040204" pitchFamily="34" charset="0"/>
              </a:rPr>
              <a:t>реалмов</a:t>
            </a:r>
            <a:r>
              <a:rPr lang="ru-RU" dirty="0">
                <a:ea typeface="Tahoma" panose="020B0604030504040204" pitchFamily="34" charset="0"/>
                <a:cs typeface="Tahoma" panose="020B0604030504040204" pitchFamily="34" charset="0"/>
              </a:rPr>
              <a:t>) в 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KeyCloak.</a:t>
            </a:r>
          </a:p>
          <a:p>
            <a:pPr marL="152145" indent="0">
              <a:buSzPct val="120000"/>
              <a:buNone/>
            </a:pPr>
            <a:r>
              <a:rPr lang="ru-RU" sz="1800" dirty="0">
                <a:ea typeface="Tahoma" panose="020B0604030504040204" pitchFamily="34" charset="0"/>
                <a:cs typeface="Tahoma" panose="020B0604030504040204" pitchFamily="34" charset="0"/>
              </a:rPr>
              <a:t>Управлять пользовательскими </a:t>
            </a:r>
            <a:r>
              <a:rPr lang="ru-RU" sz="1800" dirty="0" err="1">
                <a:ea typeface="Tahoma" panose="020B0604030504040204" pitchFamily="34" charset="0"/>
                <a:cs typeface="Tahoma" panose="020B0604030504040204" pitchFamily="34" charset="0"/>
              </a:rPr>
              <a:t>реалмами</a:t>
            </a:r>
            <a:r>
              <a:rPr lang="ru-RU" sz="1800" dirty="0">
                <a:ea typeface="Tahoma" panose="020B0604030504040204" pitchFamily="34" charset="0"/>
                <a:cs typeface="Tahoma" panose="020B0604030504040204" pitchFamily="34" charset="0"/>
              </a:rPr>
              <a:t> возможно из </a:t>
            </a:r>
            <a:r>
              <a:rPr lang="en-US" sz="1800" dirty="0">
                <a:ea typeface="Tahoma" panose="020B0604030504040204" pitchFamily="34" charset="0"/>
                <a:cs typeface="Tahoma" panose="020B0604030504040204" pitchFamily="34" charset="0"/>
              </a:rPr>
              <a:t>Master-</a:t>
            </a:r>
            <a:r>
              <a:rPr lang="ru-RU" sz="18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реалма</a:t>
            </a:r>
            <a:r>
              <a:rPr lang="ru-RU" sz="1800" dirty="0" smtClean="0">
                <a:ea typeface="Tahoma" panose="020B0604030504040204" pitchFamily="34" charset="0"/>
                <a:cs typeface="Tahoma" panose="020B0604030504040204" pitchFamily="34" charset="0"/>
              </a:rPr>
              <a:t>. В </a:t>
            </a:r>
            <a:r>
              <a:rPr lang="ru-RU" sz="1800" dirty="0">
                <a:ea typeface="Tahoma" panose="020B0604030504040204" pitchFamily="34" charset="0"/>
                <a:cs typeface="Tahoma" panose="020B0604030504040204" pitchFamily="34" charset="0"/>
              </a:rPr>
              <a:t>таком случае, управление </a:t>
            </a:r>
            <a:r>
              <a:rPr lang="ru-RU" sz="1800" dirty="0" err="1">
                <a:ea typeface="Tahoma" panose="020B0604030504040204" pitchFamily="34" charset="0"/>
                <a:cs typeface="Tahoma" panose="020B0604030504040204" pitchFamily="34" charset="0"/>
              </a:rPr>
              <a:t>реалмами</a:t>
            </a:r>
            <a:r>
              <a:rPr lang="ru-RU" sz="1800" dirty="0">
                <a:ea typeface="Tahoma" panose="020B0604030504040204" pitchFamily="34" charset="0"/>
                <a:cs typeface="Tahoma" panose="020B0604030504040204" pitchFamily="34" charset="0"/>
              </a:rPr>
              <a:t> выполняется как клиентами.</a:t>
            </a:r>
            <a:endParaRPr lang="en-US" sz="1800" dirty="0"/>
          </a:p>
          <a:p>
            <a:pPr marL="152145" indent="0">
              <a:buNone/>
            </a:pP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019175" y="3219449"/>
            <a:ext cx="9139238" cy="3089275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88498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</a:t>
            </a:r>
            <a:endParaRPr lang="en-US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67104" y="1261241"/>
            <a:ext cx="9206044" cy="5047483"/>
          </a:xfrm>
        </p:spPr>
        <p:txBody>
          <a:bodyPr>
            <a:normAutofit/>
          </a:bodyPr>
          <a:lstStyle/>
          <a:p>
            <a:pPr marL="173038" indent="0">
              <a:buNone/>
            </a:pPr>
            <a:r>
              <a:rPr lang="en-US" sz="2200" dirty="0" err="1"/>
              <a:t>Сервер</a:t>
            </a:r>
            <a:r>
              <a:rPr lang="en-US" sz="2200" dirty="0"/>
              <a:t> </a:t>
            </a:r>
            <a:r>
              <a:rPr lang="en-US" sz="2200" dirty="0" err="1"/>
              <a:t>аутентификации</a:t>
            </a:r>
            <a:r>
              <a:rPr lang="en-US" sz="2200" dirty="0"/>
              <a:t> KeyCloak </a:t>
            </a:r>
            <a:r>
              <a:rPr lang="en-US" sz="2200" dirty="0" err="1"/>
              <a:t>предоставляет</a:t>
            </a:r>
            <a:r>
              <a:rPr lang="en-US" sz="2200" dirty="0"/>
              <a:t> </a:t>
            </a:r>
            <a:r>
              <a:rPr lang="en-US" sz="2200" dirty="0" err="1"/>
              <a:t>конфигурацию</a:t>
            </a:r>
            <a:r>
              <a:rPr lang="en-US" sz="2200" dirty="0"/>
              <a:t> </a:t>
            </a:r>
            <a:r>
              <a:rPr lang="en-US" sz="2200" dirty="0" err="1"/>
              <a:t>клиентских</a:t>
            </a:r>
            <a:r>
              <a:rPr lang="en-US" sz="2200" dirty="0"/>
              <a:t> </a:t>
            </a:r>
            <a:r>
              <a:rPr lang="en-US" sz="2200" dirty="0" err="1"/>
              <a:t>приложений</a:t>
            </a:r>
            <a:r>
              <a:rPr lang="en-US" sz="2200" dirty="0"/>
              <a:t> </a:t>
            </a:r>
            <a:r>
              <a:rPr lang="en-US" sz="2200" dirty="0" err="1"/>
              <a:t>через</a:t>
            </a:r>
            <a:r>
              <a:rPr lang="en-US" sz="2200" dirty="0"/>
              <a:t> </a:t>
            </a:r>
            <a:r>
              <a:rPr lang="en-US" sz="2200" dirty="0" err="1"/>
              <a:t>встроенную</a:t>
            </a:r>
            <a:r>
              <a:rPr lang="en-US" sz="2200" dirty="0"/>
              <a:t> </a:t>
            </a:r>
            <a:r>
              <a:rPr lang="en-US" sz="2200" dirty="0" err="1"/>
              <a:t>панель</a:t>
            </a:r>
            <a:r>
              <a:rPr lang="en-US" sz="2200" dirty="0"/>
              <a:t> </a:t>
            </a:r>
            <a:r>
              <a:rPr lang="en-US" sz="2200" dirty="0" err="1"/>
              <a:t>администрирования</a:t>
            </a:r>
            <a:r>
              <a:rPr lang="en-US" sz="2200" dirty="0"/>
              <a:t> KeyCloak, </a:t>
            </a:r>
            <a:r>
              <a:rPr lang="en-US" sz="2200" dirty="0" err="1"/>
              <a:t>либо</a:t>
            </a:r>
            <a:r>
              <a:rPr lang="en-US" sz="2200" dirty="0"/>
              <a:t> </a:t>
            </a:r>
            <a:r>
              <a:rPr lang="en-US" sz="2200" dirty="0" err="1"/>
              <a:t>по</a:t>
            </a:r>
            <a:r>
              <a:rPr lang="en-US" sz="2200" dirty="0"/>
              <a:t> </a:t>
            </a:r>
            <a:r>
              <a:rPr lang="en-US" sz="2200" u="sng" dirty="0">
                <a:hlinkClick r:id="rId2"/>
              </a:rPr>
              <a:t>REST- API</a:t>
            </a:r>
            <a:r>
              <a:rPr lang="en-US" sz="22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941" y="2780488"/>
            <a:ext cx="5500983" cy="3322799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289" y="2992762"/>
            <a:ext cx="5361983" cy="3315963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3328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Users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484141"/>
            <a:ext cx="10515600" cy="1482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966492"/>
            <a:ext cx="5478139" cy="3618587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289" y="3266592"/>
            <a:ext cx="5168263" cy="3409367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sp>
        <p:nvSpPr>
          <p:cNvPr id="10" name="Текст 1"/>
          <p:cNvSpPr>
            <a:spLocks noGrp="1"/>
          </p:cNvSpPr>
          <p:nvPr>
            <p:ph type="body" idx="1"/>
          </p:nvPr>
        </p:nvSpPr>
        <p:spPr>
          <a:xfrm>
            <a:off x="867103" y="1599282"/>
            <a:ext cx="10881985" cy="4753686"/>
          </a:xfrm>
        </p:spPr>
        <p:txBody>
          <a:bodyPr>
            <a:normAutofit/>
          </a:bodyPr>
          <a:lstStyle/>
          <a:p>
            <a:pPr marL="152145" indent="0">
              <a:lnSpc>
                <a:spcPct val="100000"/>
              </a:lnSpc>
              <a:buNone/>
            </a:pPr>
            <a:r>
              <a:rPr lang="en-US" sz="2000" dirty="0" err="1"/>
              <a:t>Сервер</a:t>
            </a:r>
            <a:r>
              <a:rPr lang="en-US" sz="2000" dirty="0"/>
              <a:t> </a:t>
            </a:r>
            <a:r>
              <a:rPr lang="en-US" sz="2000" dirty="0" err="1"/>
              <a:t>аутентификации</a:t>
            </a:r>
            <a:r>
              <a:rPr lang="en-US" sz="2000" dirty="0"/>
              <a:t> KeyCloak </a:t>
            </a:r>
            <a:r>
              <a:rPr lang="ru-RU" sz="2000" dirty="0" smtClean="0"/>
              <a:t>позволяет</a:t>
            </a:r>
            <a:r>
              <a:rPr lang="en-US" sz="2000" dirty="0" smtClean="0"/>
              <a:t> </a:t>
            </a:r>
            <a:r>
              <a:rPr lang="ru-RU" sz="2000" dirty="0" smtClean="0"/>
              <a:t>вести учетные данные сотрудников в собственной БД, либо использовать внешние каталоги/хранилища для идентификации.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3665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6879349" cy="763600"/>
          </a:xfrm>
        </p:spPr>
        <p:txBody>
          <a:bodyPr/>
          <a:lstStyle/>
          <a:p>
            <a:r>
              <a:rPr lang="ru-RU" dirty="0" smtClean="0"/>
              <a:t>Время жизни </a:t>
            </a:r>
            <a:r>
              <a:rPr lang="ru-RU" dirty="0" err="1" smtClean="0"/>
              <a:t>токена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01579" y="2329344"/>
            <a:ext cx="5202618" cy="4361936"/>
          </a:xfrm>
        </p:spPr>
        <p:txBody>
          <a:bodyPr/>
          <a:lstStyle/>
          <a:p>
            <a:pPr marL="95250" indent="0">
              <a:lnSpc>
                <a:spcPct val="150000"/>
              </a:lnSpc>
              <a:buNone/>
            </a:pPr>
            <a:r>
              <a:rPr lang="ru-RU" dirty="0"/>
              <a:t>Время жизни </a:t>
            </a:r>
            <a:r>
              <a:rPr lang="ru-RU" dirty="0" err="1" smtClean="0"/>
              <a:t>токена</a:t>
            </a:r>
            <a:r>
              <a:rPr lang="ru-RU" dirty="0" smtClean="0"/>
              <a:t> </a:t>
            </a:r>
            <a:r>
              <a:rPr lang="ru-RU" dirty="0"/>
              <a:t>настраивается для всего </a:t>
            </a:r>
            <a:r>
              <a:rPr lang="en-US" dirty="0"/>
              <a:t>Realm</a:t>
            </a:r>
            <a:r>
              <a:rPr lang="ru-RU" dirty="0"/>
              <a:t> в </a:t>
            </a:r>
            <a:r>
              <a:rPr lang="en-US" dirty="0"/>
              <a:t>Realm Settings</a:t>
            </a:r>
            <a:r>
              <a:rPr lang="en-US" dirty="0" smtClean="0"/>
              <a:t>.</a:t>
            </a:r>
          </a:p>
          <a:p>
            <a:pPr marL="95250" indent="0">
              <a:lnSpc>
                <a:spcPct val="150000"/>
              </a:lnSpc>
              <a:buNone/>
            </a:pPr>
            <a:endParaRPr lang="en-US" dirty="0"/>
          </a:p>
          <a:p>
            <a:pPr marL="95250" indent="0">
              <a:lnSpc>
                <a:spcPct val="150000"/>
              </a:lnSpc>
              <a:buNone/>
            </a:pPr>
            <a:r>
              <a:rPr lang="ru-RU" sz="1800" dirty="0"/>
              <a:t>Время жизни </a:t>
            </a:r>
            <a:r>
              <a:rPr lang="ru-RU" sz="1800" dirty="0" err="1"/>
              <a:t>токена</a:t>
            </a:r>
            <a:r>
              <a:rPr lang="ru-RU" sz="1800" dirty="0"/>
              <a:t> также оказывает влияние на период действия сессий.</a:t>
            </a:r>
            <a:endParaRPr lang="en-US" sz="1800" dirty="0"/>
          </a:p>
          <a:p>
            <a:pPr marL="95250" indent="0">
              <a:lnSpc>
                <a:spcPct val="150000"/>
              </a:lnSpc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1343502"/>
            <a:ext cx="4747812" cy="5347778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42066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142" y="2102991"/>
            <a:ext cx="2543265" cy="25432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84489" y="6287574"/>
            <a:ext cx="8134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https://gitlab.slurm.io/edu/keycloak/-/tree/main/docs/Day%201.%20General</a:t>
            </a:r>
          </a:p>
        </p:txBody>
      </p:sp>
    </p:spTree>
    <p:extLst>
      <p:ext uri="{BB962C8B-B14F-4D97-AF65-F5344CB8AC3E}">
        <p14:creationId xmlns:p14="http://schemas.microsoft.com/office/powerpoint/2010/main" val="225008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Прямоугольник 105"/>
          <p:cNvSpPr/>
          <p:nvPr/>
        </p:nvSpPr>
        <p:spPr>
          <a:xfrm>
            <a:off x="4514618" y="1977982"/>
            <a:ext cx="1588420" cy="81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Прямоугольник 101"/>
          <p:cNvSpPr/>
          <p:nvPr/>
        </p:nvSpPr>
        <p:spPr>
          <a:xfrm>
            <a:off x="4514618" y="2858294"/>
            <a:ext cx="1588420" cy="31319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Прямоугольник 99"/>
          <p:cNvSpPr/>
          <p:nvPr/>
        </p:nvSpPr>
        <p:spPr>
          <a:xfrm>
            <a:off x="1348592" y="1977982"/>
            <a:ext cx="2140402" cy="40122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7682373" cy="763600"/>
          </a:xfrm>
        </p:spPr>
        <p:txBody>
          <a:bodyPr/>
          <a:lstStyle/>
          <a:p>
            <a:r>
              <a:rPr lang="ru-RU" dirty="0"/>
              <a:t>Процесс аутентификации в </a:t>
            </a:r>
            <a:r>
              <a:rPr lang="en-US" dirty="0"/>
              <a:t>Jenkins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52B1331-4CE8-4B95-A503-402E19FE4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909462" y="2292811"/>
            <a:ext cx="1077755" cy="1543937"/>
          </a:xfrm>
          <a:prstGeom prst="rect">
            <a:avLst/>
          </a:prstGeom>
        </p:spPr>
      </p:pic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4848735" y="3107094"/>
            <a:ext cx="923764" cy="2302374"/>
            <a:chOff x="5296" y="1248"/>
            <a:chExt cx="776" cy="1654"/>
          </a:xfrm>
          <a:solidFill>
            <a:srgbClr val="5FAF2D"/>
          </a:solidFill>
        </p:grpSpPr>
        <p:sp>
          <p:nvSpPr>
            <p:cNvPr id="48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pic>
        <p:nvPicPr>
          <p:cNvPr id="59" name="Рисунок 58" descr="Подмигивающее лицо без заливки">
            <a:extLst>
              <a:ext uri="{FF2B5EF4-FFF2-40B4-BE49-F238E27FC236}">
                <a16:creationId xmlns:a16="http://schemas.microsoft.com/office/drawing/2014/main" id="{EB7E2D47-19BA-4CDC-820C-7E37439FBCE1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5039041" y="2273519"/>
            <a:ext cx="543151" cy="543151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4652801" y="1393207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Resource 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owner</a:t>
            </a:r>
            <a:endParaRPr lang="en-US" sz="1600" dirty="0">
              <a:solidFill>
                <a:schemeClr val="bg2"/>
              </a:solidFill>
            </a:endParaRPr>
          </a:p>
        </p:txBody>
      </p: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2248127" y="4413189"/>
            <a:ext cx="467419" cy="996279"/>
            <a:chOff x="5296" y="1248"/>
            <a:chExt cx="776" cy="1654"/>
          </a:xfrm>
          <a:solidFill>
            <a:srgbClr val="5FAF2D"/>
          </a:solidFill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1348591" y="5409468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Jenkins(Back)</a:t>
            </a:r>
            <a:r>
              <a:rPr lang="ru-RU" sz="20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 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756328" y="1917300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 agent (browser)</a:t>
            </a:r>
            <a:endParaRPr lang="en-US" sz="1600" dirty="0">
              <a:solidFill>
                <a:schemeClr val="accent6"/>
              </a:solidFill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6307308" y="2024540"/>
            <a:ext cx="5681878" cy="3812839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2944445" y="2686448"/>
            <a:ext cx="173603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318773" y="3820079"/>
            <a:ext cx="1882" cy="5235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H="1" flipV="1">
            <a:off x="2656352" y="3783530"/>
            <a:ext cx="9200" cy="560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V="1">
            <a:off x="2901617" y="3212050"/>
            <a:ext cx="1811302" cy="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flipH="1">
            <a:off x="2880463" y="3455623"/>
            <a:ext cx="180121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2823714" y="4609322"/>
            <a:ext cx="18995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H="1">
            <a:off x="2830942" y="4860336"/>
            <a:ext cx="18923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Прямоугольник 98"/>
          <p:cNvSpPr/>
          <p:nvPr/>
        </p:nvSpPr>
        <p:spPr>
          <a:xfrm>
            <a:off x="4196344" y="536531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</a:rPr>
              <a:t>Keycloak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1298596" y="606804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Client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196344" y="5986721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2"/>
                </a:solidFill>
              </a:rPr>
              <a:t>Auth</a:t>
            </a:r>
            <a:r>
              <a:rPr lang="en-US" sz="2000" b="1" dirty="0" smtClean="0">
                <a:solidFill>
                  <a:schemeClr val="bg2"/>
                </a:solidFill>
              </a:rPr>
              <a:t>-server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644465" y="2020323"/>
            <a:ext cx="13287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109" name="Прямая со стрелкой 108"/>
          <p:cNvCxnSpPr/>
          <p:nvPr/>
        </p:nvCxnSpPr>
        <p:spPr>
          <a:xfrm>
            <a:off x="2944445" y="2450100"/>
            <a:ext cx="1736034" cy="7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Прямоугольник 110"/>
          <p:cNvSpPr/>
          <p:nvPr/>
        </p:nvSpPr>
        <p:spPr>
          <a:xfrm>
            <a:off x="3235769" y="4809340"/>
            <a:ext cx="14632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</a:rPr>
              <a:t>Token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83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Продолжаем изучать…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137" y="4529126"/>
            <a:ext cx="2145978" cy="2328874"/>
          </a:xfrm>
          <a:prstGeom prst="rect">
            <a:avLst/>
          </a:prstGeom>
        </p:spPr>
      </p:pic>
      <p:pic>
        <p:nvPicPr>
          <p:cNvPr id="5" name="Object 2" descr="preencoded.png">
            <a:extLst>
              <a:ext uri="{FF2B5EF4-FFF2-40B4-BE49-F238E27FC236}">
                <a16:creationId xmlns:a16="http://schemas.microsoft.com/office/drawing/2014/main" id="{BE8BEB4C-8767-45C0-A437-D9CE7B539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1173" y="3373247"/>
            <a:ext cx="1619250" cy="9525"/>
          </a:xfrm>
          <a:prstGeom prst="rect">
            <a:avLst/>
          </a:prstGeom>
        </p:spPr>
      </p:pic>
      <p:pic>
        <p:nvPicPr>
          <p:cNvPr id="6" name="Object 3" descr="preencoded.png">
            <a:extLst>
              <a:ext uri="{FF2B5EF4-FFF2-40B4-BE49-F238E27FC236}">
                <a16:creationId xmlns:a16="http://schemas.microsoft.com/office/drawing/2014/main" id="{86DAF7CF-8294-49EC-886D-0513AA618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468486" y="3373247"/>
            <a:ext cx="261938" cy="9525"/>
          </a:xfrm>
          <a:prstGeom prst="rect">
            <a:avLst/>
          </a:prstGeom>
        </p:spPr>
      </p:pic>
      <p:pic>
        <p:nvPicPr>
          <p:cNvPr id="7" name="Object 4" descr="preencoded.png">
            <a:extLst>
              <a:ext uri="{FF2B5EF4-FFF2-40B4-BE49-F238E27FC236}">
                <a16:creationId xmlns:a16="http://schemas.microsoft.com/office/drawing/2014/main" id="{EA38EBEC-3211-4B4B-9595-ED7E8B8A57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114077" y="3377215"/>
            <a:ext cx="1619250" cy="9525"/>
          </a:xfrm>
          <a:prstGeom prst="rect">
            <a:avLst/>
          </a:prstGeom>
        </p:spPr>
      </p:pic>
      <p:pic>
        <p:nvPicPr>
          <p:cNvPr id="8" name="Object 5" descr="preencoded.png">
            <a:extLst>
              <a:ext uri="{FF2B5EF4-FFF2-40B4-BE49-F238E27FC236}">
                <a16:creationId xmlns:a16="http://schemas.microsoft.com/office/drawing/2014/main" id="{9A06D94A-A355-4127-95EF-7BCB6AC01D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71390" y="3377215"/>
            <a:ext cx="261938" cy="9525"/>
          </a:xfrm>
          <a:prstGeom prst="rect">
            <a:avLst/>
          </a:prstGeom>
        </p:spPr>
      </p:pic>
      <p:pic>
        <p:nvPicPr>
          <p:cNvPr id="9" name="Object 6" descr="preencoded.png">
            <a:extLst>
              <a:ext uri="{FF2B5EF4-FFF2-40B4-BE49-F238E27FC236}">
                <a16:creationId xmlns:a16="http://schemas.microsoft.com/office/drawing/2014/main" id="{4130CD73-D374-44D8-ABFF-E1F1D77BE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04869" y="3373247"/>
            <a:ext cx="1619250" cy="9525"/>
          </a:xfrm>
          <a:prstGeom prst="rect">
            <a:avLst/>
          </a:prstGeom>
        </p:spPr>
      </p:pic>
      <p:pic>
        <p:nvPicPr>
          <p:cNvPr id="10" name="Object 7" descr="preencoded.png">
            <a:extLst>
              <a:ext uri="{FF2B5EF4-FFF2-40B4-BE49-F238E27FC236}">
                <a16:creationId xmlns:a16="http://schemas.microsoft.com/office/drawing/2014/main" id="{7E117DD4-B401-4508-8ADF-995B246591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714557" y="3373247"/>
            <a:ext cx="309563" cy="9525"/>
          </a:xfrm>
          <a:prstGeom prst="rect">
            <a:avLst/>
          </a:prstGeom>
        </p:spPr>
      </p:pic>
      <p:sp>
        <p:nvSpPr>
          <p:cNvPr id="11" name="Текст 59">
            <a:extLst>
              <a:ext uri="{FF2B5EF4-FFF2-40B4-BE49-F238E27FC236}">
                <a16:creationId xmlns:a16="http://schemas.microsoft.com/office/drawing/2014/main" id="{071C4CC4-16A9-4E4A-842B-8C2E267A4BDE}"/>
              </a:ext>
            </a:extLst>
          </p:cNvPr>
          <p:cNvSpPr txBox="1">
            <a:spLocks/>
          </p:cNvSpPr>
          <p:nvPr/>
        </p:nvSpPr>
        <p:spPr>
          <a:xfrm>
            <a:off x="1019175" y="2746979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1</a:t>
            </a:r>
          </a:p>
        </p:txBody>
      </p:sp>
      <p:sp>
        <p:nvSpPr>
          <p:cNvPr id="12" name="Текст 21">
            <a:extLst>
              <a:ext uri="{FF2B5EF4-FFF2-40B4-BE49-F238E27FC236}">
                <a16:creationId xmlns:a16="http://schemas.microsoft.com/office/drawing/2014/main" id="{CF0F2D56-5865-4A44-8C4C-4BB6FB20C38E}"/>
              </a:ext>
            </a:extLst>
          </p:cNvPr>
          <p:cNvSpPr txBox="1">
            <a:spLocks/>
          </p:cNvSpPr>
          <p:nvPr/>
        </p:nvSpPr>
        <p:spPr>
          <a:xfrm>
            <a:off x="1019176" y="3410071"/>
            <a:ext cx="1801258" cy="10619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>
                <a:ea typeface="Play"/>
                <a:cs typeface="Play"/>
                <a:sym typeface="Play"/>
              </a:rPr>
              <a:t>Что такое «</a:t>
            </a:r>
            <a:r>
              <a:rPr lang="en-US" sz="2000" b="1" dirty="0">
                <a:ea typeface="Play"/>
                <a:cs typeface="Play"/>
                <a:sym typeface="Play"/>
              </a:rPr>
              <a:t>Keycloak</a:t>
            </a:r>
            <a:r>
              <a:rPr lang="ru-RU" sz="2000" dirty="0">
                <a:ea typeface="Play"/>
                <a:cs typeface="Play"/>
                <a:sym typeface="Play"/>
              </a:rPr>
              <a:t>»?</a:t>
            </a:r>
            <a:endParaRPr lang="en-US" sz="2000" dirty="0">
              <a:ea typeface="Play"/>
              <a:cs typeface="Play"/>
              <a:sym typeface="Play"/>
            </a:endParaRPr>
          </a:p>
        </p:txBody>
      </p:sp>
      <p:sp>
        <p:nvSpPr>
          <p:cNvPr id="14" name="Текст 59">
            <a:extLst>
              <a:ext uri="{FF2B5EF4-FFF2-40B4-BE49-F238E27FC236}">
                <a16:creationId xmlns:a16="http://schemas.microsoft.com/office/drawing/2014/main" id="{93E081AD-348E-4D2E-A6D9-BF3AEA21194F}"/>
              </a:ext>
            </a:extLst>
          </p:cNvPr>
          <p:cNvSpPr txBox="1">
            <a:spLocks/>
          </p:cNvSpPr>
          <p:nvPr/>
        </p:nvSpPr>
        <p:spPr>
          <a:xfrm>
            <a:off x="4002126" y="2750947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2</a:t>
            </a:r>
            <a:endParaRPr lang="ru-RU" dirty="0"/>
          </a:p>
        </p:txBody>
      </p:sp>
      <p:sp>
        <p:nvSpPr>
          <p:cNvPr id="15" name="Текст 21">
            <a:extLst>
              <a:ext uri="{FF2B5EF4-FFF2-40B4-BE49-F238E27FC236}">
                <a16:creationId xmlns:a16="http://schemas.microsoft.com/office/drawing/2014/main" id="{87461A46-0CB3-4629-B2BB-F9F18322DB8C}"/>
              </a:ext>
            </a:extLst>
          </p:cNvPr>
          <p:cNvSpPr txBox="1">
            <a:spLocks/>
          </p:cNvSpPr>
          <p:nvPr/>
        </p:nvSpPr>
        <p:spPr>
          <a:xfrm>
            <a:off x="4002126" y="3414038"/>
            <a:ext cx="2205300" cy="13194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>
                <a:ea typeface="Play"/>
                <a:cs typeface="Play"/>
                <a:sym typeface="Play"/>
              </a:rPr>
              <a:t>Ключевые сущности: </a:t>
            </a:r>
            <a:r>
              <a:rPr lang="en-US" sz="2000" b="1" dirty="0">
                <a:ea typeface="Play"/>
                <a:cs typeface="Play"/>
                <a:sym typeface="Play"/>
              </a:rPr>
              <a:t>Realm, Client,</a:t>
            </a:r>
            <a:r>
              <a:rPr lang="ru-RU" sz="2000" b="1" dirty="0">
                <a:ea typeface="Play"/>
                <a:cs typeface="Play"/>
                <a:sym typeface="Play"/>
              </a:rPr>
              <a:t> </a:t>
            </a:r>
            <a:r>
              <a:rPr lang="en-US" sz="2000" b="1" dirty="0">
                <a:ea typeface="Play"/>
                <a:cs typeface="Play"/>
                <a:sym typeface="Play"/>
              </a:rPr>
              <a:t>Identity Provider, </a:t>
            </a:r>
            <a:r>
              <a:rPr lang="en-US" sz="2000" b="1" dirty="0" smtClean="0">
                <a:ea typeface="Play"/>
                <a:cs typeface="Play"/>
                <a:sym typeface="Play"/>
              </a:rPr>
              <a:t>Users</a:t>
            </a:r>
            <a:r>
              <a:rPr lang="ru-RU" sz="2000" b="1" dirty="0" smtClean="0">
                <a:ea typeface="Play"/>
                <a:cs typeface="Play"/>
                <a:sym typeface="Play"/>
              </a:rPr>
              <a:t>. Время жизни </a:t>
            </a:r>
            <a:r>
              <a:rPr lang="ru-RU" sz="2000" b="1" dirty="0" err="1" smtClean="0">
                <a:ea typeface="Play"/>
                <a:cs typeface="Play"/>
                <a:sym typeface="Play"/>
              </a:rPr>
              <a:t>токена</a:t>
            </a:r>
            <a:r>
              <a:rPr lang="ru-RU" sz="2000" b="1" dirty="0" smtClean="0">
                <a:ea typeface="Play"/>
                <a:cs typeface="Play"/>
                <a:sym typeface="Play"/>
              </a:rPr>
              <a:t>.</a:t>
            </a:r>
            <a:endParaRPr lang="ru-RU" sz="2000" b="1" dirty="0">
              <a:ea typeface="Play"/>
              <a:cs typeface="Play"/>
              <a:sym typeface="Play"/>
            </a:endParaRPr>
          </a:p>
        </p:txBody>
      </p:sp>
      <p:sp>
        <p:nvSpPr>
          <p:cNvPr id="17" name="Текст 59">
            <a:extLst>
              <a:ext uri="{FF2B5EF4-FFF2-40B4-BE49-F238E27FC236}">
                <a16:creationId xmlns:a16="http://schemas.microsoft.com/office/drawing/2014/main" id="{08CE4ADE-9719-46E3-A72C-1EC3CBD7F066}"/>
              </a:ext>
            </a:extLst>
          </p:cNvPr>
          <p:cNvSpPr txBox="1">
            <a:spLocks/>
          </p:cNvSpPr>
          <p:nvPr/>
        </p:nvSpPr>
        <p:spPr>
          <a:xfrm>
            <a:off x="7299109" y="2746979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3</a:t>
            </a:r>
            <a:endParaRPr lang="ru-RU" dirty="0"/>
          </a:p>
        </p:txBody>
      </p:sp>
      <p:sp>
        <p:nvSpPr>
          <p:cNvPr id="18" name="Текст 21">
            <a:extLst>
              <a:ext uri="{FF2B5EF4-FFF2-40B4-BE49-F238E27FC236}">
                <a16:creationId xmlns:a16="http://schemas.microsoft.com/office/drawing/2014/main" id="{F0DECE1D-78B5-47D5-817F-BDE1B0B9A598}"/>
              </a:ext>
            </a:extLst>
          </p:cNvPr>
          <p:cNvSpPr txBox="1">
            <a:spLocks/>
          </p:cNvSpPr>
          <p:nvPr/>
        </p:nvSpPr>
        <p:spPr>
          <a:xfrm>
            <a:off x="7299109" y="3410070"/>
            <a:ext cx="2422400" cy="76703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>
                <a:ea typeface="Play"/>
                <a:cs typeface="Play"/>
                <a:sym typeface="Play"/>
              </a:rPr>
              <a:t>Как </a:t>
            </a:r>
            <a:r>
              <a:rPr lang="ru-RU" sz="2000" b="1" dirty="0">
                <a:ea typeface="Play"/>
                <a:cs typeface="Play"/>
                <a:sym typeface="Play"/>
              </a:rPr>
              <a:t>на практике </a:t>
            </a:r>
            <a:r>
              <a:rPr lang="ru-RU" sz="2000" dirty="0">
                <a:ea typeface="Play"/>
                <a:cs typeface="Play"/>
                <a:sym typeface="Play"/>
              </a:rPr>
              <a:t>применить знания о </a:t>
            </a:r>
            <a:r>
              <a:rPr lang="en-US" sz="2000" dirty="0">
                <a:ea typeface="Play"/>
                <a:cs typeface="Play"/>
                <a:sym typeface="Play"/>
              </a:rPr>
              <a:t>Realm, Client,</a:t>
            </a:r>
            <a:r>
              <a:rPr lang="ru-RU" sz="2000" dirty="0">
                <a:ea typeface="Play"/>
                <a:cs typeface="Play"/>
                <a:sym typeface="Play"/>
              </a:rPr>
              <a:t> </a:t>
            </a:r>
            <a:r>
              <a:rPr lang="en-US" sz="2000" dirty="0">
                <a:ea typeface="Play"/>
                <a:cs typeface="Play"/>
                <a:sym typeface="Play"/>
              </a:rPr>
              <a:t>Users</a:t>
            </a:r>
            <a:r>
              <a:rPr lang="ru-RU" sz="2000" dirty="0">
                <a:ea typeface="Play"/>
                <a:cs typeface="Play"/>
                <a:sym typeface="Play"/>
              </a:rPr>
              <a:t>, времени жизни </a:t>
            </a:r>
            <a:r>
              <a:rPr lang="ru-RU" sz="2000" dirty="0" err="1">
                <a:ea typeface="Play"/>
                <a:cs typeface="Play"/>
                <a:sym typeface="Play"/>
              </a:rPr>
              <a:t>токена</a:t>
            </a:r>
            <a:r>
              <a:rPr lang="ru-RU" sz="2000" dirty="0">
                <a:ea typeface="Play"/>
                <a:cs typeface="Play"/>
                <a:sym typeface="Play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339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Итого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625" y="2513926"/>
            <a:ext cx="2543265" cy="2543265"/>
          </a:xfrm>
          <a:prstGeom prst="rect">
            <a:avLst/>
          </a:prstGeom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823089" y="1124497"/>
            <a:ext cx="8666144" cy="436193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405E82"/>
                </a:solidFill>
                <a:latin typeface="Montserrat" panose="00000500000000000000" pitchFamily="2" charset="-52"/>
                <a:ea typeface="Montserrat" panose="00000500000000000000" pitchFamily="2" charset="-52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5250">
              <a:lnSpc>
                <a:spcPct val="150000"/>
              </a:lnSpc>
            </a:pPr>
            <a:r>
              <a:rPr lang="ru-RU" sz="2400" dirty="0">
                <a:ea typeface="Play"/>
                <a:cs typeface="Play"/>
                <a:sym typeface="Play"/>
              </a:rPr>
              <a:t>Фиксируем результаты занятия</a:t>
            </a:r>
            <a:endParaRPr lang="en-US" sz="2400" dirty="0">
              <a:ea typeface="Play"/>
              <a:cs typeface="Play"/>
              <a:sym typeface="Play"/>
            </a:endParaRPr>
          </a:p>
          <a:p>
            <a:pPr marL="95250">
              <a:lnSpc>
                <a:spcPct val="150000"/>
              </a:lnSpc>
            </a:pPr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328610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Терминология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00" y="2900351"/>
            <a:ext cx="2145978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1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Терминология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2005781"/>
            <a:ext cx="10881985" cy="430294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Montserrat SemiBold" panose="00000700000000000000" pitchFamily="2" charset="-52"/>
              </a:rPr>
              <a:t>Key</a:t>
            </a:r>
            <a:r>
              <a:rPr lang="ru-RU" b="1" dirty="0" smtClean="0">
                <a:latin typeface="Montserrat SemiBold" panose="00000700000000000000" pitchFamily="2" charset="-52"/>
              </a:rPr>
              <a:t>с</a:t>
            </a:r>
            <a:r>
              <a:rPr lang="en-US" b="1" dirty="0" err="1" smtClean="0">
                <a:latin typeface="Montserrat SemiBold" panose="00000700000000000000" pitchFamily="2" charset="-52"/>
              </a:rPr>
              <a:t>loak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ru-RU" dirty="0" err="1" smtClean="0"/>
              <a:t>пер.англ</a:t>
            </a:r>
            <a:r>
              <a:rPr lang="ru-RU" dirty="0" smtClean="0"/>
              <a:t> «ключница», «брелок».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Montserrat SemiBold" panose="00000700000000000000" pitchFamily="2" charset="-52"/>
              </a:rPr>
              <a:t>Сервер </a:t>
            </a:r>
            <a:r>
              <a:rPr lang="ru-RU" dirty="0">
                <a:latin typeface="Montserrat SemiBold" panose="00000700000000000000" pitchFamily="2" charset="-52"/>
              </a:rPr>
              <a:t>аутентификации</a:t>
            </a:r>
            <a:r>
              <a:rPr lang="ru-RU" dirty="0"/>
              <a:t> (англ. </a:t>
            </a:r>
            <a:r>
              <a:rPr lang="ru-RU" dirty="0" err="1"/>
              <a:t>Authentication</a:t>
            </a:r>
            <a:r>
              <a:rPr lang="ru-RU" dirty="0"/>
              <a:t> </a:t>
            </a:r>
            <a:r>
              <a:rPr lang="ru-RU" dirty="0" err="1"/>
              <a:t>Server</a:t>
            </a:r>
            <a:r>
              <a:rPr lang="ru-RU" dirty="0"/>
              <a:t>) – это программный или программно-аппаратный комплекс, реализующий различные методы аутентификации для различных приложений</a:t>
            </a:r>
            <a:r>
              <a:rPr lang="ru-RU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Montserrat SemiBold" panose="00000700000000000000" pitchFamily="2" charset="-52"/>
              </a:rPr>
              <a:t>Провайдер </a:t>
            </a:r>
            <a:r>
              <a:rPr lang="ru-RU" dirty="0">
                <a:latin typeface="Montserrat SemiBold" panose="00000700000000000000" pitchFamily="2" charset="-52"/>
              </a:rPr>
              <a:t>аутентификации</a:t>
            </a:r>
            <a:r>
              <a:rPr lang="ru-RU" dirty="0"/>
              <a:t> - модуль, работающий в сервере </a:t>
            </a:r>
            <a:r>
              <a:rPr lang="ru-RU" dirty="0">
                <a:latin typeface="Montserrat SemiBold" panose="00000700000000000000" pitchFamily="2" charset="-52"/>
              </a:rPr>
              <a:t>аутентификации</a:t>
            </a:r>
            <a:r>
              <a:rPr lang="ru-RU" dirty="0"/>
              <a:t> и реализующий конкретную схему защиты</a:t>
            </a:r>
            <a:r>
              <a:rPr lang="ru-RU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 в </a:t>
            </a:r>
            <a:r>
              <a:rPr lang="en-US" dirty="0" smtClean="0"/>
              <a:t>KeyCloak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56" y="2961408"/>
            <a:ext cx="2543265" cy="254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24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Обзор продукта</a:t>
            </a:r>
            <a:endParaRPr lang="en-US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ru-RU" dirty="0">
                <a:ea typeface="Tahoma" panose="020B0604030504040204" pitchFamily="34" charset="0"/>
                <a:cs typeface="Tahoma" panose="020B0604030504040204" pitchFamily="34" charset="0"/>
              </a:rPr>
              <a:t>Открытый </a:t>
            </a:r>
            <a:r>
              <a:rPr lang="ru-RU" dirty="0" smtClean="0">
                <a:ea typeface="Tahoma" panose="020B0604030504040204" pitchFamily="34" charset="0"/>
                <a:cs typeface="Tahoma" panose="020B0604030504040204" pitchFamily="34" charset="0"/>
              </a:rPr>
              <a:t>продукт;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dirty="0"/>
              <a:t>Поддержка через </a:t>
            </a:r>
            <a:r>
              <a:rPr lang="ru-RU" dirty="0">
                <a:hlinkClick r:id="rId3"/>
              </a:rPr>
              <a:t>форум</a:t>
            </a:r>
            <a:r>
              <a:rPr lang="ru-RU" dirty="0"/>
              <a:t> </a:t>
            </a:r>
            <a:r>
              <a:rPr lang="ru-RU" dirty="0" smtClean="0"/>
              <a:t>сообществом;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ru-RU" dirty="0">
                <a:hlinkClick r:id="rId4"/>
              </a:rPr>
              <a:t>Исходный </a:t>
            </a:r>
            <a:r>
              <a:rPr lang="ru-RU" dirty="0" smtClean="0">
                <a:hlinkClick r:id="rId4"/>
              </a:rPr>
              <a:t>код</a:t>
            </a:r>
            <a:r>
              <a:rPr lang="ru-RU" dirty="0" smtClean="0"/>
              <a:t>;</a:t>
            </a:r>
            <a:endParaRPr lang="ru-RU" dirty="0"/>
          </a:p>
          <a:p>
            <a:pPr>
              <a:lnSpc>
                <a:spcPct val="130000"/>
              </a:lnSpc>
            </a:pPr>
            <a:r>
              <a:rPr lang="ru-RU" dirty="0" smtClean="0">
                <a:hlinkClick r:id="rId5"/>
              </a:rPr>
              <a:t>Документация</a:t>
            </a:r>
            <a:r>
              <a:rPr lang="ru-RU" dirty="0" smtClean="0"/>
              <a:t>;</a:t>
            </a:r>
            <a:endParaRPr lang="ru-RU" dirty="0"/>
          </a:p>
          <a:p>
            <a:pPr>
              <a:lnSpc>
                <a:spcPct val="130000"/>
              </a:lnSpc>
            </a:pPr>
            <a:r>
              <a:rPr lang="ru-RU" dirty="0" smtClean="0">
                <a:hlinkClick r:id="rId6"/>
              </a:rPr>
              <a:t>Лицензия</a:t>
            </a:r>
            <a:r>
              <a:rPr lang="ru-RU" dirty="0" smtClean="0"/>
              <a:t>:</a:t>
            </a:r>
            <a:endParaRPr lang="en-US" dirty="0"/>
          </a:p>
          <a:p>
            <a:pPr>
              <a:lnSpc>
                <a:spcPct val="130000"/>
              </a:lnSpc>
            </a:pP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7"/>
          <a:stretch>
            <a:fillRect/>
          </a:stretch>
        </p:blipFill>
        <p:spPr>
          <a:xfrm>
            <a:off x="7881938" y="2079625"/>
            <a:ext cx="3867150" cy="4229100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9175" y="5708649"/>
            <a:ext cx="3257550" cy="600075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945435" y="3980476"/>
            <a:ext cx="6548354" cy="132018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50000"/>
              </a:lnSpc>
              <a:buNone/>
            </a:pPr>
            <a:r>
              <a:rPr lang="en-US" sz="1800" dirty="0" smtClean="0">
                <a:solidFill>
                  <a:srgbClr val="405E82"/>
                </a:solidFill>
                <a:latin typeface="Montserrat" panose="00000500000000000000" pitchFamily="2" charset="-52"/>
              </a:rPr>
              <a:t>“Include </a:t>
            </a:r>
            <a:r>
              <a:rPr lang="en-US" sz="1800" dirty="0">
                <a:solidFill>
                  <a:srgbClr val="405E82"/>
                </a:solidFill>
                <a:latin typeface="Montserrat" panose="00000500000000000000" pitchFamily="2" charset="-52"/>
              </a:rPr>
              <a:t>a copy of the Apache License, </a:t>
            </a:r>
            <a:r>
              <a:rPr lang="en-US" sz="1900" dirty="0">
                <a:solidFill>
                  <a:srgbClr val="405E82"/>
                </a:solidFill>
                <a:latin typeface="Montserrat" panose="00000500000000000000" pitchFamily="2" charset="-52"/>
              </a:rPr>
              <a:t>typically</a:t>
            </a:r>
            <a:r>
              <a:rPr lang="en-US" sz="1800" dirty="0">
                <a:solidFill>
                  <a:srgbClr val="405E82"/>
                </a:solidFill>
                <a:latin typeface="Montserrat" panose="00000500000000000000" pitchFamily="2" charset="-52"/>
              </a:rPr>
              <a:t> in a file called LICENSE, in your work, and consider also including a NOTICE file that references the </a:t>
            </a:r>
            <a:r>
              <a:rPr lang="en-US" sz="1800" dirty="0" smtClean="0">
                <a:solidFill>
                  <a:srgbClr val="405E82"/>
                </a:solidFill>
                <a:latin typeface="Montserrat" panose="00000500000000000000" pitchFamily="2" charset="-52"/>
              </a:rPr>
              <a:t>License”.</a:t>
            </a:r>
            <a:endParaRPr lang="en-US" sz="1800" dirty="0">
              <a:solidFill>
                <a:srgbClr val="405E82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5264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9335381" cy="763600"/>
          </a:xfrm>
        </p:spPr>
        <p:txBody>
          <a:bodyPr/>
          <a:lstStyle/>
          <a:p>
            <a:r>
              <a:rPr lang="ru-RU" dirty="0" smtClean="0"/>
              <a:t>Ключевые встроенные возможности</a:t>
            </a:r>
            <a:endParaRPr lang="en-US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6613" y="1618011"/>
            <a:ext cx="8992794" cy="4690714"/>
          </a:xfrm>
          <a:prstGeom prst="roundRect">
            <a:avLst>
              <a:gd name="adj" fmla="val 11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grpSp>
        <p:nvGrpSpPr>
          <p:cNvPr id="3" name="Группа 2"/>
          <p:cNvGrpSpPr/>
          <p:nvPr/>
        </p:nvGrpSpPr>
        <p:grpSpPr>
          <a:xfrm>
            <a:off x="5460565" y="4724987"/>
            <a:ext cx="3908044" cy="1467880"/>
            <a:chOff x="2035810" y="4449533"/>
            <a:chExt cx="4406421" cy="165507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5810" y="4449533"/>
              <a:ext cx="2582116" cy="878023"/>
            </a:xfrm>
            <a:prstGeom prst="rect">
              <a:avLst/>
            </a:prstGeom>
            <a:ln w="3175">
              <a:solidFill>
                <a:srgbClr val="405E82"/>
              </a:solidFill>
            </a:ln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79981" y="4894783"/>
              <a:ext cx="2762250" cy="1209823"/>
            </a:xfrm>
            <a:prstGeom prst="rect">
              <a:avLst/>
            </a:prstGeom>
            <a:ln w="3175">
              <a:solidFill>
                <a:srgbClr val="405E82"/>
              </a:solidFill>
            </a:ln>
          </p:spPr>
        </p:pic>
      </p:grp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/>
          <a:srcRect l="2697" t="5036" r="1587" b="5727"/>
          <a:stretch/>
        </p:blipFill>
        <p:spPr>
          <a:xfrm>
            <a:off x="1834123" y="1829374"/>
            <a:ext cx="3460741" cy="144737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0984" y="3355318"/>
            <a:ext cx="2543093" cy="1045447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7955167" y="1923709"/>
            <a:ext cx="1419749" cy="1258702"/>
            <a:chOff x="8706053" y="1125190"/>
            <a:chExt cx="1600804" cy="141921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571" b="30659"/>
            <a:stretch/>
          </p:blipFill>
          <p:spPr>
            <a:xfrm>
              <a:off x="8758171" y="1125190"/>
              <a:ext cx="1548686" cy="392813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99" t="30805" b="31954"/>
            <a:stretch/>
          </p:blipFill>
          <p:spPr>
            <a:xfrm>
              <a:off x="8758171" y="1593744"/>
              <a:ext cx="1416589" cy="493749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45" t="29252" r="9316" b="23495"/>
            <a:stretch/>
          </p:blipFill>
          <p:spPr>
            <a:xfrm>
              <a:off x="8706053" y="2148258"/>
              <a:ext cx="1513269" cy="396151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6139138" y="1809863"/>
            <a:ext cx="1518452" cy="1270078"/>
            <a:chOff x="6825429" y="998025"/>
            <a:chExt cx="1712094" cy="1432046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0788" y="1625880"/>
              <a:ext cx="890454" cy="804191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5429" y="998025"/>
              <a:ext cx="1620985" cy="715827"/>
            </a:xfrm>
            <a:prstGeom prst="rect">
              <a:avLst/>
            </a:prstGeom>
          </p:spPr>
        </p:pic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83240">
              <a:off x="7652673" y="1640524"/>
              <a:ext cx="884850" cy="58966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1852988" y="4669055"/>
            <a:ext cx="3169616" cy="1522893"/>
            <a:chOff x="7639033" y="1241020"/>
            <a:chExt cx="3573824" cy="1717102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7639033" y="1241020"/>
              <a:ext cx="3573824" cy="1717102"/>
            </a:xfrm>
            <a:prstGeom prst="roundRect">
              <a:avLst>
                <a:gd name="adj" fmla="val 1157"/>
              </a:avLst>
            </a:prstGeom>
            <a:solidFill>
              <a:schemeClr val="bg1"/>
            </a:solidFill>
            <a:ln w="3175">
              <a:solidFill>
                <a:srgbClr val="405E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grpSp>
          <p:nvGrpSpPr>
            <p:cNvPr id="40" name="Группа 39"/>
            <p:cNvGrpSpPr/>
            <p:nvPr/>
          </p:nvGrpSpPr>
          <p:grpSpPr>
            <a:xfrm>
              <a:off x="7696053" y="1411081"/>
              <a:ext cx="3320556" cy="1532476"/>
              <a:chOff x="8070614" y="2612233"/>
              <a:chExt cx="3320556" cy="1532476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8070614" y="3039969"/>
                <a:ext cx="2202361" cy="293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srgbClr val="646464"/>
                    </a:solidFill>
                    <a:latin typeface="Montserrat" panose="00000500000000000000" pitchFamily="2" charset="-52"/>
                  </a:rPr>
                  <a:t>Active Directory</a:t>
                </a:r>
                <a:endParaRPr lang="ru-RU" sz="1200" dirty="0">
                  <a:solidFill>
                    <a:srgbClr val="646464"/>
                  </a:solidFill>
                  <a:latin typeface="Montserrat" panose="00000500000000000000" pitchFamily="2" charset="-52"/>
                </a:endParaRPr>
              </a:p>
            </p:txBody>
          </p:sp>
          <p:grpSp>
            <p:nvGrpSpPr>
              <p:cNvPr id="39" name="Группа 38"/>
              <p:cNvGrpSpPr/>
              <p:nvPr/>
            </p:nvGrpSpPr>
            <p:grpSpPr>
              <a:xfrm>
                <a:off x="8398083" y="2612233"/>
                <a:ext cx="2993087" cy="1532476"/>
                <a:chOff x="8398083" y="2612233"/>
                <a:chExt cx="2993087" cy="1532476"/>
              </a:xfrm>
            </p:grpSpPr>
            <p:sp>
              <p:nvSpPr>
                <p:cNvPr id="33" name="Блок-схема: магнитный диск 32"/>
                <p:cNvSpPr/>
                <p:nvPr/>
              </p:nvSpPr>
              <p:spPr>
                <a:xfrm>
                  <a:off x="8398083" y="2616355"/>
                  <a:ext cx="947555" cy="403312"/>
                </a:xfrm>
                <a:prstGeom prst="flowChartMagneticDisk">
                  <a:avLst/>
                </a:prstGeom>
                <a:solidFill>
                  <a:schemeClr val="bg1"/>
                </a:solidFill>
                <a:ln>
                  <a:solidFill>
                    <a:srgbClr val="64646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200"/>
                </a:p>
              </p:txBody>
            </p:sp>
            <p:sp>
              <p:nvSpPr>
                <p:cNvPr id="35" name="Блок-схема: магнитный диск 34"/>
                <p:cNvSpPr/>
                <p:nvPr/>
              </p:nvSpPr>
              <p:spPr>
                <a:xfrm>
                  <a:off x="10283141" y="2612233"/>
                  <a:ext cx="947555" cy="403312"/>
                </a:xfrm>
                <a:prstGeom prst="flowChartMagneticDisk">
                  <a:avLst/>
                </a:prstGeom>
                <a:solidFill>
                  <a:schemeClr val="bg1"/>
                </a:solidFill>
                <a:ln>
                  <a:solidFill>
                    <a:srgbClr val="64646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200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10125013" y="3056515"/>
                  <a:ext cx="1266157" cy="488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 smtClean="0">
                      <a:solidFill>
                        <a:srgbClr val="646464"/>
                      </a:solidFill>
                      <a:latin typeface="Montserrat" panose="00000500000000000000" pitchFamily="2" charset="-52"/>
                    </a:rPr>
                    <a:t>Relational</a:t>
                  </a:r>
                </a:p>
                <a:p>
                  <a:pPr algn="ctr"/>
                  <a:r>
                    <a:rPr lang="en-US" sz="1200" dirty="0" smtClean="0">
                      <a:solidFill>
                        <a:srgbClr val="646464"/>
                      </a:solidFill>
                      <a:latin typeface="Montserrat" panose="00000500000000000000" pitchFamily="2" charset="-52"/>
                    </a:rPr>
                    <a:t>database</a:t>
                  </a:r>
                  <a:endParaRPr lang="ru-RU" sz="1200" dirty="0">
                    <a:solidFill>
                      <a:srgbClr val="646464"/>
                    </a:solidFill>
                    <a:latin typeface="Montserrat" panose="00000500000000000000" pitchFamily="2" charset="-52"/>
                  </a:endParaRPr>
                </a:p>
              </p:txBody>
            </p:sp>
            <p:sp>
              <p:nvSpPr>
                <p:cNvPr id="37" name="Блок-схема: магнитный диск 36"/>
                <p:cNvSpPr/>
                <p:nvPr/>
              </p:nvSpPr>
              <p:spPr>
                <a:xfrm>
                  <a:off x="9302099" y="3427882"/>
                  <a:ext cx="947555" cy="403312"/>
                </a:xfrm>
                <a:prstGeom prst="flowChartMagneticDisk">
                  <a:avLst/>
                </a:prstGeom>
                <a:solidFill>
                  <a:schemeClr val="bg1"/>
                </a:solidFill>
                <a:ln>
                  <a:solidFill>
                    <a:srgbClr val="64646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20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9445036" y="3851496"/>
                  <a:ext cx="733515" cy="2932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solidFill>
                        <a:srgbClr val="646464"/>
                      </a:solidFill>
                      <a:latin typeface="Montserrat" panose="00000500000000000000" pitchFamily="2" charset="-52"/>
                    </a:rPr>
                    <a:t>LDAP</a:t>
                  </a:r>
                  <a:endParaRPr lang="ru-RU" sz="1200" dirty="0">
                    <a:solidFill>
                      <a:srgbClr val="646464"/>
                    </a:solidFill>
                    <a:latin typeface="Montserrat" panose="00000500000000000000" pitchFamily="2" charset="-52"/>
                  </a:endParaRPr>
                </a:p>
              </p:txBody>
            </p:sp>
          </p:grpSp>
        </p:grpSp>
      </p:grpSp>
      <p:grpSp>
        <p:nvGrpSpPr>
          <p:cNvPr id="30" name="Группа 29"/>
          <p:cNvGrpSpPr/>
          <p:nvPr/>
        </p:nvGrpSpPr>
        <p:grpSpPr>
          <a:xfrm rot="20370673">
            <a:off x="3780184" y="3436356"/>
            <a:ext cx="4426862" cy="975024"/>
            <a:chOff x="3884520" y="4875639"/>
            <a:chExt cx="5407774" cy="1191072"/>
          </a:xfrm>
          <a:effectLst>
            <a:outerShdw blurRad="63500" dist="88900" dir="2700000" algn="ctr" rotWithShape="0">
              <a:schemeClr val="bg2">
                <a:lumMod val="65000"/>
                <a:alpha val="37000"/>
              </a:schemeClr>
            </a:outerShdw>
          </a:effectLst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3884520" y="4875639"/>
              <a:ext cx="5407774" cy="11910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83" t="64403" r="12431" b="4963"/>
            <a:stretch/>
          </p:blipFill>
          <p:spPr>
            <a:xfrm>
              <a:off x="3959921" y="4966533"/>
              <a:ext cx="5171090" cy="10562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695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56" y="2961408"/>
            <a:ext cx="2543265" cy="25432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19175" y="6163070"/>
            <a:ext cx="10420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Деплоим</a:t>
            </a:r>
            <a:r>
              <a:rPr lang="ru-RU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 </a:t>
            </a:r>
            <a:r>
              <a:rPr lang="ru-RU" sz="2400" dirty="0" err="1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кейклок</a:t>
            </a:r>
            <a:r>
              <a:rPr lang="ru-RU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 через </a:t>
            </a:r>
            <a:r>
              <a:rPr lang="en-US" sz="2400" dirty="0" err="1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docker</a:t>
            </a:r>
            <a:r>
              <a:rPr lang="en-US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 run </a:t>
            </a:r>
            <a:r>
              <a:rPr lang="ru-RU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в </a:t>
            </a:r>
            <a:r>
              <a:rPr lang="en-US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standalone </a:t>
            </a:r>
            <a:r>
              <a:rPr lang="ru-RU" sz="2400" dirty="0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rPr>
              <a:t>режиме.</a:t>
            </a:r>
            <a:endParaRPr lang="en-US" sz="2400" dirty="0">
              <a:solidFill>
                <a:srgbClr val="405E82"/>
              </a:solidFill>
              <a:latin typeface="Montserrat SemiBold" panose="00000700000000000000" pitchFamily="2" charset="-52"/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69850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6414011" cy="763600"/>
          </a:xfrm>
        </p:spPr>
        <p:txBody>
          <a:bodyPr/>
          <a:lstStyle/>
          <a:p>
            <a:r>
              <a:rPr lang="ru-RU" dirty="0" smtClean="0"/>
              <a:t>От </a:t>
            </a:r>
            <a:r>
              <a:rPr lang="en-US" dirty="0" smtClean="0"/>
              <a:t>OAuth2 </a:t>
            </a:r>
            <a:r>
              <a:rPr lang="ru-RU" dirty="0" smtClean="0"/>
              <a:t>к </a:t>
            </a:r>
            <a:r>
              <a:rPr lang="en-US" dirty="0" smtClean="0"/>
              <a:t>Keycloak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28" y="3083877"/>
            <a:ext cx="2392922" cy="239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7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Simple Light">
  <a:themeElements>
    <a:clrScheme name="Links darket">
      <a:dk1>
        <a:srgbClr val="405E82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C7745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5795</TotalTime>
  <Words>718</Words>
  <Application>Microsoft Office PowerPoint</Application>
  <PresentationFormat>Широкоэкранный</PresentationFormat>
  <Paragraphs>103</Paragraphs>
  <Slides>20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2" baseType="lpstr">
      <vt:lpstr>Arial</vt:lpstr>
      <vt:lpstr>Calibri</vt:lpstr>
      <vt:lpstr>Montserrat</vt:lpstr>
      <vt:lpstr>Montserrat Medium</vt:lpstr>
      <vt:lpstr>Montserrat SemiBold</vt:lpstr>
      <vt:lpstr>Open Sans</vt:lpstr>
      <vt:lpstr>Play</vt:lpstr>
      <vt:lpstr>Roboto Mono</vt:lpstr>
      <vt:lpstr>Tahoma</vt:lpstr>
      <vt:lpstr>VK Sans Display</vt:lpstr>
      <vt:lpstr>2_Simple Light</vt:lpstr>
      <vt:lpstr>Simple Light</vt:lpstr>
      <vt:lpstr>Введение в «Keycloak»</vt:lpstr>
      <vt:lpstr>Продолжаем изучать…</vt:lpstr>
      <vt:lpstr>Терминология</vt:lpstr>
      <vt:lpstr>Терминология</vt:lpstr>
      <vt:lpstr>Введение в KeyCloak</vt:lpstr>
      <vt:lpstr>Обзор продукта</vt:lpstr>
      <vt:lpstr>Ключевые встроенные возможности</vt:lpstr>
      <vt:lpstr>Практика</vt:lpstr>
      <vt:lpstr>От OAuth2 к Keycloak</vt:lpstr>
      <vt:lpstr>Как сущности KeyCloak связаны с OAuth 2.0? </vt:lpstr>
      <vt:lpstr>*Как сущности KeyCloak связаны с OAuth 2.0?</vt:lpstr>
      <vt:lpstr>Как сущности KeyCloak связаны с OAuth 2.0? </vt:lpstr>
      <vt:lpstr>Realm, Client, Users</vt:lpstr>
      <vt:lpstr>Realm</vt:lpstr>
      <vt:lpstr>Client</vt:lpstr>
      <vt:lpstr>Users</vt:lpstr>
      <vt:lpstr>Время жизни токена</vt:lpstr>
      <vt:lpstr>Практика</vt:lpstr>
      <vt:lpstr>Процесс аутентификации в Jenkins</vt:lpstr>
      <vt:lpstr>Итого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Блажина</dc:creator>
  <cp:lastModifiedBy>Ирина Блажина</cp:lastModifiedBy>
  <cp:revision>162</cp:revision>
  <dcterms:created xsi:type="dcterms:W3CDTF">2022-03-20T11:23:58Z</dcterms:created>
  <dcterms:modified xsi:type="dcterms:W3CDTF">2022-04-20T14:45:43Z</dcterms:modified>
</cp:coreProperties>
</file>