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2" r:id="rId2"/>
  </p:sldMasterIdLst>
  <p:notesMasterIdLst>
    <p:notesMasterId r:id="rId24"/>
  </p:notesMasterIdLst>
  <p:sldIdLst>
    <p:sldId id="277" r:id="rId3"/>
    <p:sldId id="284" r:id="rId4"/>
    <p:sldId id="285" r:id="rId5"/>
    <p:sldId id="286" r:id="rId6"/>
    <p:sldId id="310" r:id="rId7"/>
    <p:sldId id="311" r:id="rId8"/>
    <p:sldId id="287" r:id="rId9"/>
    <p:sldId id="288" r:id="rId10"/>
    <p:sldId id="289" r:id="rId11"/>
    <p:sldId id="290" r:id="rId12"/>
    <p:sldId id="291" r:id="rId13"/>
    <p:sldId id="292" r:id="rId14"/>
    <p:sldId id="304" r:id="rId15"/>
    <p:sldId id="302" r:id="rId16"/>
    <p:sldId id="305" r:id="rId17"/>
    <p:sldId id="307" r:id="rId18"/>
    <p:sldId id="308" r:id="rId19"/>
    <p:sldId id="297" r:id="rId20"/>
    <p:sldId id="309" r:id="rId21"/>
    <p:sldId id="298" r:id="rId22"/>
    <p:sldId id="30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9" userDrawn="1">
          <p15:clr>
            <a:srgbClr val="A4A3A4"/>
          </p15:clr>
        </p15:guide>
        <p15:guide id="2" pos="1572" userDrawn="1">
          <p15:clr>
            <a:srgbClr val="A4A3A4"/>
          </p15:clr>
        </p15:guide>
        <p15:guide id="3" orient="horz" pos="11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sun" initials="K" lastIdx="1" clrIdx="0">
    <p:extLst>
      <p:ext uri="{19B8F6BF-5375-455C-9EA6-DF929625EA0E}">
        <p15:presenceInfo xmlns:p15="http://schemas.microsoft.com/office/powerpoint/2012/main" userId="Kes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A8DD"/>
    <a:srgbClr val="577CC8"/>
    <a:srgbClr val="8C85FF"/>
    <a:srgbClr val="405E82"/>
    <a:srgbClr val="E6EDF7"/>
    <a:srgbClr val="F2F8FF"/>
    <a:srgbClr val="F0F0FF"/>
    <a:srgbClr val="646464"/>
    <a:srgbClr val="FFB636"/>
    <a:srgbClr val="303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73" autoAdjust="0"/>
  </p:normalViewPr>
  <p:slideViewPr>
    <p:cSldViewPr snapToGrid="0">
      <p:cViewPr varScale="1">
        <p:scale>
          <a:sx n="82" d="100"/>
          <a:sy n="82" d="100"/>
        </p:scale>
        <p:origin x="456" y="62"/>
      </p:cViewPr>
      <p:guideLst>
        <p:guide orient="horz" pos="3339"/>
        <p:guide pos="1572"/>
        <p:guide orient="horz" pos="11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B2284-9FDF-476A-BE71-B879083B89FF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4F76A-301D-46EC-8759-61F49F45A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75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24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13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18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9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36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46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86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79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628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4F76A-301D-46EC-8759-61F49F45ACE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8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3" y="1261241"/>
            <a:ext cx="10881985" cy="5047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13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4254343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  <p15:guide id="3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64525488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 b="0">
                <a:solidFill>
                  <a:srgbClr val="405E82"/>
                </a:solidFill>
                <a:latin typeface="Montserrat SemiBold" panose="000007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50418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1"/>
          </p:nvPr>
        </p:nvSpPr>
        <p:spPr>
          <a:xfrm>
            <a:off x="867105" y="1245476"/>
            <a:ext cx="4903077" cy="506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8580" lvl="0" indent="-45643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ct val="90000"/>
              <a:buFont typeface="Arial" panose="020B0604020202020204" pitchFamily="34" charset="0"/>
              <a:buChar char="•"/>
              <a:defRPr sz="2400" b="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859081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929">
          <p15:clr>
            <a:srgbClr val="FBAE40"/>
          </p15:clr>
        </p15:guide>
        <p15:guide id="2" pos="16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/>
          <a:lstStyle/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  <p:sp>
        <p:nvSpPr>
          <p:cNvPr id="5" name="Google Shape;62;p15"/>
          <p:cNvSpPr txBox="1">
            <a:spLocks noGrp="1"/>
          </p:cNvSpPr>
          <p:nvPr>
            <p:ph type="body" idx="1"/>
          </p:nvPr>
        </p:nvSpPr>
        <p:spPr>
          <a:xfrm>
            <a:off x="1019175" y="1261241"/>
            <a:ext cx="10693741" cy="467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152145" lvl="0" indent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7FF"/>
              </a:buClr>
              <a:buSzPct val="90000"/>
              <a:buNone/>
              <a:defRPr sz="2000" b="0">
                <a:solidFill>
                  <a:srgbClr val="405E82"/>
                </a:solidFill>
                <a:latin typeface="Roboto Mono" panose="00000009000000000000" pitchFamily="49" charset="0"/>
                <a:ea typeface="Roboto Mono" panose="00000009000000000000" pitchFamily="49" charset="0"/>
              </a:defRPr>
            </a:lvl1pPr>
            <a:lvl2pPr marL="1217158" lvl="1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5738" lvl="2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4316" lvl="3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2895" lvl="4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1475" lvl="5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0053" lvl="6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68632" lvl="7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77212" lvl="8" indent="-42262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Google Shape;61;p15"/>
          <p:cNvSpPr txBox="1">
            <a:spLocks noGrp="1"/>
          </p:cNvSpPr>
          <p:nvPr>
            <p:ph type="title"/>
          </p:nvPr>
        </p:nvSpPr>
        <p:spPr>
          <a:xfrm>
            <a:off x="1019175" y="360897"/>
            <a:ext cx="107142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solidFill>
                  <a:srgbClr val="405E82"/>
                </a:solidFill>
                <a:latin typeface="Montserrat" panose="00000500000000000000" pitchFamily="2" charset="-52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5024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VK Sans Display" panose="00000500000000000000" pitchFamily="2" charset="0"/>
                <a:ea typeface="VK Sans Display" panose="00000500000000000000" pitchFamily="2" charset="0"/>
                <a:cs typeface="VK Sans Display" panose="00000500000000000000" pitchFamily="2" charset="0"/>
                <a:sym typeface="Play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903660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11" y="3241974"/>
            <a:ext cx="11360800" cy="763600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GB" kern="0" smtClean="0">
                <a:solidFill>
                  <a:srgbClr val="595959"/>
                </a:solidFill>
              </a:rPr>
              <a:pPr/>
              <a:t>‹#›</a:t>
            </a:fld>
            <a:endParaRPr lang="en-GB"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2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615271" y="2540000"/>
            <a:ext cx="6940919" cy="2584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3600">
                <a:solidFill>
                  <a:schemeClr val="bg1"/>
                </a:solidFill>
                <a:latin typeface="Montserrat SemiBold" panose="000007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531457" y="5223887"/>
            <a:ext cx="710854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rgbClr val="8C85FF"/>
                </a:solidFill>
                <a:latin typeface="Montserrat" panose="00000500000000000000" pitchFamily="2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>
                <a:solidFill>
                  <a:srgbClr val="595959"/>
                </a:solidFill>
              </a:rPr>
              <a:pPr/>
              <a:t>‹#›</a:t>
            </a:fld>
            <a:endParaRPr>
              <a:solidFill>
                <a:srgbClr val="595959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78" y="1233677"/>
            <a:ext cx="3620859" cy="484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138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5">
          <p15:clr>
            <a:srgbClr val="FBAE40"/>
          </p15:clr>
        </p15:guide>
        <p15:guide id="2" orient="horz" pos="352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035229" y="593367"/>
            <a:ext cx="1074117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035229" y="1536634"/>
            <a:ext cx="1074117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Play"/>
                <a:ea typeface="Play"/>
                <a:cs typeface="Play"/>
                <a:sym typeface="Play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Параллелограмм 7"/>
          <p:cNvSpPr/>
          <p:nvPr userDrawn="1"/>
        </p:nvSpPr>
        <p:spPr>
          <a:xfrm>
            <a:off x="-206809" y="478098"/>
            <a:ext cx="1067676" cy="358515"/>
          </a:xfrm>
          <a:prstGeom prst="parallelogram">
            <a:avLst>
              <a:gd name="adj" fmla="val 45969"/>
            </a:avLst>
          </a:prstGeom>
          <a:solidFill>
            <a:srgbClr val="405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0" name="Google Shape;14;p55"/>
          <p:cNvSpPr txBox="1">
            <a:spLocks/>
          </p:cNvSpPr>
          <p:nvPr userDrawn="1"/>
        </p:nvSpPr>
        <p:spPr>
          <a:xfrm>
            <a:off x="-26639" y="6468755"/>
            <a:ext cx="438315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05E82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05E82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00" y="5411681"/>
            <a:ext cx="491170" cy="10291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11836" r="89743" b="17383"/>
          <a:stretch/>
        </p:blipFill>
        <p:spPr>
          <a:xfrm>
            <a:off x="-23064" y="772624"/>
            <a:ext cx="520263" cy="471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760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70" r:id="rId2"/>
    <p:sldLayoutId id="2147483664" r:id="rId3"/>
    <p:sldLayoutId id="2147483671" r:id="rId4"/>
    <p:sldLayoutId id="2147483667" r:id="rId5"/>
    <p:sldLayoutId id="2147483668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8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405E82"/>
          </a:solidFill>
          <a:latin typeface="Montserrat" panose="00000500000000000000" pitchFamily="2" charset="-52"/>
          <a:ea typeface="Montserrat" panose="00000500000000000000" pitchFamily="2" charset="-52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42" userDrawn="1">
          <p15:clr>
            <a:srgbClr val="F26B43"/>
          </p15:clr>
        </p15:guide>
        <p15:guide id="2" pos="7401" userDrawn="1">
          <p15:clr>
            <a:srgbClr val="F26B43"/>
          </p15:clr>
        </p15:guide>
        <p15:guide id="3" orient="horz" pos="527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14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kern="0">
                <a:solidFill>
                  <a:srgbClr val="595959"/>
                </a:solidFill>
              </a:rPr>
              <a:pPr/>
              <a:t>‹#›</a:t>
            </a:fld>
            <a:endParaRPr ker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6216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3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ogatekeeper.github.i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hyperlink" Target="https://github.com/gogatekeeper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63" Type="http://schemas.openxmlformats.org/officeDocument/2006/relationships/image" Target="../media/image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1" Type="http://schemas.openxmlformats.org/officeDocument/2006/relationships/image" Target="../media/image10.png"/><Relationship Id="rId60" Type="http://schemas.openxmlformats.org/officeDocument/2006/relationships/image" Target="../media/image240.svg"/><Relationship Id="rId6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63" Type="http://schemas.openxmlformats.org/officeDocument/2006/relationships/image" Target="../media/image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1" Type="http://schemas.openxmlformats.org/officeDocument/2006/relationships/image" Target="../media/image10.png"/><Relationship Id="rId60" Type="http://schemas.openxmlformats.org/officeDocument/2006/relationships/image" Target="../media/image240.svg"/><Relationship Id="rId6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6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1" Type="http://schemas.openxmlformats.org/officeDocument/2006/relationships/image" Target="../media/image19.emf"/><Relationship Id="rId60" Type="http://schemas.openxmlformats.org/officeDocument/2006/relationships/image" Target="NULL"/></Relationships>
</file>

<file path=ppt/slides/_rels/slide17.xml.rels><?xml version="1.0" encoding="UTF-8" standalone="yes"?>
<Relationships xmlns="http://schemas.openxmlformats.org/package/2006/relationships"><Relationship Id="rId63" Type="http://schemas.openxmlformats.org/officeDocument/2006/relationships/image" Target="../media/image16.png"/><Relationship Id="rId2" Type="http://schemas.openxmlformats.org/officeDocument/2006/relationships/image" Target="../media/image18.png"/><Relationship Id="rId6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1" Type="http://schemas.openxmlformats.org/officeDocument/2006/relationships/image" Target="../media/image19.emf"/><Relationship Id="rId60" Type="http://schemas.openxmlformats.org/officeDocument/2006/relationships/image" Target="NUL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svg"/><Relationship Id="rId5" Type="http://schemas.openxmlformats.org/officeDocument/2006/relationships/image" Target="../media/image7.png"/><Relationship Id="rId4" Type="http://schemas.openxmlformats.org/officeDocument/2006/relationships/image" Target="../media/image2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63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1" Type="http://schemas.openxmlformats.org/officeDocument/2006/relationships/image" Target="../media/image10.png"/><Relationship Id="rId60" Type="http://schemas.openxmlformats.org/officeDocument/2006/relationships/image" Target="../media/image240.svg"/><Relationship Id="rId6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tuml.com/plantuml/u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lab.slurm.io/edu/keycloak/-/blob/main/docs/Day%202.%20Applications%20and%20Keycloak/7.%20%D0%94%D0%B8%D0%B0%D0%B3%D1%80%D0%B0%D0%BC%D0%BC%D0%B0_%D0%BF%D1%80%D0%BE%D1%86%D0%B5%D1%81%D1%81%D0%B0_%D0%B0%D1%83%D1%82%D0%B5%D0%BD%D1%82%D0%B8%D1%84%D0%B8%D0%BA%D0%B0%D1%86%D0%B8%D0%B8_%D0%B4%D0%BB%D1%8F_Jenkins.tx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5271" y="2949677"/>
            <a:ext cx="6940919" cy="2174980"/>
          </a:xfrm>
        </p:spPr>
        <p:txBody>
          <a:bodyPr>
            <a:normAutofit/>
          </a:bodyPr>
          <a:lstStyle/>
          <a:p>
            <a:r>
              <a:rPr lang="ru-RU" dirty="0" smtClean="0"/>
              <a:t>Приложения и </a:t>
            </a:r>
            <a:r>
              <a:rPr lang="en-US" dirty="0" smtClean="0"/>
              <a:t>Keycloak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457" y="4906647"/>
            <a:ext cx="7108545" cy="1056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Спикеры </a:t>
            </a:r>
          </a:p>
          <a:p>
            <a:r>
              <a:rPr lang="ru-RU" dirty="0" smtClean="0"/>
              <a:t>Ирина Блажина</a:t>
            </a:r>
          </a:p>
          <a:p>
            <a:r>
              <a:rPr lang="ru-RU" dirty="0" smtClean="0"/>
              <a:t>Виктор Попов</a:t>
            </a:r>
          </a:p>
          <a:p>
            <a:endParaRPr lang="ru-RU" sz="1600" dirty="0">
              <a:solidFill>
                <a:srgbClr val="24D4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2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</a:t>
            </a:r>
            <a:r>
              <a:rPr lang="en-US" dirty="0" err="1" smtClean="0"/>
              <a:t>Gogatekeeper</a:t>
            </a:r>
            <a:r>
              <a:rPr lang="ru-RU" dirty="0" smtClean="0"/>
              <a:t>»?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28" y="3083877"/>
            <a:ext cx="2392922" cy="23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2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продукта</a:t>
            </a:r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67103" y="1261242"/>
            <a:ext cx="5263109" cy="3422726"/>
          </a:xfrm>
        </p:spPr>
        <p:txBody>
          <a:bodyPr/>
          <a:lstStyle/>
          <a:p>
            <a:pPr>
              <a:buFontTx/>
              <a:buChar char="-"/>
            </a:pPr>
            <a:r>
              <a:rPr lang="en-US" dirty="0" err="1" smtClean="0"/>
              <a:t>Gogatekeeper</a:t>
            </a:r>
            <a:r>
              <a:rPr lang="en-US" dirty="0" smtClean="0"/>
              <a:t> - </a:t>
            </a:r>
            <a:r>
              <a:rPr lang="ru-RU" dirty="0" smtClean="0"/>
              <a:t>прокси-сервер </a:t>
            </a:r>
            <a:r>
              <a:rPr lang="ru-RU" dirty="0"/>
              <a:t>аутентификации </a:t>
            </a:r>
            <a:r>
              <a:rPr lang="en-US" dirty="0" smtClean="0"/>
              <a:t>OIDC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>
                <a:hlinkClick r:id="rId3"/>
              </a:rPr>
              <a:t>Документация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>
                <a:hlinkClick r:id="rId4"/>
              </a:rPr>
              <a:t>Репозиторий</a:t>
            </a:r>
            <a:r>
              <a:rPr lang="en-US" dirty="0" smtClean="0"/>
              <a:t>. </a:t>
            </a:r>
            <a:endParaRPr lang="ru-RU" dirty="0" smtClean="0"/>
          </a:p>
          <a:p>
            <a:pPr marL="152145" indent="0">
              <a:buNone/>
            </a:pP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171" y="1801268"/>
            <a:ext cx="2390775" cy="30194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1730" y="4683968"/>
            <a:ext cx="47284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*Ранее </a:t>
            </a:r>
            <a:r>
              <a:rPr lang="en-US" sz="1400" dirty="0" err="1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GOgatekeeper</a:t>
            </a:r>
            <a:r>
              <a:rPr lang="en-US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 </a:t>
            </a:r>
            <a:r>
              <a:rPr lang="ru-RU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был известен как</a:t>
            </a:r>
            <a:r>
              <a:rPr lang="en-US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 </a:t>
            </a:r>
            <a:r>
              <a:rPr lang="en-US" sz="1400" dirty="0" err="1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louketo</a:t>
            </a:r>
            <a:r>
              <a:rPr lang="en-US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 </a:t>
            </a:r>
            <a:r>
              <a:rPr lang="ru-RU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и </a:t>
            </a:r>
            <a:r>
              <a:rPr lang="en-US" sz="1400" dirty="0" err="1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keycloak</a:t>
            </a:r>
            <a:r>
              <a:rPr lang="en-US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-gatekeeper, </a:t>
            </a:r>
            <a:r>
              <a:rPr lang="ru-RU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затем </a:t>
            </a:r>
            <a:r>
              <a:rPr lang="en-US" sz="1400" dirty="0">
                <a:solidFill>
                  <a:srgbClr val="405E82"/>
                </a:solidFill>
                <a:latin typeface="Montserrat" panose="000005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Play"/>
              </a:rPr>
              <a:t>gatekeeper.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1730" y="5875567"/>
            <a:ext cx="8848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А </a:t>
            </a:r>
            <a:r>
              <a:rPr lang="en-US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еще</a:t>
            </a:r>
            <a:r>
              <a:rPr lang="en-US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</a:t>
            </a:r>
            <a:r>
              <a:rPr lang="en-US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есть</a:t>
            </a:r>
            <a:r>
              <a:rPr lang="en-US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OPA </a:t>
            </a:r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gatekeeper</a:t>
            </a:r>
            <a:r>
              <a:rPr lang="ru-RU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,</a:t>
            </a:r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</a:t>
            </a:r>
            <a:r>
              <a:rPr lang="en-US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и </a:t>
            </a:r>
            <a:r>
              <a:rPr lang="en-US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это</a:t>
            </a:r>
            <a:r>
              <a:rPr lang="en-US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ВООБЩЕ </a:t>
            </a:r>
            <a:r>
              <a:rPr lang="en-US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другое</a:t>
            </a:r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…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7686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Стратегия продукта</a:t>
            </a:r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67105" y="1245476"/>
            <a:ext cx="8192919" cy="5063248"/>
          </a:xfrm>
        </p:spPr>
        <p:txBody>
          <a:bodyPr>
            <a:normAutofit fontScale="92500"/>
          </a:bodyPr>
          <a:lstStyle/>
          <a:p>
            <a:pPr>
              <a:buFontTx/>
              <a:buChar char="-"/>
            </a:pPr>
            <a:r>
              <a:rPr lang="ru-RU" dirty="0" smtClean="0"/>
              <a:t>Продукт развивает поддержку </a:t>
            </a:r>
            <a:r>
              <a:rPr lang="ru-RU" b="1" dirty="0" smtClean="0"/>
              <a:t>разных функций </a:t>
            </a:r>
            <a:r>
              <a:rPr lang="ru-RU" b="1" dirty="0"/>
              <a:t>аутентификации</a:t>
            </a:r>
            <a:r>
              <a:rPr lang="ru-RU" dirty="0"/>
              <a:t> (как аутентификации, так и </a:t>
            </a:r>
            <a:r>
              <a:rPr lang="ru-RU" dirty="0" smtClean="0"/>
              <a:t>авторизации)</a:t>
            </a:r>
            <a:r>
              <a:rPr lang="ru-RU" dirty="0"/>
              <a:t>.</a:t>
            </a:r>
            <a:endParaRPr lang="en-US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едутся работы по </a:t>
            </a:r>
            <a:r>
              <a:rPr lang="ru-RU" b="1" dirty="0" smtClean="0"/>
              <a:t>документированию</a:t>
            </a:r>
            <a:r>
              <a:rPr lang="ru-RU" dirty="0" smtClean="0"/>
              <a:t>, чтобы с продуктом </a:t>
            </a:r>
            <a:r>
              <a:rPr lang="ru-RU" dirty="0"/>
              <a:t>было легко начать </a:t>
            </a:r>
            <a:r>
              <a:rPr lang="ru-RU" dirty="0" smtClean="0"/>
              <a:t>работу и иметь возможность </a:t>
            </a:r>
            <a:r>
              <a:rPr lang="ru-RU" dirty="0" err="1" smtClean="0"/>
              <a:t>переиспользования</a:t>
            </a:r>
            <a:r>
              <a:rPr lang="ru-RU" dirty="0" smtClean="0"/>
              <a:t> спецификаций.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Чтобы </a:t>
            </a:r>
            <a:r>
              <a:rPr lang="ru-RU" dirty="0"/>
              <a:t>оставаться верным корням </a:t>
            </a:r>
            <a:r>
              <a:rPr lang="ru-RU" dirty="0" smtClean="0"/>
              <a:t>проекта</a:t>
            </a:r>
            <a:r>
              <a:rPr lang="ru-RU" dirty="0"/>
              <a:t>, </a:t>
            </a:r>
            <a:r>
              <a:rPr lang="en-US" dirty="0" smtClean="0"/>
              <a:t>Go</a:t>
            </a:r>
            <a:r>
              <a:rPr lang="ru-RU" dirty="0" err="1" smtClean="0"/>
              <a:t>gatekeeper</a:t>
            </a:r>
            <a:r>
              <a:rPr lang="ru-RU" dirty="0" smtClean="0"/>
              <a:t> </a:t>
            </a:r>
            <a:r>
              <a:rPr lang="ru-RU" dirty="0"/>
              <a:t>будет взаимодействовать с </a:t>
            </a:r>
            <a:r>
              <a:rPr lang="ru-RU" dirty="0" err="1" smtClean="0"/>
              <a:t>keyclock</a:t>
            </a:r>
            <a:r>
              <a:rPr lang="ru-RU" dirty="0" smtClean="0"/>
              <a:t> </a:t>
            </a:r>
            <a:r>
              <a:rPr lang="ru-RU" dirty="0"/>
              <a:t>из </a:t>
            </a:r>
            <a:r>
              <a:rPr lang="ru-RU" dirty="0" smtClean="0"/>
              <a:t>коробки</a:t>
            </a:r>
            <a:r>
              <a:rPr lang="en-US" dirty="0"/>
              <a:t>,</a:t>
            </a:r>
            <a:endParaRPr lang="en-US" dirty="0" smtClean="0"/>
          </a:p>
          <a:p>
            <a:pPr>
              <a:buFontTx/>
              <a:buChar char="-"/>
            </a:pPr>
            <a:r>
              <a:rPr lang="ru-RU" dirty="0" smtClean="0"/>
              <a:t>но </a:t>
            </a:r>
            <a:r>
              <a:rPr lang="ru-RU" b="1" dirty="0"/>
              <a:t>не будет ограничиваться работой только с </a:t>
            </a:r>
            <a:r>
              <a:rPr lang="ru-RU" b="1" dirty="0" err="1" smtClean="0"/>
              <a:t>keycloak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60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Ключевые </a:t>
            </a:r>
            <a:r>
              <a:rPr lang="ru-RU" dirty="0"/>
              <a:t>ф</a:t>
            </a:r>
            <a:r>
              <a:rPr lang="ru-RU" dirty="0" smtClean="0"/>
              <a:t>ункции</a:t>
            </a:r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67105" y="1245476"/>
            <a:ext cx="8192919" cy="5063248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ru-RU" dirty="0" smtClean="0"/>
              <a:t>Реализация </a:t>
            </a:r>
            <a:r>
              <a:rPr lang="en-US" dirty="0" err="1" smtClean="0"/>
              <a:t>keycloak</a:t>
            </a:r>
            <a:r>
              <a:rPr lang="en-US" dirty="0" smtClean="0"/>
              <a:t>-client (</a:t>
            </a:r>
            <a:r>
              <a:rPr lang="ru-RU" dirty="0" smtClean="0"/>
              <a:t>умеет выполнять обмен </a:t>
            </a:r>
            <a:r>
              <a:rPr lang="en-US" dirty="0" smtClean="0"/>
              <a:t>authorization code </a:t>
            </a:r>
            <a:r>
              <a:rPr lang="ru-RU" dirty="0" smtClean="0"/>
              <a:t>на </a:t>
            </a:r>
            <a:r>
              <a:rPr lang="en-US" dirty="0" smtClean="0"/>
              <a:t>access-token)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ru-RU" dirty="0" smtClean="0"/>
              <a:t>Обновление </a:t>
            </a:r>
            <a:r>
              <a:rPr lang="ru-RU" dirty="0" err="1" smtClean="0"/>
              <a:t>токена</a:t>
            </a:r>
            <a:r>
              <a:rPr lang="en-US" dirty="0"/>
              <a:t> </a:t>
            </a:r>
            <a:r>
              <a:rPr lang="ru-RU" dirty="0" smtClean="0"/>
              <a:t>при истечении срока действия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r>
              <a:rPr lang="ru-RU" dirty="0"/>
              <a:t>Проверка </a:t>
            </a:r>
            <a:r>
              <a:rPr lang="ru-RU" dirty="0" err="1"/>
              <a:t>токенов</a:t>
            </a:r>
            <a:r>
              <a:rPr lang="ru-RU" dirty="0"/>
              <a:t> в (в </a:t>
            </a:r>
            <a:r>
              <a:rPr lang="en-US" dirty="0"/>
              <a:t>http-</a:t>
            </a:r>
            <a:r>
              <a:rPr lang="ru-RU" dirty="0" err="1"/>
              <a:t>заголовк</a:t>
            </a:r>
            <a:r>
              <a:rPr lang="en-US" dirty="0"/>
              <a:t>e</a:t>
            </a:r>
            <a:r>
              <a:rPr lang="ru-RU" dirty="0"/>
              <a:t> </a:t>
            </a:r>
            <a:r>
              <a:rPr lang="en-US" dirty="0" err="1"/>
              <a:t>Autorization</a:t>
            </a:r>
            <a:r>
              <a:rPr lang="en-US" dirty="0"/>
              <a:t>  </a:t>
            </a:r>
            <a:r>
              <a:rPr lang="ru-RU" dirty="0"/>
              <a:t>и в </a:t>
            </a:r>
            <a:r>
              <a:rPr lang="en-US" dirty="0" smtClean="0"/>
              <a:t>cookie</a:t>
            </a:r>
            <a:r>
              <a:rPr lang="en-US" dirty="0"/>
              <a:t>)</a:t>
            </a:r>
            <a:r>
              <a:rPr lang="ru-RU" dirty="0" smtClean="0"/>
              <a:t>.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Извлечение параметров из </a:t>
            </a:r>
            <a:r>
              <a:rPr lang="en-US" dirty="0" smtClean="0"/>
              <a:t>JWT-</a:t>
            </a:r>
            <a:r>
              <a:rPr lang="ru-RU" dirty="0" err="1" smtClean="0"/>
              <a:t>токена</a:t>
            </a:r>
            <a:r>
              <a:rPr lang="ru-RU" dirty="0" smtClean="0"/>
              <a:t> и проброс их в приложение в </a:t>
            </a:r>
            <a:r>
              <a:rPr lang="en-US" dirty="0" smtClean="0"/>
              <a:t>http-</a:t>
            </a:r>
            <a:r>
              <a:rPr lang="ru-RU" dirty="0" smtClean="0"/>
              <a:t>заголовках.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Проверка </a:t>
            </a:r>
            <a:r>
              <a:rPr lang="en-US" dirty="0" smtClean="0"/>
              <a:t>roles, groups</a:t>
            </a:r>
            <a:r>
              <a:rPr lang="ru-RU" dirty="0" smtClean="0"/>
              <a:t> пользователей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audience</a:t>
            </a:r>
            <a:r>
              <a:rPr lang="ru-RU" dirty="0" smtClean="0"/>
              <a:t>.</a:t>
            </a:r>
            <a:endParaRPr lang="en-US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Поддержка работы с </a:t>
            </a:r>
            <a:r>
              <a:rPr lang="en-US" dirty="0" smtClean="0"/>
              <a:t>Access, Refresh, ID – </a:t>
            </a:r>
            <a:r>
              <a:rPr lang="ru-RU" dirty="0" err="1" smtClean="0"/>
              <a:t>токенами</a:t>
            </a:r>
            <a:r>
              <a:rPr lang="ru-RU" dirty="0" smtClean="0"/>
              <a:t> согласно стандарту </a:t>
            </a:r>
            <a:r>
              <a:rPr lang="en-US" dirty="0" smtClean="0"/>
              <a:t>OIDC.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ru-RU" dirty="0" smtClean="0"/>
              <a:t>Умение работать в режиме «</a:t>
            </a:r>
            <a:r>
              <a:rPr lang="en-US" dirty="0" smtClean="0"/>
              <a:t>forwarding</a:t>
            </a:r>
            <a:r>
              <a:rPr lang="ru-RU" dirty="0" smtClean="0"/>
              <a:t>»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5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упростить интеграцию с </a:t>
            </a:r>
            <a:r>
              <a:rPr lang="en-US" dirty="0"/>
              <a:t>OAuth-</a:t>
            </a:r>
            <a:r>
              <a:rPr lang="ru-RU" dirty="0" smtClean="0"/>
              <a:t>сервером?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14618" y="1977982"/>
            <a:ext cx="1588420" cy="81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4514618" y="2858294"/>
            <a:ext cx="1588420" cy="31319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348592" y="1977982"/>
            <a:ext cx="2140402" cy="4012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756328" y="2292811"/>
            <a:ext cx="1230889" cy="1543937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848735" y="3107094"/>
            <a:ext cx="923764" cy="2302374"/>
            <a:chOff x="5296" y="1248"/>
            <a:chExt cx="776" cy="1654"/>
          </a:xfrm>
          <a:solidFill>
            <a:srgbClr val="5FAF2D"/>
          </a:solidFill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pic>
        <p:nvPicPr>
          <p:cNvPr id="16" name="Рисунок 15" descr="Подмигивающее лицо без заливки">
            <a:extLst>
              <a:ext uri="{FF2B5EF4-FFF2-40B4-BE49-F238E27FC236}">
                <a16:creationId xmlns:a16="http://schemas.microsoft.com/office/drawing/2014/main" id="{EB7E2D47-19BA-4CDC-820C-7E37439FBCE1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5039041" y="2273519"/>
            <a:ext cx="543151" cy="54315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652801" y="1393207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Resource 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owner</a:t>
            </a:r>
            <a:endParaRPr lang="en-US" sz="1600" dirty="0">
              <a:solidFill>
                <a:schemeClr val="bg2"/>
              </a:solidFill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2248127" y="4413189"/>
            <a:ext cx="467419" cy="996279"/>
            <a:chOff x="5296" y="1248"/>
            <a:chExt cx="776" cy="1654"/>
          </a:xfrm>
          <a:solidFill>
            <a:srgbClr val="5FAF2D"/>
          </a:solidFill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228350" y="5291804"/>
            <a:ext cx="2584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Application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без </a:t>
            </a:r>
            <a:r>
              <a:rPr lang="en-US" sz="2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OIDC</a:t>
            </a:r>
            <a:r>
              <a:rPr lang="ru-RU" sz="2000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56328" y="1917300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 agent (browser)</a:t>
            </a:r>
            <a:endParaRPr lang="en-US" sz="1600" dirty="0">
              <a:solidFill>
                <a:schemeClr val="accent6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6331753" y="2063235"/>
            <a:ext cx="5681878" cy="3812839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cxnSp>
        <p:nvCxnSpPr>
          <p:cNvPr id="27" name="Прямая со стрелкой 26"/>
          <p:cNvCxnSpPr/>
          <p:nvPr/>
        </p:nvCxnSpPr>
        <p:spPr>
          <a:xfrm flipH="1" flipV="1">
            <a:off x="2944445" y="2686448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96344" y="536531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Keycloak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298596" y="606804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Client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196344" y="5986721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Auth</a:t>
            </a:r>
            <a:r>
              <a:rPr lang="en-US" sz="2000" b="1" dirty="0" smtClean="0">
                <a:solidFill>
                  <a:schemeClr val="bg2"/>
                </a:solidFill>
              </a:rPr>
              <a:t>-server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44465" y="2020323"/>
            <a:ext cx="13287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944445" y="2450100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2830963" y="3652438"/>
            <a:ext cx="22664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FF0000"/>
                </a:solidFill>
              </a:rPr>
              <a:t>?</a:t>
            </a:r>
            <a:endParaRPr lang="en-US" sz="9600" dirty="0">
              <a:solidFill>
                <a:srgbClr val="FF0000"/>
              </a:solidFill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2939251" y="3208379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 flipV="1">
            <a:off x="2939251" y="3509219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26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48592" y="1977982"/>
            <a:ext cx="2140402" cy="4012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1756329" y="4040392"/>
            <a:ext cx="1453402" cy="10479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упростить интеграцию с </a:t>
            </a:r>
            <a:r>
              <a:rPr lang="en-US" dirty="0"/>
              <a:t>OAuth-</a:t>
            </a:r>
            <a:r>
              <a:rPr lang="ru-RU" dirty="0" smtClean="0"/>
              <a:t>сервером?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14618" y="1977982"/>
            <a:ext cx="1588420" cy="81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4514618" y="2858294"/>
            <a:ext cx="1588420" cy="31319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756328" y="2292811"/>
            <a:ext cx="1230889" cy="1543937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848735" y="3107094"/>
            <a:ext cx="923764" cy="2302374"/>
            <a:chOff x="5296" y="1248"/>
            <a:chExt cx="776" cy="1654"/>
          </a:xfrm>
          <a:solidFill>
            <a:srgbClr val="5FAF2D"/>
          </a:solidFill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pic>
        <p:nvPicPr>
          <p:cNvPr id="16" name="Рисунок 15" descr="Подмигивающее лицо без заливки">
            <a:extLst>
              <a:ext uri="{FF2B5EF4-FFF2-40B4-BE49-F238E27FC236}">
                <a16:creationId xmlns:a16="http://schemas.microsoft.com/office/drawing/2014/main" id="{EB7E2D47-19BA-4CDC-820C-7E37439FBCE1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5039041" y="2273519"/>
            <a:ext cx="543151" cy="54315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652801" y="1393207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Resource 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owner</a:t>
            </a:r>
            <a:endParaRPr lang="en-US" sz="1600" dirty="0">
              <a:solidFill>
                <a:schemeClr val="bg2"/>
              </a:solidFill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2248127" y="4413189"/>
            <a:ext cx="467419" cy="996279"/>
            <a:chOff x="5296" y="1248"/>
            <a:chExt cx="776" cy="1654"/>
          </a:xfrm>
          <a:solidFill>
            <a:srgbClr val="5FAF2D"/>
          </a:solidFill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228350" y="5291804"/>
            <a:ext cx="2584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Application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без </a:t>
            </a:r>
            <a:r>
              <a:rPr lang="en-US" sz="2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OIDC</a:t>
            </a:r>
            <a:r>
              <a:rPr lang="ru-RU" sz="2000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56328" y="1917300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 agent (browser)</a:t>
            </a:r>
            <a:endParaRPr lang="en-US" sz="1600" dirty="0">
              <a:solidFill>
                <a:schemeClr val="accent6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6331753" y="2063235"/>
            <a:ext cx="5681878" cy="3812839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cxnSp>
        <p:nvCxnSpPr>
          <p:cNvPr id="27" name="Прямая со стрелкой 26"/>
          <p:cNvCxnSpPr/>
          <p:nvPr/>
        </p:nvCxnSpPr>
        <p:spPr>
          <a:xfrm flipH="1" flipV="1">
            <a:off x="2944445" y="2686448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96344" y="536531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Keycloak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298596" y="606804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Client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196344" y="5986721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Auth</a:t>
            </a:r>
            <a:r>
              <a:rPr lang="en-US" sz="2000" b="1" dirty="0" smtClean="0">
                <a:solidFill>
                  <a:schemeClr val="bg2"/>
                </a:solidFill>
              </a:rPr>
              <a:t>-server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44465" y="2020323"/>
            <a:ext cx="13287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944445" y="2450100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939251" y="3208379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 flipV="1">
            <a:off x="2939251" y="3509219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1656367" y="4067082"/>
            <a:ext cx="16715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accent6"/>
                </a:solidFill>
              </a:rPr>
              <a:t>Gogatekeeper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2595680" y="3732245"/>
            <a:ext cx="1" cy="308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2329186" y="3753659"/>
            <a:ext cx="0" cy="245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3296414" y="5014139"/>
            <a:ext cx="1323606" cy="92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3327888" y="4599942"/>
            <a:ext cx="1316260" cy="17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3245035" y="4965089"/>
            <a:ext cx="14632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Token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4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с </a:t>
            </a:r>
            <a:r>
              <a:rPr lang="en-US" dirty="0" err="1" smtClean="0"/>
              <a:t>nginx</a:t>
            </a:r>
            <a:r>
              <a:rPr lang="en-US" dirty="0" smtClean="0"/>
              <a:t> (</a:t>
            </a:r>
            <a:r>
              <a:rPr lang="ru-RU" dirty="0" smtClean="0"/>
              <a:t>упрощенная схема)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13935" y="2948075"/>
            <a:ext cx="1625560" cy="7310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4559768" y="3637942"/>
            <a:ext cx="1625560" cy="13535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744418" y="4109751"/>
            <a:ext cx="1121785" cy="11217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8926464" y="3320676"/>
            <a:ext cx="756235" cy="11627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366056" y="6107537"/>
            <a:ext cx="1120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Keycloak</a:t>
            </a: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14360" y="2409435"/>
            <a:ext cx="10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External</a:t>
            </a:r>
            <a:endParaRPr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3956179" y="3965860"/>
            <a:ext cx="13891" cy="196741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54782" y="3939491"/>
            <a:ext cx="0" cy="203071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8415426" y="2409435"/>
            <a:ext cx="1022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47530" y="2413251"/>
            <a:ext cx="3204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DMZ</a:t>
            </a:r>
          </a:p>
          <a:p>
            <a:pPr algn="ctr"/>
            <a:r>
              <a:rPr lang="ru-RU" dirty="0" smtClean="0"/>
              <a:t>(Демилитаризованная зона)</a:t>
            </a:r>
            <a:endParaRPr lang="en-US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8548347" y="4991478"/>
            <a:ext cx="756235" cy="116271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714838" y="4467220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Backend App</a:t>
            </a:r>
            <a:endParaRPr lang="en-US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008571" y="4068824"/>
            <a:ext cx="756235" cy="116271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044376" y="5231536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 smtClean="0"/>
              <a:t>nginx</a:t>
            </a:r>
            <a:endParaRPr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13807" y="3665079"/>
            <a:ext cx="16715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accent6"/>
                </a:solidFill>
              </a:rPr>
              <a:t>Gogatekeeper</a:t>
            </a:r>
            <a:endParaRPr lang="en-US" sz="1600" dirty="0">
              <a:solidFill>
                <a:schemeClr val="accent6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142283" y="2920795"/>
            <a:ext cx="16715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accent6"/>
                </a:solidFill>
              </a:rPr>
              <a:t>Gogatekeeper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785186" y="4401069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2785186" y="4700353"/>
            <a:ext cx="1622750" cy="7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376289" y="4686195"/>
            <a:ext cx="2039137" cy="414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6320611" y="4958602"/>
            <a:ext cx="2062709" cy="4414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6303345" y="3580595"/>
            <a:ext cx="1664998" cy="410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303592" y="3283396"/>
            <a:ext cx="1664751" cy="417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8548347" y="3742941"/>
            <a:ext cx="0" cy="1150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8710043" y="3793051"/>
            <a:ext cx="4796" cy="1100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980" y="4376373"/>
            <a:ext cx="2392922" cy="23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4201785" y="1352940"/>
            <a:ext cx="3272035" cy="444137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19175" y="6026316"/>
            <a:ext cx="9968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Прикручиваем </a:t>
            </a:r>
            <a:r>
              <a:rPr lang="ru-RU" sz="20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gogatekeeper</a:t>
            </a:r>
            <a:r>
              <a:rPr lang="ru-RU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к </a:t>
            </a:r>
            <a:r>
              <a:rPr lang="ru-RU" sz="20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демо</a:t>
            </a:r>
            <a:r>
              <a:rPr lang="en-US" sz="20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-</a:t>
            </a:r>
            <a:r>
              <a:rPr lang="ru-RU" sz="20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приложению </a:t>
            </a:r>
            <a:r>
              <a:rPr lang="ru-RU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на </a:t>
            </a:r>
            <a:r>
              <a:rPr lang="ru-RU" sz="20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nginx</a:t>
            </a:r>
            <a:r>
              <a:rPr lang="ru-RU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.</a:t>
            </a:r>
            <a:endParaRPr lang="en-US" sz="20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  <a:p>
            <a:r>
              <a:rPr lang="ru-RU" sz="20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А затем </a:t>
            </a:r>
            <a:r>
              <a:rPr lang="ru-RU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аутентификацию на </a:t>
            </a:r>
            <a:r>
              <a:rPr lang="en-US" sz="20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gogatekeeper</a:t>
            </a:r>
            <a:r>
              <a:rPr lang="en-US" sz="20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14448" y="1691369"/>
            <a:ext cx="2194262" cy="11935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645666" y="3012267"/>
            <a:ext cx="1121785" cy="112178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22103" y="5078336"/>
            <a:ext cx="1120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Keycloak</a:t>
            </a:r>
            <a:endParaRPr lang="en-US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836617" y="3919853"/>
            <a:ext cx="756235" cy="11627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938511" y="2286174"/>
            <a:ext cx="756235" cy="116271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695756" y="3442398"/>
            <a:ext cx="1261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Demo-app</a:t>
            </a:r>
            <a:endParaRPr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24447" y="1726464"/>
            <a:ext cx="16715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accent6"/>
                </a:solidFill>
              </a:rPr>
              <a:t>Gogatekeeper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21" name="Прямая со стрелкой 20"/>
          <p:cNvCxnSpPr>
            <a:endCxn id="6" idx="1"/>
          </p:cNvCxnSpPr>
          <p:nvPr/>
        </p:nvCxnSpPr>
        <p:spPr>
          <a:xfrm flipV="1">
            <a:off x="2757194" y="2288161"/>
            <a:ext cx="1757254" cy="800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783518" y="2763533"/>
            <a:ext cx="1692403" cy="7200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2718753" y="4057208"/>
            <a:ext cx="2892826" cy="718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816150" y="3811730"/>
            <a:ext cx="2874665" cy="639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6859256" y="5135174"/>
            <a:ext cx="941970" cy="796713"/>
          </a:xfrm>
          <a:prstGeom prst="rect">
            <a:avLst/>
          </a:prstGeom>
        </p:spPr>
      </p:pic>
      <p:cxnSp>
        <p:nvCxnSpPr>
          <p:cNvPr id="41" name="Прямая со стрелкой 40"/>
          <p:cNvCxnSpPr/>
          <p:nvPr/>
        </p:nvCxnSpPr>
        <p:spPr>
          <a:xfrm>
            <a:off x="6451608" y="2986146"/>
            <a:ext cx="0" cy="839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6102400" y="3031370"/>
            <a:ext cx="8353" cy="745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Рисунок 49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18" y="4190937"/>
            <a:ext cx="2543265" cy="254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7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9795005" cy="763600"/>
          </a:xfrm>
        </p:spPr>
        <p:txBody>
          <a:bodyPr/>
          <a:lstStyle/>
          <a:p>
            <a:r>
              <a:rPr lang="en-US" dirty="0" err="1" smtClean="0"/>
              <a:t>Gogatekeeper</a:t>
            </a:r>
            <a:r>
              <a:rPr lang="ru-RU" dirty="0" smtClean="0"/>
              <a:t> </a:t>
            </a:r>
            <a:r>
              <a:rPr lang="en-US" dirty="0" smtClean="0"/>
              <a:t>vs </a:t>
            </a:r>
            <a:r>
              <a:rPr lang="ru-RU" dirty="0" smtClean="0"/>
              <a:t>другие решения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96005" y="2591476"/>
            <a:ext cx="2960568" cy="303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8006838" cy="763600"/>
          </a:xfrm>
        </p:spPr>
        <p:txBody>
          <a:bodyPr/>
          <a:lstStyle/>
          <a:p>
            <a:r>
              <a:rPr lang="ru-RU" dirty="0" smtClean="0"/>
              <a:t>Сравнение решений</a:t>
            </a:r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309567"/>
              </p:ext>
            </p:extLst>
          </p:nvPr>
        </p:nvGraphicFramePr>
        <p:xfrm>
          <a:off x="698235" y="1031191"/>
          <a:ext cx="11086328" cy="504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479">
                  <a:extLst>
                    <a:ext uri="{9D8B030D-6E8A-4147-A177-3AD203B41FA5}">
                      <a16:colId xmlns:a16="http://schemas.microsoft.com/office/drawing/2014/main" val="2977260332"/>
                    </a:ext>
                  </a:extLst>
                </a:gridCol>
                <a:gridCol w="2631232">
                  <a:extLst>
                    <a:ext uri="{9D8B030D-6E8A-4147-A177-3AD203B41FA5}">
                      <a16:colId xmlns:a16="http://schemas.microsoft.com/office/drawing/2014/main" val="1727155830"/>
                    </a:ext>
                  </a:extLst>
                </a:gridCol>
                <a:gridCol w="1427584">
                  <a:extLst>
                    <a:ext uri="{9D8B030D-6E8A-4147-A177-3AD203B41FA5}">
                      <a16:colId xmlns:a16="http://schemas.microsoft.com/office/drawing/2014/main" val="3718042983"/>
                    </a:ext>
                  </a:extLst>
                </a:gridCol>
                <a:gridCol w="1296955">
                  <a:extLst>
                    <a:ext uri="{9D8B030D-6E8A-4147-A177-3AD203B41FA5}">
                      <a16:colId xmlns:a16="http://schemas.microsoft.com/office/drawing/2014/main" val="1188728988"/>
                    </a:ext>
                  </a:extLst>
                </a:gridCol>
                <a:gridCol w="3163078">
                  <a:extLst>
                    <a:ext uri="{9D8B030D-6E8A-4147-A177-3AD203B41FA5}">
                      <a16:colId xmlns:a16="http://schemas.microsoft.com/office/drawing/2014/main" val="286425397"/>
                    </a:ext>
                  </a:extLst>
                </a:gridCol>
              </a:tblGrid>
              <a:tr h="470030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Решение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Класс решения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Реализация</a:t>
                      </a:r>
                      <a:r>
                        <a:rPr lang="ru-RU" sz="1800" b="0" i="0" u="none" strike="noStrike" cap="none" baseline="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</a:t>
                      </a:r>
                      <a:r>
                        <a:rPr lang="en-US" sz="1800" b="0" i="0" u="none" strike="noStrike" cap="none" baseline="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client OIDC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Авторизация по ролям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Комментарий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35487"/>
                  </a:ext>
                </a:extLst>
              </a:tr>
              <a:tr h="470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Gogatekeeper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/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gatekeeper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Прокси-сервер аутентификации 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OIDC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https://github.com/gogatekeeper/gatekeeper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204453"/>
                  </a:ext>
                </a:extLst>
              </a:tr>
              <a:tr h="47003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OAuth2 server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OAuth2 Proxy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724864"/>
                  </a:ext>
                </a:extLst>
              </a:tr>
              <a:tr h="47003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istio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extends Kubernetes,</a:t>
                      </a:r>
                      <a:r>
                        <a:rPr lang="en-US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gateway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Для </a:t>
                      </a:r>
                      <a:r>
                        <a:rPr lang="en-US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service mesh</a:t>
                      </a:r>
                      <a:r>
                        <a:rPr lang="ru-RU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.</a:t>
                      </a:r>
                      <a:endParaRPr lang="en-US" sz="1800" b="0" i="0" u="none" strike="noStrike" cap="none" baseline="0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Arial"/>
                      </a:endParaRPr>
                    </a:p>
                    <a:p>
                      <a:pPr algn="ctr"/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885701"/>
                  </a:ext>
                </a:extLst>
              </a:tr>
              <a:tr h="47003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KrakenD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API-gateway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Легковесный,</a:t>
                      </a:r>
                      <a:r>
                        <a:rPr lang="ru-RU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управление через </a:t>
                      </a:r>
                      <a:r>
                        <a:rPr lang="ru-RU" sz="1800" b="0" i="0" u="none" strike="noStrike" cap="none" baseline="0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конфиги</a:t>
                      </a:r>
                      <a:r>
                        <a:rPr lang="ru-RU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.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617262"/>
                  </a:ext>
                </a:extLst>
              </a:tr>
              <a:tr h="47003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Gravitee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API-gateway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+/-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Развитый 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UI,</a:t>
                      </a:r>
                      <a:r>
                        <a:rPr lang="en-US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</a:t>
                      </a:r>
                      <a:r>
                        <a:rPr lang="ru-RU" sz="1800" b="0" i="0" u="none" strike="noStrike" cap="none" baseline="0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гибкая схема работы с политиками доступа.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482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83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будем говорить?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37" y="4529126"/>
            <a:ext cx="2145978" cy="2328874"/>
          </a:xfrm>
          <a:prstGeom prst="rect">
            <a:avLst/>
          </a:prstGeom>
        </p:spPr>
      </p:pic>
      <p:pic>
        <p:nvPicPr>
          <p:cNvPr id="5" name="Object 2" descr="preencoded.png">
            <a:extLst>
              <a:ext uri="{FF2B5EF4-FFF2-40B4-BE49-F238E27FC236}">
                <a16:creationId xmlns:a16="http://schemas.microsoft.com/office/drawing/2014/main" id="{BE8BEB4C-8767-45C0-A437-D9CE7B53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315193" y="3426348"/>
            <a:ext cx="1619250" cy="9525"/>
          </a:xfrm>
          <a:prstGeom prst="rect">
            <a:avLst/>
          </a:prstGeom>
        </p:spPr>
      </p:pic>
      <p:pic>
        <p:nvPicPr>
          <p:cNvPr id="6" name="Object 3" descr="preencoded.png">
            <a:extLst>
              <a:ext uri="{FF2B5EF4-FFF2-40B4-BE49-F238E27FC236}">
                <a16:creationId xmlns:a16="http://schemas.microsoft.com/office/drawing/2014/main" id="{86DAF7CF-8294-49EC-886D-0513AA618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672506" y="3426348"/>
            <a:ext cx="261938" cy="9525"/>
          </a:xfrm>
          <a:prstGeom prst="rect">
            <a:avLst/>
          </a:prstGeom>
        </p:spPr>
      </p:pic>
      <p:pic>
        <p:nvPicPr>
          <p:cNvPr id="7" name="Object 4" descr="preencoded.png">
            <a:extLst>
              <a:ext uri="{FF2B5EF4-FFF2-40B4-BE49-F238E27FC236}">
                <a16:creationId xmlns:a16="http://schemas.microsoft.com/office/drawing/2014/main" id="{EA38EBEC-3211-4B4B-9595-ED7E8B8A5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172112" y="3426348"/>
            <a:ext cx="1619250" cy="9525"/>
          </a:xfrm>
          <a:prstGeom prst="rect">
            <a:avLst/>
          </a:prstGeom>
        </p:spPr>
      </p:pic>
      <p:pic>
        <p:nvPicPr>
          <p:cNvPr id="8" name="Object 5" descr="preencoded.png">
            <a:extLst>
              <a:ext uri="{FF2B5EF4-FFF2-40B4-BE49-F238E27FC236}">
                <a16:creationId xmlns:a16="http://schemas.microsoft.com/office/drawing/2014/main" id="{9A06D94A-A355-4127-95EF-7BCB6AC01D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529425" y="3426348"/>
            <a:ext cx="261938" cy="9525"/>
          </a:xfrm>
          <a:prstGeom prst="rect">
            <a:avLst/>
          </a:prstGeom>
        </p:spPr>
      </p:pic>
      <p:pic>
        <p:nvPicPr>
          <p:cNvPr id="9" name="Object 6" descr="preencoded.png">
            <a:extLst>
              <a:ext uri="{FF2B5EF4-FFF2-40B4-BE49-F238E27FC236}">
                <a16:creationId xmlns:a16="http://schemas.microsoft.com/office/drawing/2014/main" id="{4130CD73-D374-44D8-ABFF-E1F1D77BE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853533" y="3389525"/>
            <a:ext cx="1619250" cy="9525"/>
          </a:xfrm>
          <a:prstGeom prst="rect">
            <a:avLst/>
          </a:prstGeom>
        </p:spPr>
      </p:pic>
      <p:pic>
        <p:nvPicPr>
          <p:cNvPr id="10" name="Object 7" descr="preencoded.png">
            <a:extLst>
              <a:ext uri="{FF2B5EF4-FFF2-40B4-BE49-F238E27FC236}">
                <a16:creationId xmlns:a16="http://schemas.microsoft.com/office/drawing/2014/main" id="{7E117DD4-B401-4508-8ADF-995B246591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163221" y="3389525"/>
            <a:ext cx="309563" cy="9525"/>
          </a:xfrm>
          <a:prstGeom prst="rect">
            <a:avLst/>
          </a:prstGeom>
        </p:spPr>
      </p:pic>
      <p:sp>
        <p:nvSpPr>
          <p:cNvPr id="11" name="Текст 59">
            <a:extLst>
              <a:ext uri="{FF2B5EF4-FFF2-40B4-BE49-F238E27FC236}">
                <a16:creationId xmlns:a16="http://schemas.microsoft.com/office/drawing/2014/main" id="{071C4CC4-16A9-4E4A-842B-8C2E267A4BDE}"/>
              </a:ext>
            </a:extLst>
          </p:cNvPr>
          <p:cNvSpPr txBox="1">
            <a:spLocks/>
          </p:cNvSpPr>
          <p:nvPr/>
        </p:nvSpPr>
        <p:spPr>
          <a:xfrm>
            <a:off x="3223195" y="2800080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Текст 21">
            <a:extLst>
              <a:ext uri="{FF2B5EF4-FFF2-40B4-BE49-F238E27FC236}">
                <a16:creationId xmlns:a16="http://schemas.microsoft.com/office/drawing/2014/main" id="{CF0F2D56-5865-4A44-8C4C-4BB6FB20C38E}"/>
              </a:ext>
            </a:extLst>
          </p:cNvPr>
          <p:cNvSpPr txBox="1">
            <a:spLocks/>
          </p:cNvSpPr>
          <p:nvPr/>
        </p:nvSpPr>
        <p:spPr>
          <a:xfrm>
            <a:off x="3223195" y="3463172"/>
            <a:ext cx="2321183" cy="10619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Что такое </a:t>
            </a:r>
            <a:r>
              <a:rPr lang="ru-RU" sz="2000" dirty="0" smtClean="0">
                <a:ea typeface="Play"/>
                <a:cs typeface="Play"/>
                <a:sym typeface="Play"/>
              </a:rPr>
              <a:t>«</a:t>
            </a:r>
            <a:r>
              <a:rPr lang="en-US" sz="2000" b="1" dirty="0" err="1" smtClean="0">
                <a:ea typeface="Play"/>
                <a:cs typeface="Play"/>
                <a:sym typeface="Play"/>
              </a:rPr>
              <a:t>Gogatekeeper</a:t>
            </a:r>
            <a:r>
              <a:rPr lang="ru-RU" sz="2000" dirty="0" smtClean="0">
                <a:ea typeface="Play"/>
                <a:cs typeface="Play"/>
                <a:sym typeface="Play"/>
              </a:rPr>
              <a:t>»?</a:t>
            </a:r>
            <a:endParaRPr lang="en-US" sz="2000" dirty="0">
              <a:ea typeface="Play"/>
              <a:cs typeface="Play"/>
              <a:sym typeface="Play"/>
            </a:endParaRPr>
          </a:p>
        </p:txBody>
      </p:sp>
      <p:sp>
        <p:nvSpPr>
          <p:cNvPr id="14" name="Текст 59">
            <a:extLst>
              <a:ext uri="{FF2B5EF4-FFF2-40B4-BE49-F238E27FC236}">
                <a16:creationId xmlns:a16="http://schemas.microsoft.com/office/drawing/2014/main" id="{93E081AD-348E-4D2E-A6D9-BF3AEA21194F}"/>
              </a:ext>
            </a:extLst>
          </p:cNvPr>
          <p:cNvSpPr txBox="1">
            <a:spLocks/>
          </p:cNvSpPr>
          <p:nvPr/>
        </p:nvSpPr>
        <p:spPr>
          <a:xfrm>
            <a:off x="6060161" y="2800080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Текст 21">
            <a:extLst>
              <a:ext uri="{FF2B5EF4-FFF2-40B4-BE49-F238E27FC236}">
                <a16:creationId xmlns:a16="http://schemas.microsoft.com/office/drawing/2014/main" id="{87461A46-0CB3-4629-B2BB-F9F18322DB8C}"/>
              </a:ext>
            </a:extLst>
          </p:cNvPr>
          <p:cNvSpPr txBox="1">
            <a:spLocks/>
          </p:cNvSpPr>
          <p:nvPr/>
        </p:nvSpPr>
        <p:spPr>
          <a:xfrm>
            <a:off x="6060161" y="3463171"/>
            <a:ext cx="2205300" cy="13194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b="1" dirty="0" err="1" smtClean="0">
                <a:ea typeface="Play"/>
                <a:cs typeface="Play"/>
                <a:sym typeface="Play"/>
              </a:rPr>
              <a:t>Gogatekeeper</a:t>
            </a:r>
            <a:r>
              <a:rPr lang="en-US" sz="2000" b="1" dirty="0" smtClean="0">
                <a:ea typeface="Play"/>
                <a:cs typeface="Play"/>
                <a:sym typeface="Play"/>
              </a:rPr>
              <a:t> </a:t>
            </a:r>
            <a:r>
              <a:rPr lang="ru-RU" sz="2000" dirty="0" smtClean="0">
                <a:ea typeface="Play"/>
                <a:cs typeface="Play"/>
                <a:sym typeface="Play"/>
              </a:rPr>
              <a:t>и др. решения</a:t>
            </a:r>
            <a:endParaRPr lang="ru-RU" sz="2000" dirty="0">
              <a:ea typeface="Play"/>
              <a:cs typeface="Play"/>
              <a:sym typeface="Play"/>
            </a:endParaRPr>
          </a:p>
        </p:txBody>
      </p:sp>
      <p:sp>
        <p:nvSpPr>
          <p:cNvPr id="17" name="Текст 59">
            <a:extLst>
              <a:ext uri="{FF2B5EF4-FFF2-40B4-BE49-F238E27FC236}">
                <a16:creationId xmlns:a16="http://schemas.microsoft.com/office/drawing/2014/main" id="{08CE4ADE-9719-46E3-A72C-1EC3CBD7F066}"/>
              </a:ext>
            </a:extLst>
          </p:cNvPr>
          <p:cNvSpPr txBox="1">
            <a:spLocks/>
          </p:cNvSpPr>
          <p:nvPr/>
        </p:nvSpPr>
        <p:spPr>
          <a:xfrm>
            <a:off x="8747773" y="2763257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8" name="Текст 21">
            <a:extLst>
              <a:ext uri="{FF2B5EF4-FFF2-40B4-BE49-F238E27FC236}">
                <a16:creationId xmlns:a16="http://schemas.microsoft.com/office/drawing/2014/main" id="{F0DECE1D-78B5-47D5-817F-BDE1B0B9A598}"/>
              </a:ext>
            </a:extLst>
          </p:cNvPr>
          <p:cNvSpPr txBox="1">
            <a:spLocks/>
          </p:cNvSpPr>
          <p:nvPr/>
        </p:nvSpPr>
        <p:spPr>
          <a:xfrm>
            <a:off x="8747773" y="3426348"/>
            <a:ext cx="2422400" cy="7670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>
                <a:ea typeface="Play"/>
                <a:cs typeface="Play"/>
                <a:sym typeface="Play"/>
              </a:rPr>
              <a:t>Как </a:t>
            </a:r>
            <a:r>
              <a:rPr lang="ru-RU" sz="2000" b="1" dirty="0">
                <a:ea typeface="Play"/>
                <a:cs typeface="Play"/>
                <a:sym typeface="Play"/>
              </a:rPr>
              <a:t>на практике </a:t>
            </a:r>
            <a:r>
              <a:rPr lang="ru-RU" sz="2000" dirty="0">
                <a:ea typeface="Play"/>
                <a:cs typeface="Play"/>
                <a:sym typeface="Play"/>
              </a:rPr>
              <a:t>применить знания о </a:t>
            </a:r>
            <a:r>
              <a:rPr lang="en-US" sz="2000" b="1" dirty="0" err="1">
                <a:ea typeface="Play"/>
                <a:cs typeface="Play"/>
                <a:sym typeface="Play"/>
              </a:rPr>
              <a:t>Gogatekeeper</a:t>
            </a:r>
            <a:r>
              <a:rPr lang="ru-RU" sz="2000" dirty="0" smtClean="0">
                <a:ea typeface="Play"/>
                <a:cs typeface="Play"/>
                <a:sym typeface="Play"/>
              </a:rPr>
              <a:t>?</a:t>
            </a:r>
            <a:endParaRPr lang="ru-RU" sz="2000" dirty="0">
              <a:ea typeface="Play"/>
              <a:cs typeface="Play"/>
              <a:sym typeface="Play"/>
            </a:endParaRPr>
          </a:p>
        </p:txBody>
      </p:sp>
      <p:pic>
        <p:nvPicPr>
          <p:cNvPr id="16" name="Object 2" descr="preencoded.png">
            <a:extLst>
              <a:ext uri="{FF2B5EF4-FFF2-40B4-BE49-F238E27FC236}">
                <a16:creationId xmlns:a16="http://schemas.microsoft.com/office/drawing/2014/main" id="{BE8BEB4C-8767-45C0-A437-D9CE7B53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27581" y="3430316"/>
            <a:ext cx="1619250" cy="9525"/>
          </a:xfrm>
          <a:prstGeom prst="rect">
            <a:avLst/>
          </a:prstGeom>
        </p:spPr>
      </p:pic>
      <p:pic>
        <p:nvPicPr>
          <p:cNvPr id="19" name="Object 3" descr="preencoded.png">
            <a:extLst>
              <a:ext uri="{FF2B5EF4-FFF2-40B4-BE49-F238E27FC236}">
                <a16:creationId xmlns:a16="http://schemas.microsoft.com/office/drawing/2014/main" id="{86DAF7CF-8294-49EC-886D-0513AA618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984894" y="3430316"/>
            <a:ext cx="261938" cy="9525"/>
          </a:xfrm>
          <a:prstGeom prst="rect">
            <a:avLst/>
          </a:prstGeom>
        </p:spPr>
      </p:pic>
      <p:sp>
        <p:nvSpPr>
          <p:cNvPr id="20" name="Текст 59">
            <a:extLst>
              <a:ext uri="{FF2B5EF4-FFF2-40B4-BE49-F238E27FC236}">
                <a16:creationId xmlns:a16="http://schemas.microsoft.com/office/drawing/2014/main" id="{071C4CC4-16A9-4E4A-842B-8C2E267A4BDE}"/>
              </a:ext>
            </a:extLst>
          </p:cNvPr>
          <p:cNvSpPr txBox="1">
            <a:spLocks/>
          </p:cNvSpPr>
          <p:nvPr/>
        </p:nvSpPr>
        <p:spPr>
          <a:xfrm>
            <a:off x="535583" y="2804048"/>
            <a:ext cx="413604" cy="631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kern="1200" spc="-1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1</a:t>
            </a:r>
          </a:p>
        </p:txBody>
      </p:sp>
      <p:sp>
        <p:nvSpPr>
          <p:cNvPr id="21" name="Текст 21">
            <a:extLst>
              <a:ext uri="{FF2B5EF4-FFF2-40B4-BE49-F238E27FC236}">
                <a16:creationId xmlns:a16="http://schemas.microsoft.com/office/drawing/2014/main" id="{CF0F2D56-5865-4A44-8C4C-4BB6FB20C38E}"/>
              </a:ext>
            </a:extLst>
          </p:cNvPr>
          <p:cNvSpPr txBox="1">
            <a:spLocks/>
          </p:cNvSpPr>
          <p:nvPr/>
        </p:nvSpPr>
        <p:spPr>
          <a:xfrm>
            <a:off x="535583" y="3467139"/>
            <a:ext cx="2321183" cy="151540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 spc="-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dirty="0" smtClean="0">
                <a:ea typeface="Play"/>
                <a:cs typeface="Play"/>
                <a:sym typeface="Play"/>
              </a:rPr>
              <a:t>Работа приложений по </a:t>
            </a:r>
            <a:r>
              <a:rPr lang="en-US" sz="2000" dirty="0" smtClean="0">
                <a:ea typeface="Play"/>
                <a:cs typeface="Play"/>
                <a:sym typeface="Play"/>
              </a:rPr>
              <a:t>Open ID Connect </a:t>
            </a:r>
            <a:r>
              <a:rPr lang="ru-RU" sz="2000" dirty="0" smtClean="0">
                <a:ea typeface="Play"/>
                <a:cs typeface="Play"/>
                <a:sym typeface="Play"/>
              </a:rPr>
              <a:t>под капотом</a:t>
            </a:r>
            <a:endParaRPr lang="en-US" sz="2000" dirty="0"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9748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19175" y="360897"/>
            <a:ext cx="8006838" cy="763600"/>
          </a:xfrm>
        </p:spPr>
        <p:txBody>
          <a:bodyPr/>
          <a:lstStyle/>
          <a:p>
            <a:r>
              <a:rPr lang="ru-RU" dirty="0" smtClean="0"/>
              <a:t>Сравнение решений</a:t>
            </a:r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26441"/>
              </p:ext>
            </p:extLst>
          </p:nvPr>
        </p:nvGraphicFramePr>
        <p:xfrm>
          <a:off x="698235" y="993869"/>
          <a:ext cx="11086328" cy="5728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447">
                  <a:extLst>
                    <a:ext uri="{9D8B030D-6E8A-4147-A177-3AD203B41FA5}">
                      <a16:colId xmlns:a16="http://schemas.microsoft.com/office/drawing/2014/main" val="2977260332"/>
                    </a:ext>
                  </a:extLst>
                </a:gridCol>
                <a:gridCol w="2090057">
                  <a:extLst>
                    <a:ext uri="{9D8B030D-6E8A-4147-A177-3AD203B41FA5}">
                      <a16:colId xmlns:a16="http://schemas.microsoft.com/office/drawing/2014/main" val="1727155830"/>
                    </a:ext>
                  </a:extLst>
                </a:gridCol>
                <a:gridCol w="1595534">
                  <a:extLst>
                    <a:ext uri="{9D8B030D-6E8A-4147-A177-3AD203B41FA5}">
                      <a16:colId xmlns:a16="http://schemas.microsoft.com/office/drawing/2014/main" val="3718042983"/>
                    </a:ext>
                  </a:extLst>
                </a:gridCol>
                <a:gridCol w="1268964">
                  <a:extLst>
                    <a:ext uri="{9D8B030D-6E8A-4147-A177-3AD203B41FA5}">
                      <a16:colId xmlns:a16="http://schemas.microsoft.com/office/drawing/2014/main" val="1188728988"/>
                    </a:ext>
                  </a:extLst>
                </a:gridCol>
                <a:gridCol w="3452326">
                  <a:extLst>
                    <a:ext uri="{9D8B030D-6E8A-4147-A177-3AD203B41FA5}">
                      <a16:colId xmlns:a16="http://schemas.microsoft.com/office/drawing/2014/main" val="286425397"/>
                    </a:ext>
                  </a:extLst>
                </a:gridCol>
              </a:tblGrid>
              <a:tr h="891394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Решение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Класс решения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Реализация</a:t>
                      </a:r>
                      <a:r>
                        <a:rPr lang="ru-RU" sz="1800" b="0" i="0" u="none" strike="noStrike" cap="none" baseline="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</a:t>
                      </a:r>
                      <a:r>
                        <a:rPr lang="en-US" sz="1800" b="0" i="0" u="none" strike="noStrike" cap="none" baseline="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client OIDC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Авторизация по ролям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Комментарий</a:t>
                      </a:r>
                      <a:endParaRPr lang="en-US" sz="1800" b="0" i="0" u="none" strike="noStrike" cap="none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35487"/>
                  </a:ext>
                </a:extLst>
              </a:tr>
              <a:tr h="5675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Keycloak Java adapter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Адаптер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+/-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221104"/>
                  </a:ext>
                </a:extLst>
              </a:tr>
              <a:tr h="681908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Spring security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/</a:t>
                      </a:r>
                      <a:endParaRPr lang="ru-RU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Spring Boot Adapter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Адаптер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 / 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библиотека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  <a:p>
                      <a:pPr algn="ctr"/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/-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 Поддержка протоколов OAuth2 и OIDC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031185"/>
                  </a:ext>
                </a:extLst>
              </a:tr>
              <a:tr h="14843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Keycloak.js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Адаптер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+/-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Нет безопасного способа передачи </a:t>
                      </a:r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js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переменных между вкладками браузера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.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 Для 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SPA</a:t>
                      </a: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. Поставляется с </a:t>
                      </a:r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keycloak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074103"/>
                  </a:ext>
                </a:extLst>
              </a:tr>
              <a:tr h="891394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Keycloak Node.js Connect 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Адаптер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/-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https://github.com/keycloak/keycloak-nodejs-connect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43169"/>
                  </a:ext>
                </a:extLst>
              </a:tr>
              <a:tr h="891394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Arial"/>
                        </a:rPr>
                        <a:t>Keycloak Node.js Admin Client </a:t>
                      </a:r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Библиотека для работы с </a:t>
                      </a:r>
                      <a:r>
                        <a:rPr lang="en-US" sz="1800" b="0" i="0" u="none" strike="noStrike" cap="none" dirty="0" err="1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api-keycloak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0" i="0" u="none" strike="noStrike" cap="none" dirty="0" smtClean="0">
                          <a:solidFill>
                            <a:srgbClr val="405E82"/>
                          </a:solidFill>
                          <a:latin typeface="Montserrat" panose="00000500000000000000" pitchFamily="2" charset="-52"/>
                          <a:ea typeface="Play"/>
                          <a:cs typeface="Play"/>
                          <a:sym typeface="Play"/>
                        </a:rPr>
                        <a:t>+</a:t>
                      </a:r>
                      <a:endParaRPr lang="en-US" sz="1800" b="0" i="0" u="none" strike="noStrike" cap="none" dirty="0" smtClean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u="none" strike="noStrike" cap="none" dirty="0">
                        <a:solidFill>
                          <a:srgbClr val="405E82"/>
                        </a:solidFill>
                        <a:latin typeface="Montserrat" panose="00000500000000000000" pitchFamily="2" charset="-52"/>
                        <a:ea typeface="Play"/>
                        <a:cs typeface="Play"/>
                        <a:sym typeface="Play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7695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8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Итого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784" y="2737861"/>
            <a:ext cx="2543265" cy="2543265"/>
          </a:xfrm>
          <a:prstGeom prst="rect">
            <a:avLst/>
          </a:prstGeo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823089" y="1124497"/>
            <a:ext cx="8666144" cy="436193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405E82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5250">
              <a:lnSpc>
                <a:spcPct val="150000"/>
              </a:lnSpc>
            </a:pPr>
            <a:r>
              <a:rPr lang="ru-RU" sz="2400" dirty="0">
                <a:ea typeface="Play"/>
                <a:cs typeface="Play"/>
              </a:rPr>
              <a:t>Фиксируем результаты занятия</a:t>
            </a:r>
            <a:endParaRPr lang="en-US" sz="2400" dirty="0">
              <a:ea typeface="Play"/>
              <a:cs typeface="Play"/>
            </a:endParaRPr>
          </a:p>
          <a:p>
            <a:pPr marL="95250">
              <a:lnSpc>
                <a:spcPct val="150000"/>
              </a:lnSpc>
            </a:pPr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39353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 – мать …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14618" y="1977982"/>
            <a:ext cx="1588420" cy="81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4514618" y="2858294"/>
            <a:ext cx="1588420" cy="31319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348592" y="1977982"/>
            <a:ext cx="2140402" cy="4012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48258" y="6484095"/>
            <a:ext cx="11766989" cy="3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4000" b="0" i="0" u="none" strike="noStrike" cap="none">
                <a:solidFill>
                  <a:srgbClr val="405E82"/>
                </a:solidFill>
                <a:latin typeface="Montserrat SemiBold" panose="00000700000000000000" pitchFamily="2" charset="-52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kern="0" dirty="0" smtClean="0"/>
              <a:t>Процесс аутентификации в </a:t>
            </a:r>
            <a:r>
              <a:rPr lang="en-US" sz="2000" kern="0" dirty="0" smtClean="0"/>
              <a:t>Jenkins</a:t>
            </a:r>
            <a:r>
              <a:rPr lang="ru-RU" sz="2000" kern="0" dirty="0" smtClean="0"/>
              <a:t> </a:t>
            </a:r>
            <a:r>
              <a:rPr lang="en-US" sz="2000" kern="0" dirty="0" smtClean="0"/>
              <a:t>vs OAuth2.0 flow </a:t>
            </a:r>
            <a:r>
              <a:rPr lang="ru-RU" sz="2000" kern="0" dirty="0" smtClean="0"/>
              <a:t>«</a:t>
            </a:r>
            <a:r>
              <a:rPr lang="en-US" sz="2000" kern="0" dirty="0" smtClean="0"/>
              <a:t>Authorization </a:t>
            </a:r>
            <a:r>
              <a:rPr lang="en-US" sz="2000" kern="0" dirty="0"/>
              <a:t>Code </a:t>
            </a:r>
            <a:r>
              <a:rPr lang="en-US" sz="2000" kern="0" dirty="0" smtClean="0"/>
              <a:t>Grant</a:t>
            </a:r>
            <a:r>
              <a:rPr lang="ru-RU" sz="2000" kern="0" dirty="0" smtClean="0"/>
              <a:t>»</a:t>
            </a:r>
            <a:endParaRPr lang="en-US" sz="2000" kern="0" dirty="0"/>
          </a:p>
          <a:p>
            <a:endParaRPr lang="en-US" sz="2000" kern="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2B1331-4CE8-4B95-A503-402E19FE4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909462" y="2292811"/>
            <a:ext cx="1077755" cy="1543937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848735" y="3107094"/>
            <a:ext cx="923764" cy="2302374"/>
            <a:chOff x="5296" y="1248"/>
            <a:chExt cx="776" cy="1654"/>
          </a:xfrm>
          <a:solidFill>
            <a:srgbClr val="5FAF2D"/>
          </a:solidFill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pic>
        <p:nvPicPr>
          <p:cNvPr id="16" name="Рисунок 15" descr="Подмигивающее лицо без заливки">
            <a:extLst>
              <a:ext uri="{FF2B5EF4-FFF2-40B4-BE49-F238E27FC236}">
                <a16:creationId xmlns:a16="http://schemas.microsoft.com/office/drawing/2014/main" id="{EB7E2D47-19BA-4CDC-820C-7E37439FBCE1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5039041" y="2273519"/>
            <a:ext cx="543151" cy="54315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652801" y="1393207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Resource </a:t>
            </a:r>
          </a:p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owner</a:t>
            </a:r>
            <a:endParaRPr lang="en-US" sz="1600" dirty="0">
              <a:solidFill>
                <a:schemeClr val="bg2"/>
              </a:solidFill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2248127" y="4413189"/>
            <a:ext cx="467419" cy="996279"/>
            <a:chOff x="5296" y="1248"/>
            <a:chExt cx="776" cy="1654"/>
          </a:xfrm>
          <a:solidFill>
            <a:srgbClr val="5FAF2D"/>
          </a:solidFill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96" y="1248"/>
              <a:ext cx="776" cy="16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319" y="1279"/>
              <a:ext cx="741" cy="1602"/>
            </a:xfrm>
            <a:prstGeom prst="rect">
              <a:avLst/>
            </a:prstGeom>
            <a:grpFill/>
            <a:ln w="12700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5873" y="2102"/>
              <a:ext cx="89" cy="95"/>
            </a:xfrm>
            <a:prstGeom prst="ellipse">
              <a:avLst/>
            </a:prstGeom>
            <a:grpFill/>
            <a:ln w="12700" cap="rnd">
              <a:solidFill>
                <a:srgbClr val="F0F0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5601" y="2335"/>
              <a:ext cx="361" cy="283"/>
            </a:xfrm>
            <a:custGeom>
              <a:avLst/>
              <a:gdLst>
                <a:gd name="T0" fmla="*/ 0 w 361"/>
                <a:gd name="T1" fmla="*/ 283 h 283"/>
                <a:gd name="T2" fmla="*/ 361 w 361"/>
                <a:gd name="T3" fmla="*/ 283 h 283"/>
                <a:gd name="T4" fmla="*/ 361 w 361"/>
                <a:gd name="T5" fmla="*/ 244 h 283"/>
                <a:gd name="T6" fmla="*/ 0 w 361"/>
                <a:gd name="T7" fmla="*/ 244 h 283"/>
                <a:gd name="T8" fmla="*/ 0 w 361"/>
                <a:gd name="T9" fmla="*/ 283 h 283"/>
                <a:gd name="T10" fmla="*/ 0 w 361"/>
                <a:gd name="T11" fmla="*/ 162 h 283"/>
                <a:gd name="T12" fmla="*/ 361 w 361"/>
                <a:gd name="T13" fmla="*/ 162 h 283"/>
                <a:gd name="T14" fmla="*/ 361 w 361"/>
                <a:gd name="T15" fmla="*/ 122 h 283"/>
                <a:gd name="T16" fmla="*/ 0 w 361"/>
                <a:gd name="T17" fmla="*/ 122 h 283"/>
                <a:gd name="T18" fmla="*/ 0 w 361"/>
                <a:gd name="T19" fmla="*/ 162 h 283"/>
                <a:gd name="T20" fmla="*/ 0 w 361"/>
                <a:gd name="T21" fmla="*/ 41 h 283"/>
                <a:gd name="T22" fmla="*/ 361 w 361"/>
                <a:gd name="T23" fmla="*/ 41 h 283"/>
                <a:gd name="T24" fmla="*/ 361 w 361"/>
                <a:gd name="T25" fmla="*/ 0 h 283"/>
                <a:gd name="T26" fmla="*/ 0 w 361"/>
                <a:gd name="T27" fmla="*/ 0 h 283"/>
                <a:gd name="T28" fmla="*/ 0 w 361"/>
                <a:gd name="T29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83">
                  <a:moveTo>
                    <a:pt x="0" y="283"/>
                  </a:moveTo>
                  <a:lnTo>
                    <a:pt x="361" y="283"/>
                  </a:lnTo>
                  <a:lnTo>
                    <a:pt x="361" y="244"/>
                  </a:lnTo>
                  <a:lnTo>
                    <a:pt x="0" y="244"/>
                  </a:lnTo>
                  <a:lnTo>
                    <a:pt x="0" y="283"/>
                  </a:lnTo>
                  <a:close/>
                  <a:moveTo>
                    <a:pt x="0" y="162"/>
                  </a:moveTo>
                  <a:lnTo>
                    <a:pt x="361" y="162"/>
                  </a:lnTo>
                  <a:lnTo>
                    <a:pt x="361" y="122"/>
                  </a:lnTo>
                  <a:lnTo>
                    <a:pt x="0" y="122"/>
                  </a:lnTo>
                  <a:lnTo>
                    <a:pt x="0" y="162"/>
                  </a:lnTo>
                  <a:close/>
                  <a:moveTo>
                    <a:pt x="0" y="41"/>
                  </a:moveTo>
                  <a:lnTo>
                    <a:pt x="361" y="41"/>
                  </a:lnTo>
                  <a:lnTo>
                    <a:pt x="361" y="0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0F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0F0FF"/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348591" y="5409468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Jenkins(Back)</a:t>
            </a:r>
            <a:r>
              <a:rPr lang="ru-RU" sz="2000" dirty="0" smtClean="0">
                <a:solidFill>
                  <a:schemeClr val="accent6"/>
                </a:solidFill>
                <a:latin typeface="Montserrat" panose="00000500000000000000" pitchFamily="2" charset="-52"/>
              </a:rPr>
              <a:t> 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56328" y="1917300"/>
            <a:ext cx="1328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 agent (browser)</a:t>
            </a:r>
            <a:endParaRPr lang="en-US" sz="1600" dirty="0">
              <a:solidFill>
                <a:schemeClr val="accent6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6331753" y="2063235"/>
            <a:ext cx="5681878" cy="3812839"/>
          </a:xfrm>
          <a:prstGeom prst="rect">
            <a:avLst/>
          </a:prstGeom>
          <a:ln w="3175">
            <a:solidFill>
              <a:srgbClr val="405E82"/>
            </a:solidFill>
          </a:ln>
        </p:spPr>
      </p:pic>
      <p:cxnSp>
        <p:nvCxnSpPr>
          <p:cNvPr id="27" name="Прямая со стрелкой 26"/>
          <p:cNvCxnSpPr/>
          <p:nvPr/>
        </p:nvCxnSpPr>
        <p:spPr>
          <a:xfrm flipH="1" flipV="1">
            <a:off x="2944445" y="2686448"/>
            <a:ext cx="173603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318773" y="3820079"/>
            <a:ext cx="1882" cy="523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2656352" y="3783530"/>
            <a:ext cx="9200" cy="560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901617" y="3212050"/>
            <a:ext cx="1811302" cy="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880463" y="3455623"/>
            <a:ext cx="1801214" cy="9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823714" y="4609322"/>
            <a:ext cx="18995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2830942" y="4860336"/>
            <a:ext cx="18923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96344" y="536531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Keycloak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298596" y="6068047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Client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196344" y="5986721"/>
            <a:ext cx="2266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bg2"/>
                </a:solidFill>
              </a:rPr>
              <a:t>Auth</a:t>
            </a:r>
            <a:r>
              <a:rPr lang="en-US" sz="2000" b="1" dirty="0" smtClean="0">
                <a:solidFill>
                  <a:schemeClr val="bg2"/>
                </a:solidFill>
              </a:rPr>
              <a:t>-server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44465" y="2020323"/>
            <a:ext cx="13287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</a:rPr>
              <a:t>User</a:t>
            </a:r>
            <a:endParaRPr lang="en-US" sz="1600" dirty="0">
              <a:solidFill>
                <a:schemeClr val="accent6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944445" y="2450100"/>
            <a:ext cx="1736034" cy="7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3253747" y="4808314"/>
            <a:ext cx="14632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</a:rPr>
              <a:t>Token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40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что под капотом процесса?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669" y="4195018"/>
            <a:ext cx="2145978" cy="23288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9174" y="1371017"/>
            <a:ext cx="6821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hlinkClick r:id="rId3"/>
              </a:rPr>
              <a:t>http://www.plantuml.com/plantuml/uml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9174" y="1986870"/>
            <a:ext cx="9848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  <a:hlinkClick r:id="rId4"/>
              </a:rPr>
              <a:t>Процесс аутентификации для </a:t>
            </a:r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  <a:hlinkClick r:id="rId4"/>
              </a:rPr>
              <a:t>Jenkins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79355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что под капотом процесса?</a:t>
            </a:r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97" y="1054729"/>
            <a:ext cx="7679677" cy="44367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01933" y="6300239"/>
            <a:ext cx="10653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Jenkins </a:t>
            </a:r>
            <a:r>
              <a:rPr lang="ru-RU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плагин не работает при отсутствии </a:t>
            </a:r>
            <a:r>
              <a:rPr lang="en-US" sz="2400" dirty="0" err="1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offline_access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118" y="4217658"/>
            <a:ext cx="2392922" cy="23929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712" y="1933219"/>
            <a:ext cx="5191457" cy="425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2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что под капотом процесса?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10" y="2103647"/>
            <a:ext cx="10849364" cy="2603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844" y="4194220"/>
            <a:ext cx="2392922" cy="239292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60553" y="1451481"/>
            <a:ext cx="9848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Jenkins </a:t>
            </a:r>
            <a:r>
              <a:rPr lang="ru-RU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плагин требует обязательного наличия </a:t>
            </a:r>
            <a:r>
              <a:rPr lang="en-US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scope: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377422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56" y="2961408"/>
            <a:ext cx="2543265" cy="2543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19175" y="5933010"/>
            <a:ext cx="10714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Прикручиваем </a:t>
            </a:r>
            <a:r>
              <a:rPr lang="ru-RU" sz="2400" dirty="0" smtClean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аутентификацию </a:t>
            </a:r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к </a:t>
            </a:r>
            <a:r>
              <a:rPr lang="ru-RU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демо</a:t>
            </a:r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приложению на </a:t>
            </a:r>
            <a:r>
              <a:rPr lang="ru-RU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nginx</a:t>
            </a:r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 средствами </a:t>
            </a:r>
            <a:r>
              <a:rPr lang="ru-RU" sz="2400" dirty="0" err="1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nginx</a:t>
            </a:r>
            <a:r>
              <a:rPr lang="ru-RU" sz="2400" dirty="0">
                <a:solidFill>
                  <a:srgbClr val="405E82"/>
                </a:solidFill>
                <a:latin typeface="Montserrat" panose="00000500000000000000" pitchFamily="2" charset="-52"/>
                <a:ea typeface="Play"/>
                <a:cs typeface="Play"/>
                <a:sym typeface="Play"/>
              </a:rPr>
              <a:t>.</a:t>
            </a:r>
            <a:endParaRPr lang="en-US" sz="2400" dirty="0">
              <a:solidFill>
                <a:srgbClr val="405E82"/>
              </a:solidFill>
              <a:latin typeface="Montserrat" panose="00000500000000000000" pitchFamily="2" charset="-52"/>
              <a:ea typeface="Play"/>
              <a:cs typeface="Play"/>
              <a:sym typeface="Play"/>
            </a:endParaRPr>
          </a:p>
        </p:txBody>
      </p:sp>
    </p:spTree>
    <p:extLst>
      <p:ext uri="{BB962C8B-B14F-4D97-AF65-F5344CB8AC3E}">
        <p14:creationId xmlns:p14="http://schemas.microsoft.com/office/powerpoint/2010/main" val="38901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Терминология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00" y="2900351"/>
            <a:ext cx="2145978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6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Терминология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867103" y="2005781"/>
            <a:ext cx="10628211" cy="430294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Montserrat SemiBold" panose="00000700000000000000" pitchFamily="2" charset="-52"/>
              </a:rPr>
              <a:t>Gatekeeper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ru-RU" dirty="0" err="1" smtClean="0"/>
              <a:t>пер.англ</a:t>
            </a:r>
            <a:r>
              <a:rPr lang="ru-RU" dirty="0" smtClean="0"/>
              <a:t> «сторож», «посредник».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b="1" dirty="0">
                <a:latin typeface="Montserrat SemiBold" panose="00000700000000000000" pitchFamily="2" charset="-52"/>
              </a:rPr>
              <a:t>Прокси-сервер аутентификации </a:t>
            </a:r>
            <a:r>
              <a:rPr lang="ru-RU" dirty="0"/>
              <a:t> </a:t>
            </a:r>
            <a:r>
              <a:rPr lang="ru-RU" dirty="0" smtClean="0"/>
              <a:t>-</a:t>
            </a:r>
            <a:r>
              <a:rPr lang="en-US" dirty="0" smtClean="0"/>
              <a:t> </a:t>
            </a:r>
            <a:r>
              <a:rPr lang="ru-RU" dirty="0" smtClean="0"/>
              <a:t>прокси-сервер</a:t>
            </a:r>
            <a:r>
              <a:rPr lang="ru-RU" dirty="0"/>
              <a:t>, который интегрируется с </a:t>
            </a:r>
            <a:r>
              <a:rPr lang="ru-RU" dirty="0" smtClean="0"/>
              <a:t>провайдерами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Identity Provider)</a:t>
            </a:r>
            <a:r>
              <a:rPr lang="ru-RU" dirty="0" smtClean="0"/>
              <a:t> по стандартным протоколам (</a:t>
            </a:r>
            <a:r>
              <a:rPr lang="en-US" dirty="0" err="1"/>
              <a:t>OpenID</a:t>
            </a:r>
            <a:r>
              <a:rPr lang="en-US" dirty="0"/>
              <a:t> Connect (OIDC</a:t>
            </a:r>
            <a:r>
              <a:rPr lang="en-US" dirty="0" smtClean="0"/>
              <a:t>), </a:t>
            </a:r>
            <a:r>
              <a:rPr lang="en-US" dirty="0" smtClean="0"/>
              <a:t>SAML2.0</a:t>
            </a:r>
            <a:r>
              <a:rPr lang="en-US" dirty="0" smtClean="0"/>
              <a:t>)</a:t>
            </a:r>
            <a:r>
              <a:rPr lang="ru-RU" dirty="0" smtClean="0"/>
              <a:t>, реализует поддержку работы с </a:t>
            </a:r>
            <a:r>
              <a:rPr lang="en-US" dirty="0" smtClean="0"/>
              <a:t>access-</a:t>
            </a:r>
            <a:r>
              <a:rPr lang="ru-RU" dirty="0" err="1" smtClean="0"/>
              <a:t>токенами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err="1"/>
              <a:t>cookie</a:t>
            </a:r>
            <a:r>
              <a:rPr lang="ru-RU" dirty="0"/>
              <a:t> браузера, </a:t>
            </a:r>
            <a:r>
              <a:rPr lang="ru-RU" dirty="0" smtClean="0"/>
              <a:t>а также с заголовками в запросе с типом </a:t>
            </a:r>
            <a:r>
              <a:rPr lang="en-US" dirty="0" smtClean="0"/>
              <a:t>bearer.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0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Simple Light">
  <a:themeElements>
    <a:clrScheme name="Links darket">
      <a:dk1>
        <a:srgbClr val="405E82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C7745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6741</TotalTime>
  <Words>603</Words>
  <Application>Microsoft Office PowerPoint</Application>
  <PresentationFormat>Широкоэкранный</PresentationFormat>
  <Paragraphs>180</Paragraphs>
  <Slides>21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Calibri</vt:lpstr>
      <vt:lpstr>Montserrat</vt:lpstr>
      <vt:lpstr>Montserrat SemiBold</vt:lpstr>
      <vt:lpstr>Open Sans</vt:lpstr>
      <vt:lpstr>Play</vt:lpstr>
      <vt:lpstr>Roboto Mono</vt:lpstr>
      <vt:lpstr>Tahoma</vt:lpstr>
      <vt:lpstr>VK Sans Display</vt:lpstr>
      <vt:lpstr>2_Simple Light</vt:lpstr>
      <vt:lpstr>Simple Light</vt:lpstr>
      <vt:lpstr>Приложения и Keycloak</vt:lpstr>
      <vt:lpstr>О чем будем говорить?</vt:lpstr>
      <vt:lpstr>Повторение – мать …</vt:lpstr>
      <vt:lpstr>А что под капотом процесса?</vt:lpstr>
      <vt:lpstr>А что под капотом процесса?</vt:lpstr>
      <vt:lpstr>А что под капотом процесса?</vt:lpstr>
      <vt:lpstr>Практика</vt:lpstr>
      <vt:lpstr>Терминология</vt:lpstr>
      <vt:lpstr>Терминология</vt:lpstr>
      <vt:lpstr>Что такое «Gogatekeeper»?</vt:lpstr>
      <vt:lpstr>Обзор продукта</vt:lpstr>
      <vt:lpstr>Стратегия продукта</vt:lpstr>
      <vt:lpstr>Ключевые функции</vt:lpstr>
      <vt:lpstr>Как упростить интеграцию с OAuth-сервером?</vt:lpstr>
      <vt:lpstr>Как упростить интеграцию с OAuth-сервером?</vt:lpstr>
      <vt:lpstr>Пример с nginx (упрощенная схема)</vt:lpstr>
      <vt:lpstr>Практика</vt:lpstr>
      <vt:lpstr>Gogatekeeper vs другие решения</vt:lpstr>
      <vt:lpstr>Сравнение решений</vt:lpstr>
      <vt:lpstr>Сравнение решений</vt:lpstr>
      <vt:lpstr>Итого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Блажина</dc:creator>
  <cp:lastModifiedBy>Ирина Блажина</cp:lastModifiedBy>
  <cp:revision>218</cp:revision>
  <dcterms:created xsi:type="dcterms:W3CDTF">2022-03-20T11:23:58Z</dcterms:created>
  <dcterms:modified xsi:type="dcterms:W3CDTF">2022-04-23T11:34:15Z</dcterms:modified>
</cp:coreProperties>
</file>