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21"/>
  </p:notesMasterIdLst>
  <p:sldIdLst>
    <p:sldId id="262" r:id="rId3"/>
    <p:sldId id="273" r:id="rId4"/>
    <p:sldId id="274" r:id="rId5"/>
    <p:sldId id="287" r:id="rId6"/>
    <p:sldId id="271" r:id="rId7"/>
    <p:sldId id="269" r:id="rId8"/>
    <p:sldId id="270" r:id="rId9"/>
    <p:sldId id="286" r:id="rId10"/>
    <p:sldId id="277" r:id="rId11"/>
    <p:sldId id="272" r:id="rId12"/>
    <p:sldId id="281" r:id="rId13"/>
    <p:sldId id="282" r:id="rId14"/>
    <p:sldId id="283" r:id="rId15"/>
    <p:sldId id="284" r:id="rId16"/>
    <p:sldId id="285" r:id="rId17"/>
    <p:sldId id="278" r:id="rId18"/>
    <p:sldId id="288" r:id="rId19"/>
    <p:sldId id="27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85FF"/>
    <a:srgbClr val="24D465"/>
    <a:srgbClr val="70A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773" autoAdjust="0"/>
  </p:normalViewPr>
  <p:slideViewPr>
    <p:cSldViewPr snapToGrid="0">
      <p:cViewPr varScale="1">
        <p:scale>
          <a:sx n="82" d="100"/>
          <a:sy n="82" d="100"/>
        </p:scale>
        <p:origin x="45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B2284-9FDF-476A-BE71-B879083B89FF}" type="datetimeFigureOut">
              <a:rPr lang="en-US" smtClean="0"/>
              <a:t>4/24/2022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4F76A-301D-46EC-8759-61F49F45A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75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67103" y="1261241"/>
            <a:ext cx="10881985" cy="5047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8580" lvl="0" indent="-45643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130000"/>
              <a:buFont typeface="Arial" panose="020B0604020202020204" pitchFamily="34" charset="0"/>
              <a:buChar char="•"/>
              <a:defRPr sz="2400" b="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93253603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  <p15:guide id="3" orient="horz" pos="52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Section 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 b="0">
                <a:solidFill>
                  <a:srgbClr val="405E82"/>
                </a:solidFill>
                <a:latin typeface="Montserrat SemiBold" panose="000007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4665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32628666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Section 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 b="0">
                <a:solidFill>
                  <a:srgbClr val="405E82"/>
                </a:solidFill>
                <a:latin typeface="Montserrat SemiBold" panose="000007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75529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67105" y="1245476"/>
            <a:ext cx="4903077" cy="506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8580" lvl="0" indent="-45643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90000"/>
              <a:buFont typeface="Arial" panose="020B0604020202020204" pitchFamily="34" charset="0"/>
              <a:buChar char="•"/>
              <a:defRPr sz="2400" b="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10875999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/>
          <a:lstStyle/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2;p15"/>
          <p:cNvSpPr txBox="1">
            <a:spLocks noGrp="1"/>
          </p:cNvSpPr>
          <p:nvPr>
            <p:ph type="body" idx="1"/>
          </p:nvPr>
        </p:nvSpPr>
        <p:spPr>
          <a:xfrm>
            <a:off x="1019175" y="1261241"/>
            <a:ext cx="10693741" cy="467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152145" lvl="0" indent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7FF"/>
              </a:buClr>
              <a:buSzPct val="90000"/>
              <a:buNone/>
              <a:defRPr sz="2000" b="0">
                <a:solidFill>
                  <a:srgbClr val="405E82"/>
                </a:solidFill>
                <a:latin typeface="Roboto Mono" panose="00000009000000000000" pitchFamily="49" charset="0"/>
                <a:ea typeface="Roboto Mono" panose="00000009000000000000" pitchFamily="49" charset="0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4184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00355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1590469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C408CBF-AE0C-4AFF-88EB-6DB7B955C393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84979" y="715115"/>
            <a:ext cx="7236558" cy="445386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3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65346357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11" y="3241974"/>
            <a:ext cx="11360800" cy="763600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bg1"/>
                </a:solidFill>
                <a:latin typeface="Montserrat" panose="00000500000000000000" pitchFamily="2" charset="-52"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GB" kern="0" smtClean="0">
                <a:solidFill>
                  <a:srgbClr val="595959"/>
                </a:solidFill>
              </a:rPr>
              <a:pPr/>
              <a:t>‹#›</a:t>
            </a:fld>
            <a:endParaRPr lang="en-GB"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393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ctrTitle"/>
          </p:nvPr>
        </p:nvSpPr>
        <p:spPr>
          <a:xfrm>
            <a:off x="615271" y="2540000"/>
            <a:ext cx="6940919" cy="2584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3600">
                <a:solidFill>
                  <a:schemeClr val="bg1"/>
                </a:solidFill>
                <a:latin typeface="Montserrat SemiBold" panose="00000700000000000000" pitchFamily="2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"/>
          </p:nvPr>
        </p:nvSpPr>
        <p:spPr>
          <a:xfrm>
            <a:off x="516976" y="5204169"/>
            <a:ext cx="7108545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8C85FF"/>
                </a:solidFill>
                <a:latin typeface="Montserrat" panose="00000500000000000000" pitchFamily="2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sp>
        <p:nvSpPr>
          <p:cNvPr id="12" name="Google Shape;12;p1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278" y="1233677"/>
            <a:ext cx="3620859" cy="484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63201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5">
          <p15:clr>
            <a:srgbClr val="FBAE40"/>
          </p15:clr>
        </p15:guide>
        <p15:guide id="0" orient="horz" pos="352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035229" y="593367"/>
            <a:ext cx="10741175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1035229" y="1536634"/>
            <a:ext cx="10741175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Параллелограмм 7"/>
          <p:cNvSpPr/>
          <p:nvPr userDrawn="1"/>
        </p:nvSpPr>
        <p:spPr>
          <a:xfrm>
            <a:off x="-216334" y="498771"/>
            <a:ext cx="1067676" cy="358515"/>
          </a:xfrm>
          <a:prstGeom prst="parallelogram">
            <a:avLst>
              <a:gd name="adj" fmla="val 45969"/>
            </a:avLst>
          </a:prstGeom>
          <a:solidFill>
            <a:srgbClr val="405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405E82"/>
              </a:solidFill>
              <a:effectLst/>
              <a:uLnTx/>
              <a:uFillTx/>
              <a:latin typeface="Open Sans" pitchFamily="2" charset="0"/>
              <a:ea typeface="+mn-ea"/>
              <a:cs typeface="+mn-cs"/>
              <a:sym typeface="Arial"/>
            </a:endParaRPr>
          </a:p>
        </p:txBody>
      </p:sp>
      <p:sp>
        <p:nvSpPr>
          <p:cNvPr id="10" name="Google Shape;14;p55"/>
          <p:cNvSpPr txBox="1">
            <a:spLocks/>
          </p:cNvSpPr>
          <p:nvPr userDrawn="1"/>
        </p:nvSpPr>
        <p:spPr>
          <a:xfrm>
            <a:off x="-53143" y="6468755"/>
            <a:ext cx="438315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05E8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t>‹#›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405E8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00" y="5411681"/>
            <a:ext cx="491170" cy="102911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0" t="11836" r="89743" b="17383"/>
          <a:stretch/>
        </p:blipFill>
        <p:spPr>
          <a:xfrm>
            <a:off x="-23064" y="772624"/>
            <a:ext cx="520263" cy="471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58990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8" b="0" i="0" u="none" strike="noStrike" cap="none">
          <a:solidFill>
            <a:srgbClr val="405E82"/>
          </a:solidFill>
          <a:latin typeface="Montserrat" panose="00000500000000000000" pitchFamily="2" charset="-52"/>
          <a:ea typeface="Montserrat" panose="00000500000000000000" pitchFamily="2" charset="-52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405E82"/>
          </a:solidFill>
          <a:latin typeface="Montserrat" panose="00000500000000000000" pitchFamily="2" charset="-52"/>
          <a:ea typeface="Montserrat" panose="00000500000000000000" pitchFamily="2" charset="-52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42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346">
          <p15:clr>
            <a:srgbClr val="F26B43"/>
          </p15:clr>
        </p15:guide>
        <p15:guide id="4" orient="horz" pos="3974">
          <p15:clr>
            <a:srgbClr val="F26B43"/>
          </p15:clr>
        </p15:guide>
        <p15:guide id="5" pos="143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kern="0">
                <a:solidFill>
                  <a:srgbClr val="595959"/>
                </a:solidFill>
              </a:rPr>
              <a:pPr/>
              <a:t>‹#›</a:t>
            </a:fld>
            <a:endParaRPr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5020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svg"/><Relationship Id="rId5" Type="http://schemas.openxmlformats.org/officeDocument/2006/relationships/image" Target="../media/image7.png"/><Relationship Id="rId4" Type="http://schemas.openxmlformats.org/officeDocument/2006/relationships/image" Target="../media/image23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auth0.com/docs/tokens/id-tokens/id-token-structure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Roles</a:t>
            </a:r>
            <a:r>
              <a:rPr lang="ru-RU" dirty="0" smtClean="0"/>
              <a:t>, </a:t>
            </a:r>
            <a:r>
              <a:rPr lang="en-US" dirty="0" smtClean="0"/>
              <a:t>User Federation, Mappers,</a:t>
            </a:r>
            <a:r>
              <a:rPr lang="ru-RU" dirty="0" smtClean="0"/>
              <a:t> </a:t>
            </a:r>
            <a:r>
              <a:rPr lang="en-US" dirty="0"/>
              <a:t>Client Scopes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Спикеры: </a:t>
            </a:r>
          </a:p>
          <a:p>
            <a:r>
              <a:rPr lang="ru-RU" dirty="0" smtClean="0"/>
              <a:t>Ирина Блажина</a:t>
            </a:r>
          </a:p>
          <a:p>
            <a:r>
              <a:rPr lang="ru-RU" dirty="0"/>
              <a:t>Попов Виктор</a:t>
            </a:r>
          </a:p>
        </p:txBody>
      </p:sp>
    </p:spTree>
    <p:extLst>
      <p:ext uri="{BB962C8B-B14F-4D97-AF65-F5344CB8AC3E}">
        <p14:creationId xmlns:p14="http://schemas.microsoft.com/office/powerpoint/2010/main" val="17339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8162147" cy="763600"/>
          </a:xfrm>
        </p:spPr>
        <p:txBody>
          <a:bodyPr/>
          <a:lstStyle/>
          <a:p>
            <a:r>
              <a:rPr lang="ru-RU" dirty="0" smtClean="0"/>
              <a:t>Классические ролевые модели</a:t>
            </a:r>
            <a:endParaRPr lang="en-US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1555039"/>
            <a:ext cx="10515600" cy="1066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38200" y="1783387"/>
            <a:ext cx="1075197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Role-based access control</a:t>
            </a:r>
            <a:r>
              <a:rPr lang="ru-RU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 (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RBAC</a:t>
            </a:r>
            <a:r>
              <a:rPr lang="ru-RU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8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  <a:sym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Attribute-based access control</a:t>
            </a:r>
            <a:r>
              <a:rPr lang="ru-RU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(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ABAC</a:t>
            </a:r>
            <a:r>
              <a:rPr lang="ru-RU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8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  <a:sym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Гибридная (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RBAC</a:t>
            </a:r>
            <a:r>
              <a:rPr lang="ru-RU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 + 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ABAC</a:t>
            </a:r>
            <a:r>
              <a:rPr lang="ru-RU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8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  <a:sym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Mandatory Access Control</a:t>
            </a:r>
            <a:r>
              <a:rPr lang="ru-RU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(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MAC</a:t>
            </a:r>
            <a:r>
              <a:rPr lang="ru-RU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8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  <a:sym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Discretionary Access Control</a:t>
            </a:r>
            <a:r>
              <a:rPr lang="ru-RU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(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DAC</a:t>
            </a:r>
            <a:r>
              <a:rPr lang="ru-RU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)</a:t>
            </a:r>
          </a:p>
          <a:p>
            <a:endParaRPr lang="ru-RU" sz="2800" dirty="0" smtClean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  <a:sym typeface="Arial"/>
            </a:endParaRPr>
          </a:p>
          <a:p>
            <a:r>
              <a:rPr lang="ru-RU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И </a:t>
            </a:r>
            <a:r>
              <a:rPr lang="ru-RU" sz="2800" dirty="0" err="1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д.р</a:t>
            </a:r>
            <a:r>
              <a:rPr lang="ru-RU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Arial"/>
              </a:rPr>
              <a:t>.</a:t>
            </a:r>
            <a:endParaRPr lang="ru-RU" sz="20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651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8162147" cy="763600"/>
          </a:xfrm>
        </p:spPr>
        <p:txBody>
          <a:bodyPr/>
          <a:lstStyle/>
          <a:p>
            <a:r>
              <a:rPr lang="ru-RU" dirty="0" smtClean="0"/>
              <a:t>Наиболее распространенные ролевые модели</a:t>
            </a:r>
            <a:endParaRPr lang="en-US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1555039"/>
            <a:ext cx="10515600" cy="1066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392365"/>
              </p:ext>
            </p:extLst>
          </p:nvPr>
        </p:nvGraphicFramePr>
        <p:xfrm>
          <a:off x="1019175" y="2509934"/>
          <a:ext cx="10541454" cy="3310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4754">
                  <a:extLst>
                    <a:ext uri="{9D8B030D-6E8A-4147-A177-3AD203B41FA5}">
                      <a16:colId xmlns:a16="http://schemas.microsoft.com/office/drawing/2014/main" val="1290470892"/>
                    </a:ext>
                  </a:extLst>
                </a:gridCol>
                <a:gridCol w="5386700">
                  <a:extLst>
                    <a:ext uri="{9D8B030D-6E8A-4147-A177-3AD203B41FA5}">
                      <a16:colId xmlns:a16="http://schemas.microsoft.com/office/drawing/2014/main" val="1725937285"/>
                    </a:ext>
                  </a:extLst>
                </a:gridCol>
              </a:tblGrid>
              <a:tr h="1085461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Role-based access control</a:t>
                      </a:r>
                    </a:p>
                    <a:p>
                      <a:pPr algn="ctr"/>
                      <a:r>
                        <a:rPr lang="ru-RU" sz="2400" b="1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(</a:t>
                      </a:r>
                      <a:r>
                        <a:rPr lang="en-US" sz="2400" b="1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RBAC</a:t>
                      </a:r>
                      <a:r>
                        <a:rPr lang="ru-RU" sz="2400" b="1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Attribute-based access control</a:t>
                      </a:r>
                      <a:r>
                        <a:rPr lang="ru-RU" sz="2400" b="1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(</a:t>
                      </a:r>
                      <a:r>
                        <a:rPr lang="en-US" sz="2400" b="1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ABAC</a:t>
                      </a:r>
                      <a:r>
                        <a:rPr lang="ru-RU" sz="2400" b="1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)</a:t>
                      </a:r>
                      <a:endParaRPr lang="en-US" sz="2400" b="1" i="0" u="none" strike="noStrike" cap="none" dirty="0" smtClean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7672656"/>
                  </a:ext>
                </a:extLst>
              </a:tr>
              <a:tr h="1085461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Принцип состоит в создании ролей, повторяющих бизнес-роли в компании, и присвоении их пользователям. На основе этих ролей проверяется возможность выполнения пользователем того или иного действия.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 Управляет доступом на основе комбинации атрибутов: атрибутов пользователя, атрибутов ресурса, атрибутов, связанных с системой или приложением, к которым осуществляется доступ, и атрибутов среды.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759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87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8162147" cy="763600"/>
          </a:xfrm>
        </p:spPr>
        <p:txBody>
          <a:bodyPr/>
          <a:lstStyle/>
          <a:p>
            <a:r>
              <a:rPr lang="ru-RU" dirty="0"/>
              <a:t>Сравнение </a:t>
            </a:r>
            <a:r>
              <a:rPr lang="en-US" dirty="0"/>
              <a:t>ABAC </a:t>
            </a:r>
            <a:r>
              <a:rPr lang="ru-RU" dirty="0"/>
              <a:t>и </a:t>
            </a:r>
            <a:r>
              <a:rPr lang="en-US" dirty="0"/>
              <a:t>RBAC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1555039"/>
            <a:ext cx="10515600" cy="1066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842969"/>
              </p:ext>
            </p:extLst>
          </p:nvPr>
        </p:nvGraphicFramePr>
        <p:xfrm>
          <a:off x="912846" y="1950096"/>
          <a:ext cx="10541455" cy="3837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1894">
                  <a:extLst>
                    <a:ext uri="{9D8B030D-6E8A-4147-A177-3AD203B41FA5}">
                      <a16:colId xmlns:a16="http://schemas.microsoft.com/office/drawing/2014/main" val="1317571031"/>
                    </a:ext>
                  </a:extLst>
                </a:gridCol>
                <a:gridCol w="3461894">
                  <a:extLst>
                    <a:ext uri="{9D8B030D-6E8A-4147-A177-3AD203B41FA5}">
                      <a16:colId xmlns:a16="http://schemas.microsoft.com/office/drawing/2014/main" val="1290470892"/>
                    </a:ext>
                  </a:extLst>
                </a:gridCol>
                <a:gridCol w="3617667">
                  <a:extLst>
                    <a:ext uri="{9D8B030D-6E8A-4147-A177-3AD203B41FA5}">
                      <a16:colId xmlns:a16="http://schemas.microsoft.com/office/drawing/2014/main" val="1725937285"/>
                    </a:ext>
                  </a:extLst>
                </a:gridCol>
              </a:tblGrid>
              <a:tr h="501432">
                <a:tc>
                  <a:txBody>
                    <a:bodyPr/>
                    <a:lstStyle/>
                    <a:p>
                      <a:pPr algn="ctr"/>
                      <a:endParaRPr lang="ru-RU" sz="2400" b="1" i="0" u="none" strike="noStrike" cap="none" dirty="0" smtClean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RBAC</a:t>
                      </a:r>
                      <a:endParaRPr lang="ru-RU" sz="2400" b="1" i="0" u="none" strike="noStrike" cap="none" dirty="0" smtClean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ABAC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7672656"/>
                  </a:ext>
                </a:extLst>
              </a:tr>
              <a:tr h="638546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Уменьшение</a:t>
                      </a:r>
                      <a:r>
                        <a:rPr lang="ru-RU" sz="2000" b="0" i="0" u="none" strike="noStrike" cap="none" baseline="0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 ручного труда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-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5070784"/>
                  </a:ext>
                </a:extLst>
              </a:tr>
              <a:tr h="878286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Поддержка простых правил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29828"/>
                  </a:ext>
                </a:extLst>
              </a:tr>
              <a:tr h="878286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Поддержка сложных правил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353941"/>
                  </a:ext>
                </a:extLst>
              </a:tr>
              <a:tr h="878286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Фильтрация данных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-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516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877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8162147" cy="763600"/>
          </a:xfrm>
        </p:spPr>
        <p:txBody>
          <a:bodyPr/>
          <a:lstStyle/>
          <a:p>
            <a:r>
              <a:rPr lang="en-US" dirty="0" smtClean="0"/>
              <a:t>RBAC</a:t>
            </a:r>
            <a:endParaRPr lang="en-US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1555039"/>
            <a:ext cx="10515600" cy="1066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38200" y="1783387"/>
            <a:ext cx="1075197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Ролевая модель базируется на понятиях: </a:t>
            </a:r>
            <a:endParaRPr lang="en-US" sz="28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</a:endParaRPr>
          </a:p>
          <a:p>
            <a:pPr lvl="1"/>
            <a:r>
              <a:rPr lang="en-US" sz="28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Группы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 </a:t>
            </a:r>
            <a:r>
              <a:rPr lang="en-US" sz="2800" dirty="0" err="1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пользователей</a:t>
            </a:r>
            <a:r>
              <a:rPr lang="en-US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.</a:t>
            </a:r>
            <a:endParaRPr lang="ru-RU" sz="2800" dirty="0" smtClean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</a:endParaRPr>
          </a:p>
          <a:p>
            <a:pPr lvl="1"/>
            <a:r>
              <a:rPr lang="en-US" sz="2800" dirty="0" err="1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Рол</a:t>
            </a:r>
            <a:r>
              <a:rPr lang="ru-RU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и</a:t>
            </a:r>
            <a:r>
              <a:rPr lang="en-US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.</a:t>
            </a:r>
            <a:endParaRPr lang="ru-RU" sz="28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</a:endParaRPr>
          </a:p>
          <a:p>
            <a:pPr lvl="1"/>
            <a:r>
              <a:rPr lang="en-US" sz="2800" dirty="0" err="1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Операци</a:t>
            </a:r>
            <a:r>
              <a:rPr lang="ru-RU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и</a:t>
            </a:r>
            <a:r>
              <a:rPr lang="en-US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.</a:t>
            </a:r>
            <a:endParaRPr lang="ru-RU" sz="28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</a:endParaRPr>
          </a:p>
          <a:p>
            <a:pPr lvl="1"/>
            <a:r>
              <a:rPr lang="en-US" sz="2800" dirty="0" err="1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Ресурс</a:t>
            </a:r>
            <a:r>
              <a:rPr lang="ru-RU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ы</a:t>
            </a:r>
            <a:r>
              <a:rPr lang="en-US" sz="28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.</a:t>
            </a:r>
            <a:endParaRPr lang="ru-RU" sz="2800" dirty="0" smtClean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</a:endParaRPr>
          </a:p>
          <a:p>
            <a:pPr lvl="2"/>
            <a:endParaRPr lang="en-US" sz="28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</a:endParaRPr>
          </a:p>
          <a:p>
            <a:pPr lvl="0"/>
            <a:r>
              <a:rPr lang="en-US" sz="28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Дополнительные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 </a:t>
            </a:r>
            <a:r>
              <a:rPr lang="en-US" sz="28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управляющие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 </a:t>
            </a:r>
            <a:r>
              <a:rPr lang="en-US" sz="28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структуры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: </a:t>
            </a:r>
          </a:p>
          <a:p>
            <a:pPr lvl="1"/>
            <a:r>
              <a:rPr lang="en-US" sz="28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Дискретная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 </a:t>
            </a:r>
            <a:r>
              <a:rPr lang="en-US" sz="28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матрица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 </a:t>
            </a:r>
            <a:r>
              <a:rPr lang="en-US" sz="28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доступов</a:t>
            </a:r>
            <a:r>
              <a:rPr lang="en-US" sz="28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649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8162147" cy="763600"/>
          </a:xfrm>
        </p:spPr>
        <p:txBody>
          <a:bodyPr/>
          <a:lstStyle/>
          <a:p>
            <a:r>
              <a:rPr lang="ru-RU" dirty="0" smtClean="0"/>
              <a:t>Пример дискретной матрицы</a:t>
            </a:r>
            <a:endParaRPr lang="en-US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1555039"/>
            <a:ext cx="10515600" cy="1066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003109"/>
              </p:ext>
            </p:extLst>
          </p:nvPr>
        </p:nvGraphicFramePr>
        <p:xfrm>
          <a:off x="1019175" y="1922105"/>
          <a:ext cx="9589730" cy="3396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7946">
                  <a:extLst>
                    <a:ext uri="{9D8B030D-6E8A-4147-A177-3AD203B41FA5}">
                      <a16:colId xmlns:a16="http://schemas.microsoft.com/office/drawing/2014/main" val="2411333951"/>
                    </a:ext>
                  </a:extLst>
                </a:gridCol>
                <a:gridCol w="1917946">
                  <a:extLst>
                    <a:ext uri="{9D8B030D-6E8A-4147-A177-3AD203B41FA5}">
                      <a16:colId xmlns:a16="http://schemas.microsoft.com/office/drawing/2014/main" val="4211016930"/>
                    </a:ext>
                  </a:extLst>
                </a:gridCol>
                <a:gridCol w="2105570">
                  <a:extLst>
                    <a:ext uri="{9D8B030D-6E8A-4147-A177-3AD203B41FA5}">
                      <a16:colId xmlns:a16="http://schemas.microsoft.com/office/drawing/2014/main" val="1128748078"/>
                    </a:ext>
                  </a:extLst>
                </a:gridCol>
                <a:gridCol w="1730322">
                  <a:extLst>
                    <a:ext uri="{9D8B030D-6E8A-4147-A177-3AD203B41FA5}">
                      <a16:colId xmlns:a16="http://schemas.microsoft.com/office/drawing/2014/main" val="4052642684"/>
                    </a:ext>
                  </a:extLst>
                </a:gridCol>
                <a:gridCol w="1917946">
                  <a:extLst>
                    <a:ext uri="{9D8B030D-6E8A-4147-A177-3AD203B41FA5}">
                      <a16:colId xmlns:a16="http://schemas.microsoft.com/office/drawing/2014/main" val="3858152977"/>
                    </a:ext>
                  </a:extLst>
                </a:gridCol>
              </a:tblGrid>
              <a:tr h="1331407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1600" kern="1200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</a:rPr>
                        <a:t>Ресурс</a:t>
                      </a:r>
                      <a:endParaRPr lang="en-US" sz="1600" kern="120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</a:endParaRPr>
                    </a:p>
                    <a:p>
                      <a:pPr marL="0" marR="0"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</a:rPr>
                        <a:t>(</a:t>
                      </a:r>
                      <a:r>
                        <a:rPr lang="en-US" sz="1600" kern="1200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</a:rPr>
                        <a:t>категория</a:t>
                      </a:r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</a:rPr>
                        <a:t>ресурса</a:t>
                      </a:r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</a:rPr>
                        <a:t>)</a:t>
                      </a:r>
                    </a:p>
                  </a:txBody>
                  <a:tcPr marL="47625" marR="47625" marT="47625" marB="47625" anchor="ctr"/>
                </a:tc>
                <a:tc rowSpan="2">
                  <a:txBody>
                    <a:bodyPr/>
                    <a:lstStyle/>
                    <a:p>
                      <a:pPr marL="0" marR="0"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</a:rPr>
                        <a:t> </a:t>
                      </a:r>
                    </a:p>
                    <a:p>
                      <a:pPr marL="0" marR="0" algn="ctr"/>
                      <a:r>
                        <a:rPr lang="en-US" sz="1600" kern="1200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</a:rPr>
                        <a:t>developersfiles</a:t>
                      </a:r>
                      <a:endParaRPr lang="en-US" sz="1600" kern="120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</a:endParaRPr>
                    </a:p>
                  </a:txBody>
                  <a:tcPr marL="47625" marR="47625" marT="47625" marB="47625" anchor="ctr"/>
                </a:tc>
                <a:tc rowSpan="2">
                  <a:txBody>
                    <a:bodyPr/>
                    <a:lstStyle/>
                    <a:p>
                      <a:pPr marL="0" marR="0"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</a:rPr>
                        <a:t> </a:t>
                      </a:r>
                    </a:p>
                    <a:p>
                      <a:pPr marL="0" marR="0" algn="ctr"/>
                      <a:r>
                        <a:rPr lang="en-US" sz="1600" kern="1200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</a:rPr>
                        <a:t>objectsfiles</a:t>
                      </a:r>
                      <a:endParaRPr lang="en-US" sz="1600" kern="120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</a:endParaRPr>
                    </a:p>
                  </a:txBody>
                  <a:tcPr marL="47625" marR="47625" marT="47625" marB="47625" anchor="ctr"/>
                </a:tc>
                <a:tc rowSpan="2">
                  <a:txBody>
                    <a:bodyPr/>
                    <a:lstStyle/>
                    <a:p>
                      <a:pPr marL="0" marR="0"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</a:rPr>
                        <a:t> </a:t>
                      </a:r>
                    </a:p>
                    <a:p>
                      <a:pPr marL="0" marR="0"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</a:rPr>
                        <a:t>documents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623091523"/>
                  </a:ext>
                </a:extLst>
              </a:tr>
              <a:tr h="3667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kern="1200" cap="none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Роль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endParaRPr lang="en-US" sz="1600" b="1" i="0" u="none" strike="noStrike" kern="1200" cap="none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Arial"/>
                      </a:endParaRPr>
                    </a:p>
                  </a:txBody>
                  <a:tcPr marL="47625" marR="47625" marT="47625" marB="47625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915659"/>
                  </a:ext>
                </a:extLst>
              </a:tr>
              <a:tr h="84908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kern="1200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operator</a:t>
                      </a:r>
                      <a:endParaRPr lang="en-US" sz="1600" b="1" i="0" u="none" strike="noStrike" kern="1200" cap="none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Arial"/>
                      </a:endParaRPr>
                    </a:p>
                  </a:txBody>
                  <a:tcPr marL="47625" marR="47625" marT="47625" marB="476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1600" b="1" i="0" u="none" strike="noStrike" kern="1200" cap="non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read</a:t>
                      </a:r>
                    </a:p>
                    <a:p>
                      <a:pPr marL="0" marR="0" algn="ctr"/>
                      <a:r>
                        <a:rPr lang="en-US" sz="1600" b="1" i="0" u="none" strike="noStrike" kern="1200" cap="non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print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1600" b="1" i="0" u="none" strike="noStrike" kern="1200" cap="non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read</a:t>
                      </a:r>
                    </a:p>
                    <a:p>
                      <a:pPr marL="0" marR="0" algn="ctr"/>
                      <a:r>
                        <a:rPr lang="en-US" sz="1600" b="1" i="0" u="none" strike="noStrike" kern="1200" cap="non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print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1600" b="1" i="0" u="none" strike="noStrike" kern="1200" cap="non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read</a:t>
                      </a:r>
                    </a:p>
                    <a:p>
                      <a:pPr marL="0" marR="0" algn="ctr"/>
                      <a:r>
                        <a:rPr lang="en-US" sz="1600" b="1" i="0" u="none" strike="noStrike" kern="1200" cap="non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send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206380429"/>
                  </a:ext>
                </a:extLst>
              </a:tr>
              <a:tr h="84908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600" b="1" i="0" u="none" strike="noStrike" kern="1200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manager</a:t>
                      </a:r>
                      <a:endParaRPr lang="en-US" sz="1600" b="1" i="0" u="none" strike="noStrike" kern="1200" cap="none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Arial"/>
                      </a:endParaRPr>
                    </a:p>
                  </a:txBody>
                  <a:tcPr marL="47625" marR="47625" marT="47625" marB="476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1600" b="1" i="0" u="none" strike="noStrike" kern="1200" cap="non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Create</a:t>
                      </a:r>
                      <a:endParaRPr lang="ru-RU" sz="1600" b="1" i="0" u="none" strike="noStrike" kern="1200" cap="none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Arial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i="0" u="none" strike="noStrike" kern="1200" cap="non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read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1600" b="1" i="0" u="none" strike="noStrike" kern="1200" cap="none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Fullcontrol</a:t>
                      </a:r>
                      <a:endParaRPr lang="ru-RU" sz="1600" b="1" i="0" u="none" strike="noStrike" kern="1200" cap="none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Arial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1600" b="1" i="0" u="none" strike="noStrike" kern="1200" cap="non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Create</a:t>
                      </a:r>
                      <a:endParaRPr lang="ru-RU" sz="1600" b="1" i="0" u="none" strike="noStrike" kern="1200" cap="none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Arial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i="0" u="none" strike="noStrike" kern="1200" cap="non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read</a:t>
                      </a: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1770626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245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5" y="341847"/>
            <a:ext cx="8162147" cy="763600"/>
          </a:xfrm>
        </p:spPr>
        <p:txBody>
          <a:bodyPr/>
          <a:lstStyle/>
          <a:p>
            <a:r>
              <a:rPr lang="ru-RU" dirty="0" smtClean="0"/>
              <a:t>Пример дискретной матрицы </a:t>
            </a:r>
            <a:r>
              <a:rPr lang="en-US" dirty="0" smtClean="0"/>
              <a:t>Jenkins</a:t>
            </a:r>
            <a:endParaRPr lang="en-US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1555039"/>
            <a:ext cx="10515600" cy="1066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88" y="1804711"/>
            <a:ext cx="11006623" cy="404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92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</a:t>
            </a:r>
            <a:endParaRPr lang="en-US"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904426" y="981323"/>
            <a:ext cx="10740177" cy="5047483"/>
          </a:xfrm>
        </p:spPr>
        <p:txBody>
          <a:bodyPr/>
          <a:lstStyle/>
          <a:p>
            <a:pPr marL="152145" indent="0">
              <a:buNone/>
            </a:pPr>
            <a:r>
              <a:rPr lang="ru-RU" dirty="0"/>
              <a:t>Роли в </a:t>
            </a:r>
            <a:r>
              <a:rPr lang="en-US" dirty="0" err="1"/>
              <a:t>keycloak</a:t>
            </a:r>
            <a:r>
              <a:rPr lang="en-US" dirty="0"/>
              <a:t> </a:t>
            </a:r>
            <a:r>
              <a:rPr lang="ru-RU" dirty="0"/>
              <a:t>используются как на уровне </a:t>
            </a:r>
            <a:r>
              <a:rPr lang="en-US" dirty="0"/>
              <a:t>Realm, </a:t>
            </a:r>
            <a:endParaRPr lang="ru-RU" dirty="0" smtClean="0"/>
          </a:p>
          <a:p>
            <a:pPr marL="152145" indent="0">
              <a:buNone/>
            </a:pPr>
            <a:r>
              <a:rPr lang="ru-RU" dirty="0" smtClean="0"/>
              <a:t>так </a:t>
            </a:r>
            <a:r>
              <a:rPr lang="ru-RU" dirty="0"/>
              <a:t>и на уровне </a:t>
            </a:r>
            <a:r>
              <a:rPr lang="en-US" dirty="0"/>
              <a:t>Client. </a:t>
            </a:r>
            <a:r>
              <a:rPr lang="ru-RU" dirty="0"/>
              <a:t>Также роли используются как простые, так и сложные (композитные/иерархические).</a:t>
            </a:r>
            <a:endParaRPr lang="en-US" dirty="0"/>
          </a:p>
          <a:p>
            <a:pPr marL="152145" indent="0">
              <a:buNone/>
            </a:pP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1555039"/>
            <a:ext cx="10515600" cy="1066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777697"/>
            <a:ext cx="6298245" cy="2755088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227" y="3407149"/>
            <a:ext cx="6845268" cy="2901576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</p:spTree>
    <p:extLst>
      <p:ext uri="{BB962C8B-B14F-4D97-AF65-F5344CB8AC3E}">
        <p14:creationId xmlns:p14="http://schemas.microsoft.com/office/powerpoint/2010/main" val="79681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</a:t>
            </a:r>
            <a:r>
              <a:rPr lang="ru-RU" dirty="0" smtClean="0"/>
              <a:t>из группы </a:t>
            </a:r>
            <a:r>
              <a:rPr lang="en-US" dirty="0" smtClean="0"/>
              <a:t>AD</a:t>
            </a:r>
            <a:endParaRPr lang="en-US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1555039"/>
            <a:ext cx="10515600" cy="1066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847" y="1105447"/>
            <a:ext cx="6297483" cy="535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6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656" y="2961408"/>
            <a:ext cx="2543265" cy="25432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7210" y="6027003"/>
            <a:ext cx="113646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Прикручиваем аутентификацию по созданным </a:t>
            </a:r>
            <a:r>
              <a:rPr lang="ru-RU" sz="2400" dirty="0" err="1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mappers</a:t>
            </a:r>
            <a:r>
              <a:rPr lang="ru-RU" sz="2400" dirty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 для </a:t>
            </a:r>
            <a:r>
              <a:rPr lang="en-US" sz="2400" dirty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G</a:t>
            </a:r>
            <a:r>
              <a:rPr lang="ru-RU" sz="2400" dirty="0" err="1" smtClean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ogatekeeper</a:t>
            </a:r>
            <a:r>
              <a:rPr lang="en-US" sz="2400" dirty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.</a:t>
            </a:r>
            <a:endParaRPr lang="en-US" sz="2400" dirty="0">
              <a:solidFill>
                <a:srgbClr val="405E82"/>
              </a:solidFill>
              <a:latin typeface="Montserrat SemiBold" panose="00000700000000000000" pitchFamily="2" charset="-52"/>
              <a:ea typeface="Play"/>
              <a:cs typeface="Play"/>
              <a:sym typeface="Play"/>
            </a:endParaRPr>
          </a:p>
        </p:txBody>
      </p:sp>
    </p:spTree>
    <p:extLst>
      <p:ext uri="{BB962C8B-B14F-4D97-AF65-F5344CB8AC3E}">
        <p14:creationId xmlns:p14="http://schemas.microsoft.com/office/powerpoint/2010/main" val="148405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чем будем говорить?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137" y="4529126"/>
            <a:ext cx="2145978" cy="2328874"/>
          </a:xfrm>
          <a:prstGeom prst="rect">
            <a:avLst/>
          </a:prstGeom>
        </p:spPr>
      </p:pic>
      <p:pic>
        <p:nvPicPr>
          <p:cNvPr id="5" name="Object 2" descr="preencoded.png">
            <a:extLst>
              <a:ext uri="{FF2B5EF4-FFF2-40B4-BE49-F238E27FC236}">
                <a16:creationId xmlns:a16="http://schemas.microsoft.com/office/drawing/2014/main" id="{BE8BEB4C-8767-45C0-A437-D9CE7B539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5033044" y="3435799"/>
            <a:ext cx="1619250" cy="9525"/>
          </a:xfrm>
          <a:prstGeom prst="rect">
            <a:avLst/>
          </a:prstGeom>
        </p:spPr>
      </p:pic>
      <p:pic>
        <p:nvPicPr>
          <p:cNvPr id="6" name="Object 3" descr="preencoded.png">
            <a:extLst>
              <a:ext uri="{FF2B5EF4-FFF2-40B4-BE49-F238E27FC236}">
                <a16:creationId xmlns:a16="http://schemas.microsoft.com/office/drawing/2014/main" id="{86DAF7CF-8294-49EC-886D-0513AA6180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6390357" y="3435799"/>
            <a:ext cx="261938" cy="9525"/>
          </a:xfrm>
          <a:prstGeom prst="rect">
            <a:avLst/>
          </a:prstGeom>
        </p:spPr>
      </p:pic>
      <p:pic>
        <p:nvPicPr>
          <p:cNvPr id="7" name="Object 4" descr="preencoded.png">
            <a:extLst>
              <a:ext uri="{FF2B5EF4-FFF2-40B4-BE49-F238E27FC236}">
                <a16:creationId xmlns:a16="http://schemas.microsoft.com/office/drawing/2014/main" id="{EA38EBEC-3211-4B4B-9595-ED7E8B8A57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793643" y="3437933"/>
            <a:ext cx="1619250" cy="9525"/>
          </a:xfrm>
          <a:prstGeom prst="rect">
            <a:avLst/>
          </a:prstGeom>
        </p:spPr>
      </p:pic>
      <p:pic>
        <p:nvPicPr>
          <p:cNvPr id="8" name="Object 5" descr="preencoded.png">
            <a:extLst>
              <a:ext uri="{FF2B5EF4-FFF2-40B4-BE49-F238E27FC236}">
                <a16:creationId xmlns:a16="http://schemas.microsoft.com/office/drawing/2014/main" id="{9A06D94A-A355-4127-95EF-7BCB6AC01D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9150956" y="3437933"/>
            <a:ext cx="261938" cy="9525"/>
          </a:xfrm>
          <a:prstGeom prst="rect">
            <a:avLst/>
          </a:prstGeom>
        </p:spPr>
      </p:pic>
      <p:sp>
        <p:nvSpPr>
          <p:cNvPr id="11" name="Текст 59">
            <a:extLst>
              <a:ext uri="{FF2B5EF4-FFF2-40B4-BE49-F238E27FC236}">
                <a16:creationId xmlns:a16="http://schemas.microsoft.com/office/drawing/2014/main" id="{071C4CC4-16A9-4E4A-842B-8C2E267A4BDE}"/>
              </a:ext>
            </a:extLst>
          </p:cNvPr>
          <p:cNvSpPr txBox="1">
            <a:spLocks/>
          </p:cNvSpPr>
          <p:nvPr/>
        </p:nvSpPr>
        <p:spPr>
          <a:xfrm>
            <a:off x="4941046" y="2809531"/>
            <a:ext cx="413604" cy="631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300" kern="1200" spc="-1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2" name="Текст 21">
            <a:extLst>
              <a:ext uri="{FF2B5EF4-FFF2-40B4-BE49-F238E27FC236}">
                <a16:creationId xmlns:a16="http://schemas.microsoft.com/office/drawing/2014/main" id="{CF0F2D56-5865-4A44-8C4C-4BB6FB20C38E}"/>
              </a:ext>
            </a:extLst>
          </p:cNvPr>
          <p:cNvSpPr txBox="1">
            <a:spLocks/>
          </p:cNvSpPr>
          <p:nvPr/>
        </p:nvSpPr>
        <p:spPr>
          <a:xfrm>
            <a:off x="4941046" y="3472623"/>
            <a:ext cx="2321183" cy="10619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 spc="-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000" b="1" dirty="0" smtClean="0">
                <a:ea typeface="Play"/>
                <a:cs typeface="Play"/>
                <a:sym typeface="Play"/>
              </a:rPr>
              <a:t>На практике </a:t>
            </a:r>
            <a:r>
              <a:rPr lang="ru-RU" sz="2000" dirty="0" smtClean="0">
                <a:ea typeface="Play"/>
                <a:cs typeface="Play"/>
                <a:sym typeface="Play"/>
              </a:rPr>
              <a:t>научимся с ними работать.</a:t>
            </a:r>
            <a:endParaRPr lang="en-US" sz="2000" dirty="0">
              <a:ea typeface="Play"/>
              <a:cs typeface="Play"/>
              <a:sym typeface="Play"/>
            </a:endParaRPr>
          </a:p>
        </p:txBody>
      </p:sp>
      <p:sp>
        <p:nvSpPr>
          <p:cNvPr id="14" name="Текст 59">
            <a:extLst>
              <a:ext uri="{FF2B5EF4-FFF2-40B4-BE49-F238E27FC236}">
                <a16:creationId xmlns:a16="http://schemas.microsoft.com/office/drawing/2014/main" id="{93E081AD-348E-4D2E-A6D9-BF3AEA21194F}"/>
              </a:ext>
            </a:extLst>
          </p:cNvPr>
          <p:cNvSpPr txBox="1">
            <a:spLocks/>
          </p:cNvSpPr>
          <p:nvPr/>
        </p:nvSpPr>
        <p:spPr>
          <a:xfrm>
            <a:off x="7681692" y="2811665"/>
            <a:ext cx="413604" cy="631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300" kern="1200" spc="-1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5" name="Текст 21">
            <a:extLst>
              <a:ext uri="{FF2B5EF4-FFF2-40B4-BE49-F238E27FC236}">
                <a16:creationId xmlns:a16="http://schemas.microsoft.com/office/drawing/2014/main" id="{87461A46-0CB3-4629-B2BB-F9F18322DB8C}"/>
              </a:ext>
            </a:extLst>
          </p:cNvPr>
          <p:cNvSpPr txBox="1">
            <a:spLocks/>
          </p:cNvSpPr>
          <p:nvPr/>
        </p:nvSpPr>
        <p:spPr>
          <a:xfrm>
            <a:off x="7681692" y="3474756"/>
            <a:ext cx="2681564" cy="13194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 spc="-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000" dirty="0">
                <a:ea typeface="Play"/>
                <a:cs typeface="Play"/>
                <a:sym typeface="Play"/>
              </a:rPr>
              <a:t>Разберемся, как </a:t>
            </a:r>
            <a:r>
              <a:rPr lang="en-US" sz="2000" b="1" dirty="0">
                <a:ea typeface="Play"/>
                <a:cs typeface="Play"/>
                <a:sym typeface="Play"/>
              </a:rPr>
              <a:t>mappers</a:t>
            </a:r>
            <a:r>
              <a:rPr lang="en-US" sz="2000" dirty="0">
                <a:ea typeface="Play"/>
                <a:cs typeface="Play"/>
                <a:sym typeface="Play"/>
              </a:rPr>
              <a:t> </a:t>
            </a:r>
            <a:r>
              <a:rPr lang="ru-RU" sz="2000" dirty="0">
                <a:ea typeface="Play"/>
                <a:cs typeface="Play"/>
                <a:sym typeface="Play"/>
              </a:rPr>
              <a:t>влияют на аутентификацию через </a:t>
            </a:r>
            <a:r>
              <a:rPr lang="en-US" sz="2000" b="1" dirty="0" err="1" smtClean="0">
                <a:ea typeface="Play"/>
                <a:cs typeface="Play"/>
                <a:sym typeface="Play"/>
              </a:rPr>
              <a:t>GoGatekeeper</a:t>
            </a:r>
            <a:r>
              <a:rPr lang="en-US" sz="2000" b="1" dirty="0">
                <a:ea typeface="Play"/>
                <a:cs typeface="Play"/>
                <a:sym typeface="Play"/>
              </a:rPr>
              <a:t>.</a:t>
            </a:r>
            <a:endParaRPr lang="ru-RU" sz="2000" b="1" dirty="0">
              <a:ea typeface="Play"/>
              <a:cs typeface="Play"/>
              <a:sym typeface="Play"/>
            </a:endParaRPr>
          </a:p>
        </p:txBody>
      </p:sp>
      <p:pic>
        <p:nvPicPr>
          <p:cNvPr id="16" name="Object 2" descr="preencoded.png">
            <a:extLst>
              <a:ext uri="{FF2B5EF4-FFF2-40B4-BE49-F238E27FC236}">
                <a16:creationId xmlns:a16="http://schemas.microsoft.com/office/drawing/2014/main" id="{BE8BEB4C-8767-45C0-A437-D9CE7B539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137990" y="3435799"/>
            <a:ext cx="1619250" cy="9525"/>
          </a:xfrm>
          <a:prstGeom prst="rect">
            <a:avLst/>
          </a:prstGeom>
        </p:spPr>
      </p:pic>
      <p:pic>
        <p:nvPicPr>
          <p:cNvPr id="19" name="Object 3" descr="preencoded.png">
            <a:extLst>
              <a:ext uri="{FF2B5EF4-FFF2-40B4-BE49-F238E27FC236}">
                <a16:creationId xmlns:a16="http://schemas.microsoft.com/office/drawing/2014/main" id="{86DAF7CF-8294-49EC-886D-0513AA6180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2495303" y="3435799"/>
            <a:ext cx="261938" cy="9525"/>
          </a:xfrm>
          <a:prstGeom prst="rect">
            <a:avLst/>
          </a:prstGeom>
        </p:spPr>
      </p:pic>
      <p:sp>
        <p:nvSpPr>
          <p:cNvPr id="20" name="Текст 59">
            <a:extLst>
              <a:ext uri="{FF2B5EF4-FFF2-40B4-BE49-F238E27FC236}">
                <a16:creationId xmlns:a16="http://schemas.microsoft.com/office/drawing/2014/main" id="{071C4CC4-16A9-4E4A-842B-8C2E267A4BDE}"/>
              </a:ext>
            </a:extLst>
          </p:cNvPr>
          <p:cNvSpPr txBox="1">
            <a:spLocks/>
          </p:cNvSpPr>
          <p:nvPr/>
        </p:nvSpPr>
        <p:spPr>
          <a:xfrm>
            <a:off x="1045992" y="2809531"/>
            <a:ext cx="413604" cy="631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300" kern="1200" spc="-1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1</a:t>
            </a:r>
          </a:p>
        </p:txBody>
      </p:sp>
      <p:sp>
        <p:nvSpPr>
          <p:cNvPr id="21" name="Текст 21">
            <a:extLst>
              <a:ext uri="{FF2B5EF4-FFF2-40B4-BE49-F238E27FC236}">
                <a16:creationId xmlns:a16="http://schemas.microsoft.com/office/drawing/2014/main" id="{CF0F2D56-5865-4A44-8C4C-4BB6FB20C38E}"/>
              </a:ext>
            </a:extLst>
          </p:cNvPr>
          <p:cNvSpPr txBox="1">
            <a:spLocks/>
          </p:cNvSpPr>
          <p:nvPr/>
        </p:nvSpPr>
        <p:spPr>
          <a:xfrm>
            <a:off x="1045991" y="3472623"/>
            <a:ext cx="3616539" cy="302696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 spc="-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000" dirty="0" smtClean="0">
                <a:ea typeface="Play"/>
                <a:cs typeface="Play"/>
                <a:sym typeface="Play"/>
              </a:rPr>
              <a:t>Продолжим изучать сущности </a:t>
            </a:r>
            <a:r>
              <a:rPr lang="en-US" sz="2000" dirty="0" smtClean="0">
                <a:ea typeface="Play"/>
                <a:cs typeface="Play"/>
                <a:sym typeface="Play"/>
              </a:rPr>
              <a:t>Keycloak</a:t>
            </a:r>
            <a:r>
              <a:rPr lang="ru-RU" sz="2000" dirty="0" smtClean="0">
                <a:ea typeface="Play"/>
                <a:cs typeface="Play"/>
                <a:sym typeface="Play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ea typeface="Play"/>
                <a:cs typeface="Play"/>
              </a:rPr>
              <a:t>User Federations, </a:t>
            </a:r>
            <a:r>
              <a:rPr lang="en-US" sz="2000" b="1" dirty="0" smtClean="0">
                <a:ea typeface="Play"/>
                <a:cs typeface="Play"/>
              </a:rPr>
              <a:t>Mappers</a:t>
            </a:r>
            <a:r>
              <a:rPr lang="en-US" sz="2000" b="1" dirty="0">
                <a:ea typeface="Play"/>
                <a:cs typeface="Play"/>
              </a:rPr>
              <a:t>, </a:t>
            </a:r>
            <a:r>
              <a:rPr lang="en-US" sz="2000" b="1" dirty="0" smtClean="0">
                <a:ea typeface="Play"/>
                <a:cs typeface="Play"/>
              </a:rPr>
              <a:t>Scopes</a:t>
            </a:r>
            <a:r>
              <a:rPr lang="en-US" sz="2000" b="1" dirty="0">
                <a:ea typeface="Play"/>
                <a:cs typeface="Play"/>
              </a:rPr>
              <a:t>, </a:t>
            </a:r>
            <a:r>
              <a:rPr lang="en-US" sz="2000" b="1" dirty="0" smtClean="0">
                <a:ea typeface="Play"/>
                <a:cs typeface="Play"/>
              </a:rPr>
              <a:t>Roles.</a:t>
            </a:r>
            <a:endParaRPr lang="en-US" sz="2000" b="1" dirty="0">
              <a:ea typeface="Play"/>
              <a:cs typeface="Play"/>
              <a:sym typeface="Play"/>
            </a:endParaRPr>
          </a:p>
        </p:txBody>
      </p:sp>
    </p:spTree>
    <p:extLst>
      <p:ext uri="{BB962C8B-B14F-4D97-AF65-F5344CB8AC3E}">
        <p14:creationId xmlns:p14="http://schemas.microsoft.com/office/powerpoint/2010/main" val="358044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60897"/>
            <a:ext cx="7369045" cy="763600"/>
          </a:xfrm>
        </p:spPr>
        <p:txBody>
          <a:bodyPr/>
          <a:lstStyle/>
          <a:p>
            <a:r>
              <a:rPr lang="en-US" dirty="0"/>
              <a:t>User Federation, Mappers,</a:t>
            </a:r>
            <a:r>
              <a:rPr lang="ru-RU" dirty="0" smtClean="0"/>
              <a:t> </a:t>
            </a:r>
            <a:r>
              <a:rPr lang="en-US" dirty="0"/>
              <a:t>Client Scopes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828" y="3083877"/>
            <a:ext cx="2392922" cy="239292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19175" y="6287574"/>
            <a:ext cx="8749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https://gitlab.slurm.io/edu/keycloak/-/tree/main/docs/Day%203.%20Consolidation</a:t>
            </a:r>
          </a:p>
        </p:txBody>
      </p:sp>
    </p:spTree>
    <p:extLst>
      <p:ext uri="{BB962C8B-B14F-4D97-AF65-F5344CB8AC3E}">
        <p14:creationId xmlns:p14="http://schemas.microsoft.com/office/powerpoint/2010/main" val="174990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Scopes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41747" y="1634465"/>
            <a:ext cx="9176549" cy="5047483"/>
          </a:xfrm>
        </p:spPr>
        <p:txBody>
          <a:bodyPr/>
          <a:lstStyle/>
          <a:p>
            <a:pPr marL="152145" indent="0">
              <a:buNone/>
            </a:pPr>
            <a:r>
              <a:rPr lang="ru-RU" dirty="0"/>
              <a:t>Часто могут быть использованы как доступные полномочия/роли при </a:t>
            </a:r>
            <a:r>
              <a:rPr lang="ru-RU" dirty="0" err="1"/>
              <a:t>межклиентском</a:t>
            </a:r>
            <a:r>
              <a:rPr lang="ru-RU" dirty="0"/>
              <a:t> взаимодействии.</a:t>
            </a:r>
            <a:endParaRPr lang="en-US" dirty="0"/>
          </a:p>
          <a:p>
            <a:pPr marL="152145" indent="0">
              <a:buNone/>
            </a:pP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1555039"/>
            <a:ext cx="10515600" cy="1066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986929"/>
            <a:ext cx="6300403" cy="3321795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</p:spTree>
    <p:extLst>
      <p:ext uri="{BB962C8B-B14F-4D97-AF65-F5344CB8AC3E}">
        <p14:creationId xmlns:p14="http://schemas.microsoft.com/office/powerpoint/2010/main" val="245018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Scopes OIDC</a:t>
            </a:r>
            <a:endParaRPr lang="en-US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941747" y="1061321"/>
            <a:ext cx="10515600" cy="1066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697023"/>
              </p:ext>
            </p:extLst>
          </p:nvPr>
        </p:nvGraphicFramePr>
        <p:xfrm>
          <a:off x="1019175" y="1632881"/>
          <a:ext cx="10532123" cy="4203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0131">
                  <a:extLst>
                    <a:ext uri="{9D8B030D-6E8A-4147-A177-3AD203B41FA5}">
                      <a16:colId xmlns:a16="http://schemas.microsoft.com/office/drawing/2014/main" val="3318643522"/>
                    </a:ext>
                  </a:extLst>
                </a:gridCol>
                <a:gridCol w="9171992">
                  <a:extLst>
                    <a:ext uri="{9D8B030D-6E8A-4147-A177-3AD203B41FA5}">
                      <a16:colId xmlns:a16="http://schemas.microsoft.com/office/drawing/2014/main" val="2744169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Scope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Описание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3439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2000" b="0" i="0" u="none" strike="noStrike" cap="none" dirty="0" err="1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openid</a:t>
                      </a:r>
                      <a:endParaRPr lang="en-US" sz="20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Arial"/>
                      </a:endParaRPr>
                    </a:p>
                  </a:txBody>
                  <a:tcPr marL="28552" marR="28552" marT="28552" marB="28552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Возвращает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 </a:t>
                      </a:r>
                      <a:r>
                        <a:rPr lang="ru-RU" sz="20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sub</a:t>
                      </a:r>
                      <a:r>
                        <a:rPr lang="en-US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 </a:t>
                      </a:r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утверждение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, которое однозначно идентифицирует пользователя. </a:t>
                      </a:r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В</a:t>
                      </a:r>
                      <a:r>
                        <a:rPr lang="en-US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 </a:t>
                      </a:r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ID </a:t>
                      </a:r>
                      <a:r>
                        <a:rPr lang="ru-RU" sz="2000" b="0" i="0" u="none" strike="noStrike" cap="none" dirty="0" err="1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токене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 </a:t>
                      </a:r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значения</a:t>
                      </a:r>
                      <a:r>
                        <a:rPr lang="ru-RU" sz="2000" b="0" i="0" u="none" strike="noStrike" cap="none" baseline="0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iss</a:t>
                      </a:r>
                      <a:r>
                        <a:rPr lang="en-US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, </a:t>
                      </a:r>
                      <a:r>
                        <a:rPr lang="en-US" sz="20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aud</a:t>
                      </a:r>
                      <a:r>
                        <a:rPr lang="en-US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, </a:t>
                      </a:r>
                      <a:r>
                        <a:rPr lang="en-US" sz="20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exp</a:t>
                      </a:r>
                      <a:r>
                        <a:rPr lang="en-US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, </a:t>
                      </a:r>
                      <a:r>
                        <a:rPr lang="en-US" sz="20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iat</a:t>
                      </a:r>
                      <a:r>
                        <a:rPr lang="en-US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, and </a:t>
                      </a:r>
                      <a:r>
                        <a:rPr lang="en-US" sz="20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at_hash</a:t>
                      </a:r>
                      <a:r>
                        <a:rPr lang="en-US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 </a:t>
                      </a:r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также 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будут </a:t>
                      </a:r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присутствовать. 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Чтобы узнать больше о требованиях к </a:t>
                      </a:r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ID </a:t>
                      </a:r>
                      <a:r>
                        <a:rPr lang="ru-RU" sz="20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токенам</a:t>
                      </a:r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, 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прочитайте 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  <a:hlinkClick r:id="rId2"/>
                        </a:rPr>
                        <a:t>Структуру </a:t>
                      </a:r>
                      <a:r>
                        <a:rPr lang="ru-RU" sz="2000" b="0" i="0" u="none" strike="noStrike" cap="none" dirty="0" err="1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  <a:hlinkClick r:id="rId2"/>
                        </a:rPr>
                        <a:t>токенов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  <a:hlinkClick r:id="rId2"/>
                        </a:rPr>
                        <a:t> ID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.</a:t>
                      </a:r>
                    </a:p>
                  </a:txBody>
                  <a:tcPr marL="28552" marR="28552" marT="28552" marB="28552"/>
                </a:tc>
                <a:extLst>
                  <a:ext uri="{0D108BD9-81ED-4DB2-BD59-A6C34878D82A}">
                    <a16:rowId xmlns:a16="http://schemas.microsoft.com/office/drawing/2014/main" val="3051436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profile</a:t>
                      </a:r>
                    </a:p>
                  </a:txBody>
                  <a:tcPr marL="28552" marR="28552" marT="28552" marB="28552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Возвращает утверждения, представляющие основную информацию </a:t>
                      </a:r>
                      <a:r>
                        <a:rPr lang="ru-RU" sz="20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профиля,включая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 </a:t>
                      </a:r>
                      <a:r>
                        <a:rPr lang="en-US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name, </a:t>
                      </a:r>
                      <a:r>
                        <a:rPr lang="en-US" sz="2000" b="0" i="0" u="none" strike="noStrike" cap="none" dirty="0" err="1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family_name</a:t>
                      </a:r>
                      <a:r>
                        <a:rPr lang="en-US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, </a:t>
                      </a:r>
                      <a:r>
                        <a:rPr lang="en-US" sz="2000" b="0" i="0" u="none" strike="noStrike" cap="none" dirty="0" err="1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given_name</a:t>
                      </a:r>
                      <a:r>
                        <a:rPr lang="en-US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, </a:t>
                      </a:r>
                      <a:r>
                        <a:rPr lang="en-US" sz="2000" b="0" i="0" u="none" strike="noStrike" cap="none" dirty="0" err="1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middle_name,nickname</a:t>
                      </a:r>
                      <a:r>
                        <a:rPr lang="en-US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, picture, 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и </a:t>
                      </a:r>
                      <a:r>
                        <a:rPr lang="en-US" sz="2000" b="0" i="0" u="none" strike="noStrike" cap="none" dirty="0" err="1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updated_at</a:t>
                      </a:r>
                      <a:r>
                        <a:rPr lang="en-US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.</a:t>
                      </a:r>
                    </a:p>
                  </a:txBody>
                  <a:tcPr marL="28552" marR="28552" marT="28552" marB="28552"/>
                </a:tc>
                <a:extLst>
                  <a:ext uri="{0D108BD9-81ED-4DB2-BD59-A6C34878D82A}">
                    <a16:rowId xmlns:a16="http://schemas.microsoft.com/office/drawing/2014/main" val="285029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2000" b="0" i="0" u="none" strike="noStrike" cap="none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email</a:t>
                      </a:r>
                    </a:p>
                  </a:txBody>
                  <a:tcPr marL="28552" marR="28552" marT="28552" marB="28552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Возвращает </a:t>
                      </a:r>
                      <a:r>
                        <a:rPr lang="ru-RU" sz="20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email</a:t>
                      </a:r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 значение, 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содержащее адрес электронной почты пользователя и </a:t>
                      </a:r>
                      <a:r>
                        <a:rPr lang="ru-RU" sz="20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email_verified</a:t>
                      </a:r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, являющийся 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логическим значением, </a:t>
                      </a:r>
                      <a:r>
                        <a:rPr lang="ru-RU" sz="20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указывающим, </a:t>
                      </a:r>
                      <a:r>
                        <a:rPr lang="ru-RU" sz="2000" b="0" i="0" u="none" strike="noStrike" cap="none" dirty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был ли адрес электронной почты проверен пользователем.</a:t>
                      </a:r>
                    </a:p>
                  </a:txBody>
                  <a:tcPr marL="28552" marR="28552" marT="28552" marB="28552"/>
                </a:tc>
                <a:extLst>
                  <a:ext uri="{0D108BD9-81ED-4DB2-BD59-A6C34878D82A}">
                    <a16:rowId xmlns:a16="http://schemas.microsoft.com/office/drawing/2014/main" val="1169137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30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</a:t>
            </a:r>
            <a:r>
              <a:rPr lang="en-US" dirty="0" smtClean="0"/>
              <a:t>Federation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41748" y="1105447"/>
            <a:ext cx="9943465" cy="5047483"/>
          </a:xfrm>
        </p:spPr>
        <p:txBody>
          <a:bodyPr/>
          <a:lstStyle/>
          <a:p>
            <a:pPr marL="152145" indent="0">
              <a:buNone/>
            </a:pPr>
            <a:r>
              <a:rPr lang="ru-RU" dirty="0" err="1"/>
              <a:t>Keycloak</a:t>
            </a:r>
            <a:r>
              <a:rPr lang="ru-RU" dirty="0"/>
              <a:t> может объединять базы данных внешних пользователей. Из коробки имеется поддержка LDAP (включая </a:t>
            </a:r>
            <a:r>
              <a:rPr lang="ru-RU" dirty="0" err="1"/>
              <a:t>Active</a:t>
            </a:r>
            <a:r>
              <a:rPr lang="ru-RU" dirty="0"/>
              <a:t> </a:t>
            </a:r>
            <a:r>
              <a:rPr lang="ru-RU" dirty="0" err="1"/>
              <a:t>Directory</a:t>
            </a:r>
            <a:r>
              <a:rPr lang="ru-RU" dirty="0"/>
              <a:t>) и </a:t>
            </a:r>
            <a:r>
              <a:rPr lang="en-US" dirty="0" err="1"/>
              <a:t>kerberos</a:t>
            </a:r>
            <a:r>
              <a:rPr lang="ru-RU" dirty="0"/>
              <a:t>.</a:t>
            </a:r>
            <a:endParaRPr lang="en-US" dirty="0"/>
          </a:p>
          <a:p>
            <a:pPr marL="152145" indent="0">
              <a:buNone/>
            </a:pP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1555038"/>
            <a:ext cx="10515600" cy="1482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624729"/>
            <a:ext cx="8010156" cy="3683996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</p:spTree>
    <p:extLst>
      <p:ext uri="{BB962C8B-B14F-4D97-AF65-F5344CB8AC3E}">
        <p14:creationId xmlns:p14="http://schemas.microsoft.com/office/powerpoint/2010/main" val="33281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Mappers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904426" y="1105447"/>
            <a:ext cx="10040382" cy="5047483"/>
          </a:xfrm>
        </p:spPr>
        <p:txBody>
          <a:bodyPr/>
          <a:lstStyle/>
          <a:p>
            <a:pPr marL="152145" indent="0">
              <a:buNone/>
            </a:pPr>
            <a:r>
              <a:rPr lang="en-US" dirty="0"/>
              <a:t>Mappers – </a:t>
            </a:r>
            <a:r>
              <a:rPr lang="ru-RU" dirty="0"/>
              <a:t>сущность, позволяющая вносить изменения в </a:t>
            </a:r>
            <a:r>
              <a:rPr lang="ru-RU" dirty="0" err="1"/>
              <a:t>токене</a:t>
            </a:r>
            <a:r>
              <a:rPr lang="ru-RU" dirty="0"/>
              <a:t> для </a:t>
            </a:r>
            <a:r>
              <a:rPr lang="ru-RU" dirty="0" smtClean="0"/>
              <a:t>соответствия стандарту (или несоответствия ему </a:t>
            </a:r>
            <a:r>
              <a:rPr lang="ru-RU" dirty="0" smtClean="0">
                <a:sym typeface="Wingdings" panose="05000000000000000000" pitchFamily="2" charset="2"/>
              </a:rPr>
              <a:t> )</a:t>
            </a:r>
            <a:r>
              <a:rPr lang="ru-RU" dirty="0" smtClean="0"/>
              <a:t>. </a:t>
            </a:r>
            <a:r>
              <a:rPr lang="ru-RU" dirty="0"/>
              <a:t>Данные могут использоваться как динамические, так и статичные. </a:t>
            </a:r>
            <a:endParaRPr lang="en-US" dirty="0"/>
          </a:p>
          <a:p>
            <a:pPr marL="152145" indent="0">
              <a:buNone/>
            </a:pP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200" y="1555038"/>
            <a:ext cx="10515600" cy="1482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919154"/>
            <a:ext cx="7815588" cy="3389570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</p:spTree>
    <p:extLst>
      <p:ext uri="{BB962C8B-B14F-4D97-AF65-F5344CB8AC3E}">
        <p14:creationId xmlns:p14="http://schemas.microsoft.com/office/powerpoint/2010/main" val="215560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656" y="2961408"/>
            <a:ext cx="2543265" cy="25432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19175" y="6163070"/>
            <a:ext cx="104201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</a:t>
            </a:r>
            <a:r>
              <a:rPr lang="ru-RU" sz="2400" dirty="0" smtClean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астраиваем</a:t>
            </a:r>
            <a:r>
              <a:rPr lang="en-US" sz="2400" dirty="0" smtClean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 User Federations</a:t>
            </a:r>
            <a:r>
              <a:rPr lang="ru-RU" sz="2400" dirty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,</a:t>
            </a:r>
            <a:r>
              <a:rPr lang="ru-RU" sz="2400" dirty="0" smtClean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 </a:t>
            </a:r>
            <a:r>
              <a:rPr lang="en-US" sz="2400" dirty="0" smtClean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Mappers</a:t>
            </a:r>
            <a:r>
              <a:rPr lang="ru-RU" sz="2400" dirty="0" smtClean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 и </a:t>
            </a:r>
            <a:r>
              <a:rPr lang="en-US" sz="2400" dirty="0" smtClean="0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</a:rPr>
              <a:t>Scopes</a:t>
            </a:r>
            <a:endParaRPr lang="en-US" sz="2400" dirty="0">
              <a:solidFill>
                <a:srgbClr val="405E82"/>
              </a:solidFill>
              <a:latin typeface="Montserrat SemiBold" panose="00000700000000000000" pitchFamily="2" charset="-52"/>
              <a:ea typeface="Play"/>
              <a:cs typeface="Play"/>
              <a:sym typeface="Play"/>
            </a:endParaRPr>
          </a:p>
        </p:txBody>
      </p:sp>
    </p:spTree>
    <p:extLst>
      <p:ext uri="{BB962C8B-B14F-4D97-AF65-F5344CB8AC3E}">
        <p14:creationId xmlns:p14="http://schemas.microsoft.com/office/powerpoint/2010/main" val="253780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60897"/>
            <a:ext cx="6414011" cy="763600"/>
          </a:xfrm>
        </p:spPr>
        <p:txBody>
          <a:bodyPr/>
          <a:lstStyle/>
          <a:p>
            <a:r>
              <a:rPr lang="ru-RU" dirty="0" smtClean="0"/>
              <a:t>Роли и ролевые модели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828" y="3083877"/>
            <a:ext cx="2392922" cy="239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58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Simple Light">
  <a:themeElements>
    <a:clrScheme name="Links darket">
      <a:dk1>
        <a:srgbClr val="405E82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C7745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</TotalTime>
  <Words>497</Words>
  <Application>Microsoft Office PowerPoint</Application>
  <PresentationFormat>Широкоэкранный</PresentationFormat>
  <Paragraphs>104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30" baseType="lpstr">
      <vt:lpstr>Arial</vt:lpstr>
      <vt:lpstr>Calibri</vt:lpstr>
      <vt:lpstr>Montserrat</vt:lpstr>
      <vt:lpstr>Montserrat SemiBold</vt:lpstr>
      <vt:lpstr>Open Sans</vt:lpstr>
      <vt:lpstr>Play</vt:lpstr>
      <vt:lpstr>Roboto Mono</vt:lpstr>
      <vt:lpstr>Times New Roman</vt:lpstr>
      <vt:lpstr>VK Sans Display</vt:lpstr>
      <vt:lpstr>Wingdings</vt:lpstr>
      <vt:lpstr>2_Simple Light</vt:lpstr>
      <vt:lpstr>Simple Light</vt:lpstr>
      <vt:lpstr>Roles, User Federation, Mappers, Client Scopes </vt:lpstr>
      <vt:lpstr>О чем будем говорить?</vt:lpstr>
      <vt:lpstr>User Federation, Mappers, Client Scopes</vt:lpstr>
      <vt:lpstr>Client Scopes</vt:lpstr>
      <vt:lpstr>Scopes OIDC</vt:lpstr>
      <vt:lpstr>User Federation</vt:lpstr>
      <vt:lpstr>Mappers</vt:lpstr>
      <vt:lpstr>Практика</vt:lpstr>
      <vt:lpstr>Роли и ролевые модели</vt:lpstr>
      <vt:lpstr>Классические ролевые модели</vt:lpstr>
      <vt:lpstr>Наиболее распространенные ролевые модели</vt:lpstr>
      <vt:lpstr>Сравнение ABAC и RBAC</vt:lpstr>
      <vt:lpstr>RBAC</vt:lpstr>
      <vt:lpstr>Пример дискретной матрицы</vt:lpstr>
      <vt:lpstr>Пример дискретной матрицы Jenkins</vt:lpstr>
      <vt:lpstr>Roles</vt:lpstr>
      <vt:lpstr>Roles из группы AD</vt:lpstr>
      <vt:lpstr>Практика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Блажина</dc:creator>
  <cp:lastModifiedBy>Ирина Блажина</cp:lastModifiedBy>
  <cp:revision>90</cp:revision>
  <dcterms:created xsi:type="dcterms:W3CDTF">2022-03-20T11:23:58Z</dcterms:created>
  <dcterms:modified xsi:type="dcterms:W3CDTF">2022-04-24T18:27:02Z</dcterms:modified>
</cp:coreProperties>
</file>