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sldIdLst>
    <p:sldId id="257" r:id="rId3"/>
    <p:sldId id="258" r:id="rId4"/>
    <p:sldId id="260" r:id="rId5"/>
    <p:sldId id="261" r:id="rId6"/>
    <p:sldId id="262" r:id="rId7"/>
    <p:sldId id="273" r:id="rId8"/>
    <p:sldId id="27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638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F"/>
    <a:srgbClr val="E7E6E6"/>
    <a:srgbClr val="0066CC"/>
    <a:srgbClr val="DEEBF7"/>
    <a:srgbClr val="405E82"/>
    <a:srgbClr val="A1DBD5"/>
    <a:srgbClr val="37C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28" y="102"/>
      </p:cViewPr>
      <p:guideLst>
        <p:guide pos="2638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3" y="1261241"/>
            <a:ext cx="10881985" cy="5047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13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7839954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  <p15:guide id="3" orient="horz" pos="52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2814031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 b="0">
                <a:solidFill>
                  <a:srgbClr val="405E82"/>
                </a:solidFill>
                <a:latin typeface="Montserrat SemiBold" panose="000007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05105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5" y="1245476"/>
            <a:ext cx="4903077" cy="506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9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230067355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/>
          <a:lstStyle/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2;p15"/>
          <p:cNvSpPr txBox="1">
            <a:spLocks noGrp="1"/>
          </p:cNvSpPr>
          <p:nvPr>
            <p:ph type="body" idx="1"/>
          </p:nvPr>
        </p:nvSpPr>
        <p:spPr>
          <a:xfrm>
            <a:off x="1019175" y="1261241"/>
            <a:ext cx="10693741" cy="467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152145" lvl="0" indent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7FF"/>
              </a:buClr>
              <a:buSzPct val="90000"/>
              <a:buNone/>
              <a:defRPr sz="2000" b="0">
                <a:solidFill>
                  <a:srgbClr val="405E82"/>
                </a:solidFill>
                <a:latin typeface="Roboto Mono" panose="00000009000000000000" pitchFamily="49" charset="0"/>
                <a:ea typeface="Roboto Mono" panose="00000009000000000000" pitchFamily="49" charset="0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3147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186493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C408CBF-AE0C-4AFF-88EB-6DB7B955C393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84979" y="715115"/>
            <a:ext cx="7236558" cy="445386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3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423090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11" y="3241974"/>
            <a:ext cx="11360800" cy="763600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GB" kern="0" smtClean="0">
                <a:solidFill>
                  <a:srgbClr val="595959"/>
                </a:solidFill>
              </a:rPr>
              <a:pPr/>
              <a:t>‹#›</a:t>
            </a:fld>
            <a:endParaRPr lang="en-GB"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838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615271" y="2540000"/>
            <a:ext cx="6940919" cy="2584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3600">
                <a:solidFill>
                  <a:schemeClr val="bg1"/>
                </a:solidFill>
                <a:latin typeface="Montserrat SemiBold" panose="000007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531457" y="5223887"/>
            <a:ext cx="7108545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8C85FF"/>
                </a:solidFill>
                <a:latin typeface="Montserrat" panose="000005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sp>
        <p:nvSpPr>
          <p:cNvPr id="12" name="Google Shape;12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278" y="1233677"/>
            <a:ext cx="3620859" cy="484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7967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5">
          <p15:clr>
            <a:srgbClr val="FBAE40"/>
          </p15:clr>
        </p15:guide>
        <p15:guide id="2" orient="horz" pos="352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035229" y="593367"/>
            <a:ext cx="1074117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1035229" y="1536634"/>
            <a:ext cx="10741175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Параллелограмм 7"/>
          <p:cNvSpPr/>
          <p:nvPr userDrawn="1"/>
        </p:nvSpPr>
        <p:spPr>
          <a:xfrm>
            <a:off x="-216334" y="498771"/>
            <a:ext cx="1067676" cy="358515"/>
          </a:xfrm>
          <a:prstGeom prst="parallelogram">
            <a:avLst>
              <a:gd name="adj" fmla="val 45969"/>
            </a:avLst>
          </a:prstGeom>
          <a:solidFill>
            <a:srgbClr val="405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+mn-ea"/>
              <a:cs typeface="+mn-cs"/>
              <a:sym typeface="Arial"/>
            </a:endParaRPr>
          </a:p>
        </p:txBody>
      </p:sp>
      <p:sp>
        <p:nvSpPr>
          <p:cNvPr id="10" name="Google Shape;14;p55"/>
          <p:cNvSpPr txBox="1">
            <a:spLocks/>
          </p:cNvSpPr>
          <p:nvPr userDrawn="1"/>
        </p:nvSpPr>
        <p:spPr>
          <a:xfrm>
            <a:off x="-13387" y="6468755"/>
            <a:ext cx="438315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05E8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t>‹#›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5411681"/>
            <a:ext cx="491170" cy="10291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0" t="11836" r="89743" b="17383"/>
          <a:stretch/>
        </p:blipFill>
        <p:spPr>
          <a:xfrm>
            <a:off x="-23064" y="772624"/>
            <a:ext cx="520263" cy="471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3201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8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42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346">
          <p15:clr>
            <a:srgbClr val="F26B43"/>
          </p15:clr>
        </p15:guide>
        <p15:guide id="4" orient="horz" pos="3974">
          <p15:clr>
            <a:srgbClr val="F26B43"/>
          </p15:clr>
        </p15:guide>
        <p15:guide id="5" pos="14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kern="0">
                <a:solidFill>
                  <a:srgbClr val="595959"/>
                </a:solidFill>
              </a:rPr>
              <a:pPr/>
              <a:t>‹#›</a:t>
            </a:fld>
            <a:endParaRPr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2360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b46QFigx84" TargetMode="External"/><Relationship Id="rId2" Type="http://schemas.openxmlformats.org/officeDocument/2006/relationships/hyperlink" Target="https://infinispan.org/docs/dev/titles/overview/overview.html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17</a:t>
            </a:r>
            <a:r>
              <a:rPr lang="ru-RU" dirty="0"/>
              <a:t>.</a:t>
            </a:r>
            <a:r>
              <a:rPr lang="ru-RU" dirty="0" smtClean="0"/>
              <a:t> </a:t>
            </a:r>
            <a:r>
              <a:rPr lang="en-US" dirty="0" err="1" smtClean="0"/>
              <a:t>Keycloak</a:t>
            </a:r>
            <a:r>
              <a:rPr lang="en-US" dirty="0" smtClean="0"/>
              <a:t> </a:t>
            </a:r>
            <a:r>
              <a:rPr lang="ru-RU" dirty="0" smtClean="0"/>
              <a:t>под капотом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err="1" smtClean="0"/>
              <a:t>Infinispan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595959"/>
              </a:buClr>
            </a:pPr>
            <a:r>
              <a:rPr lang="ru-RU" dirty="0"/>
              <a:t>Спикер </a:t>
            </a:r>
            <a:r>
              <a:rPr lang="ru-RU" dirty="0" smtClean="0"/>
              <a:t>Виктор Попов</a:t>
            </a:r>
            <a:endParaRPr lang="ru-RU" dirty="0"/>
          </a:p>
          <a:p>
            <a:r>
              <a:rPr lang="ru-RU" dirty="0" smtClean="0">
                <a:solidFill>
                  <a:srgbClr val="24D465"/>
                </a:solidFill>
              </a:rPr>
              <a:t>X5 </a:t>
            </a:r>
            <a:r>
              <a:rPr lang="ru-RU" dirty="0" err="1">
                <a:solidFill>
                  <a:srgbClr val="24D465"/>
                </a:solidFill>
              </a:rPr>
              <a:t>Group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85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6847354" cy="763600"/>
          </a:xfrm>
        </p:spPr>
        <p:txBody>
          <a:bodyPr/>
          <a:lstStyle/>
          <a:p>
            <a:r>
              <a:rPr lang="en-US" dirty="0" err="1" smtClean="0"/>
              <a:t>Infinispan</a:t>
            </a:r>
            <a:r>
              <a:rPr lang="ru-RU" dirty="0" smtClean="0"/>
              <a:t>. Типы </a:t>
            </a:r>
            <a:r>
              <a:rPr lang="ru-RU" dirty="0" err="1" smtClean="0"/>
              <a:t>кеша</a:t>
            </a:r>
            <a:r>
              <a:rPr lang="ru-RU" dirty="0" smtClean="0"/>
              <a:t>. </a:t>
            </a:r>
            <a:r>
              <a:rPr lang="en-US" dirty="0" smtClean="0"/>
              <a:t>Local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>
          <a:xfrm>
            <a:off x="867103" y="2057400"/>
            <a:ext cx="10881985" cy="425132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Realms –</a:t>
            </a:r>
            <a:r>
              <a:rPr lang="ru-RU" dirty="0" smtClean="0"/>
              <a:t>данные о </a:t>
            </a:r>
            <a:r>
              <a:rPr lang="ru-RU" dirty="0" err="1" smtClean="0"/>
              <a:t>рилме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Users –</a:t>
            </a:r>
            <a:r>
              <a:rPr lang="ru-RU" dirty="0" smtClean="0"/>
              <a:t>  данные о пользователях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Authorization </a:t>
            </a:r>
            <a:r>
              <a:rPr lang="ru-RU" dirty="0" smtClean="0"/>
              <a:t>– постоянные </a:t>
            </a:r>
            <a:r>
              <a:rPr lang="ru-RU" dirty="0" err="1" smtClean="0"/>
              <a:t>авторизационные</a:t>
            </a:r>
            <a:r>
              <a:rPr lang="ru-RU" dirty="0" smtClean="0"/>
              <a:t> данные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Keys</a:t>
            </a:r>
            <a:r>
              <a:rPr lang="ru-RU" dirty="0" smtClean="0"/>
              <a:t> – внешние публичные ключи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51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8030696" cy="763600"/>
          </a:xfrm>
        </p:spPr>
        <p:txBody>
          <a:bodyPr/>
          <a:lstStyle/>
          <a:p>
            <a:r>
              <a:rPr lang="en-US" dirty="0" err="1" smtClean="0"/>
              <a:t>Infinispan</a:t>
            </a:r>
            <a:r>
              <a:rPr lang="ru-RU" dirty="0" smtClean="0"/>
              <a:t>. Типы </a:t>
            </a:r>
            <a:r>
              <a:rPr lang="ru-RU" dirty="0" err="1" smtClean="0"/>
              <a:t>кеша</a:t>
            </a:r>
            <a:r>
              <a:rPr lang="ru-RU" dirty="0" smtClean="0"/>
              <a:t>. </a:t>
            </a:r>
            <a:r>
              <a:rPr lang="en-US" dirty="0" smtClean="0"/>
              <a:t>Replicated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>
          <a:xfrm>
            <a:off x="1019175" y="2464231"/>
            <a:ext cx="7546601" cy="3844494"/>
          </a:xfrm>
        </p:spPr>
        <p:txBody>
          <a:bodyPr/>
          <a:lstStyle/>
          <a:p>
            <a:pPr marL="455613" indent="-455613"/>
            <a:r>
              <a:rPr lang="en-US" dirty="0" smtClean="0"/>
              <a:t>Work – </a:t>
            </a:r>
            <a:r>
              <a:rPr lang="ru-RU" dirty="0" smtClean="0"/>
              <a:t>специальный </a:t>
            </a:r>
            <a:r>
              <a:rPr lang="ru-RU" dirty="0" err="1" smtClean="0"/>
              <a:t>кеш</a:t>
            </a:r>
            <a:r>
              <a:rPr lang="ru-RU" dirty="0" smtClean="0"/>
              <a:t> для обмена сообщениями о том, что данные в </a:t>
            </a:r>
            <a:r>
              <a:rPr lang="en-US" dirty="0" smtClean="0"/>
              <a:t>local </a:t>
            </a:r>
            <a:r>
              <a:rPr lang="ru-RU" dirty="0" err="1" smtClean="0"/>
              <a:t>кеше</a:t>
            </a:r>
            <a:r>
              <a:rPr lang="ru-RU" dirty="0" smtClean="0"/>
              <a:t> устарели и их нужно обновить.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1259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7936566" cy="763600"/>
          </a:xfrm>
        </p:spPr>
        <p:txBody>
          <a:bodyPr/>
          <a:lstStyle/>
          <a:p>
            <a:r>
              <a:rPr lang="en-US" dirty="0" err="1" smtClean="0"/>
              <a:t>Infinispan</a:t>
            </a:r>
            <a:r>
              <a:rPr lang="ru-RU" dirty="0" smtClean="0"/>
              <a:t>. Типы </a:t>
            </a:r>
            <a:r>
              <a:rPr lang="ru-RU" dirty="0" err="1" smtClean="0"/>
              <a:t>кеша</a:t>
            </a:r>
            <a:r>
              <a:rPr lang="ru-RU" dirty="0" smtClean="0"/>
              <a:t>. </a:t>
            </a:r>
            <a:r>
              <a:rPr lang="en-US" dirty="0" smtClean="0"/>
              <a:t>Distributed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>
          <a:xfrm>
            <a:off x="867103" y="2262753"/>
            <a:ext cx="10881985" cy="404597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Sessions – </a:t>
            </a:r>
            <a:r>
              <a:rPr lang="ru-RU" dirty="0" smtClean="0"/>
              <a:t>хранит сессии аутентифицированных пользователей с самим </a:t>
            </a:r>
            <a:r>
              <a:rPr lang="en-US" dirty="0" err="1" smtClean="0"/>
              <a:t>Keyclok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SSO)</a:t>
            </a:r>
            <a:r>
              <a:rPr lang="ru-RU" dirty="0" smtClean="0"/>
              <a:t>.</a:t>
            </a:r>
          </a:p>
          <a:p>
            <a:r>
              <a:rPr lang="en-US" dirty="0" err="1" smtClean="0"/>
              <a:t>authenticationSessions</a:t>
            </a:r>
            <a:r>
              <a:rPr lang="ru-RU" dirty="0" smtClean="0"/>
              <a:t> – Сессии, в рамках которых проходит </a:t>
            </a:r>
            <a:r>
              <a:rPr lang="en-US" dirty="0" smtClean="0"/>
              <a:t>login flow</a:t>
            </a:r>
            <a:r>
              <a:rPr lang="ru-RU" dirty="0" smtClean="0"/>
              <a:t>.</a:t>
            </a:r>
          </a:p>
          <a:p>
            <a:r>
              <a:rPr lang="en-US" dirty="0" err="1" smtClean="0"/>
              <a:t>offlineSessions</a:t>
            </a:r>
            <a:r>
              <a:rPr lang="ru-RU" dirty="0" smtClean="0"/>
              <a:t> – </a:t>
            </a:r>
            <a:r>
              <a:rPr lang="ru-RU" dirty="0" err="1" smtClean="0"/>
              <a:t>Оффлайн</a:t>
            </a:r>
            <a:r>
              <a:rPr lang="ru-RU" dirty="0" smtClean="0"/>
              <a:t> сессии с </a:t>
            </a:r>
            <a:r>
              <a:rPr lang="en-US" dirty="0" err="1" smtClean="0"/>
              <a:t>Keycloak</a:t>
            </a:r>
            <a:r>
              <a:rPr lang="ru-RU" smtClean="0"/>
              <a:t>.</a:t>
            </a:r>
            <a:endParaRPr lang="ru-RU" dirty="0" smtClean="0"/>
          </a:p>
          <a:p>
            <a:r>
              <a:rPr lang="en-US" dirty="0" err="1" smtClean="0"/>
              <a:t>clientSessions</a:t>
            </a:r>
            <a:r>
              <a:rPr lang="en-US" dirty="0" smtClean="0"/>
              <a:t> </a:t>
            </a:r>
            <a:r>
              <a:rPr lang="ru-RU" dirty="0" smtClean="0"/>
              <a:t>– Сессии с конкретным клиентом.</a:t>
            </a:r>
          </a:p>
          <a:p>
            <a:r>
              <a:rPr lang="en-US" dirty="0" err="1" smtClean="0"/>
              <a:t>offlineClientSessions</a:t>
            </a:r>
            <a:r>
              <a:rPr lang="en-US" dirty="0" smtClean="0"/>
              <a:t> </a:t>
            </a:r>
            <a:r>
              <a:rPr lang="ru-RU" dirty="0" smtClean="0"/>
              <a:t>– </a:t>
            </a:r>
            <a:r>
              <a:rPr lang="ru-RU" dirty="0" err="1" smtClean="0"/>
              <a:t>оффлайн</a:t>
            </a:r>
            <a:r>
              <a:rPr lang="ru-RU" dirty="0" smtClean="0"/>
              <a:t> сессии с конкретным клиентом.</a:t>
            </a:r>
          </a:p>
          <a:p>
            <a:r>
              <a:rPr lang="en-US" dirty="0" err="1" smtClean="0"/>
              <a:t>loginFailures</a:t>
            </a:r>
            <a:r>
              <a:rPr lang="ru-RU" dirty="0" smtClean="0"/>
              <a:t> – нужен для защиты от перебора паролей.</a:t>
            </a:r>
          </a:p>
          <a:p>
            <a:r>
              <a:rPr lang="en-US" dirty="0" err="1" smtClean="0"/>
              <a:t>actionTokens</a:t>
            </a:r>
            <a:r>
              <a:rPr lang="ru-RU" dirty="0" smtClean="0"/>
              <a:t> – асинхронные действия, например сброс пароля через ссылку в почте.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59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6255684" cy="763600"/>
          </a:xfrm>
        </p:spPr>
        <p:txBody>
          <a:bodyPr/>
          <a:lstStyle/>
          <a:p>
            <a:r>
              <a:rPr lang="ru-RU" dirty="0" smtClean="0"/>
              <a:t>Кластер </a:t>
            </a:r>
            <a:r>
              <a:rPr lang="en-US" dirty="0" err="1" smtClean="0"/>
              <a:t>keycloak</a:t>
            </a:r>
            <a:r>
              <a:rPr lang="en-US" dirty="0" smtClean="0"/>
              <a:t>.</a:t>
            </a:r>
            <a:r>
              <a:rPr lang="ru-RU" dirty="0" smtClean="0"/>
              <a:t> Внешний </a:t>
            </a:r>
            <a:r>
              <a:rPr lang="en-US" dirty="0" err="1" smtClean="0"/>
              <a:t>Infinispan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39584" y="1782488"/>
            <a:ext cx="5487129" cy="2090889"/>
          </a:xfrm>
          <a:prstGeom prst="roundRect">
            <a:avLst>
              <a:gd name="adj" fmla="val 2222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cluster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01161" y="2175901"/>
            <a:ext cx="1542697" cy="1419532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app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04891" y="2338149"/>
            <a:ext cx="1329252" cy="831016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44322" y="4188016"/>
            <a:ext cx="1782390" cy="2120709"/>
          </a:xfrm>
          <a:prstGeom prst="roundRect">
            <a:avLst>
              <a:gd name="adj" fmla="val 4451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405E82"/>
                </a:solidFill>
                <a:latin typeface="Montserrat Medium" panose="00000600000000000000" pitchFamily="2" charset="-52"/>
              </a:rPr>
              <a:t>DataBase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cxnSp>
        <p:nvCxnSpPr>
          <p:cNvPr id="10" name="Прямая со стрелкой 9"/>
          <p:cNvCxnSpPr>
            <a:endCxn id="41" idx="0"/>
          </p:cNvCxnSpPr>
          <p:nvPr/>
        </p:nvCxnSpPr>
        <p:spPr>
          <a:xfrm flipH="1">
            <a:off x="2733916" y="3872316"/>
            <a:ext cx="281759" cy="315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1246431" y="2169701"/>
            <a:ext cx="1542697" cy="1419532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app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350161" y="2331949"/>
            <a:ext cx="1329252" cy="831016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755891" y="2169701"/>
            <a:ext cx="1542697" cy="1419532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app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859621" y="2331949"/>
            <a:ext cx="1329252" cy="831016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019175" y="4188016"/>
            <a:ext cx="3429481" cy="2120709"/>
          </a:xfrm>
          <a:prstGeom prst="roundRect">
            <a:avLst>
              <a:gd name="adj" fmla="val 4167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cluster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119069" y="4704621"/>
            <a:ext cx="1420305" cy="586593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Infinispan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902546" y="4704621"/>
            <a:ext cx="1420305" cy="586593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Infinispan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014787" y="5603488"/>
            <a:ext cx="1420305" cy="586593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Infinispan</a:t>
            </a:r>
            <a:endParaRPr lang="ru-RU" dirty="0">
              <a:latin typeface="Montserrat Medium" panose="00000600000000000000" pitchFamily="2" charset="-52"/>
            </a:endParaRPr>
          </a:p>
        </p:txBody>
      </p:sp>
      <p:cxnSp>
        <p:nvCxnSpPr>
          <p:cNvPr id="52" name="Прямая со стрелкой 51"/>
          <p:cNvCxnSpPr>
            <a:endCxn id="7" idx="0"/>
          </p:cNvCxnSpPr>
          <p:nvPr/>
        </p:nvCxnSpPr>
        <p:spPr>
          <a:xfrm>
            <a:off x="5349487" y="3872316"/>
            <a:ext cx="286030" cy="315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49" idx="1"/>
            <a:endCxn id="45" idx="3"/>
          </p:cNvCxnSpPr>
          <p:nvPr/>
        </p:nvCxnSpPr>
        <p:spPr>
          <a:xfrm flipH="1">
            <a:off x="2539374" y="4997917"/>
            <a:ext cx="36317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endCxn id="45" idx="2"/>
          </p:cNvCxnSpPr>
          <p:nvPr/>
        </p:nvCxnSpPr>
        <p:spPr>
          <a:xfrm flipH="1" flipV="1">
            <a:off x="1829221" y="5291213"/>
            <a:ext cx="345474" cy="283247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endCxn id="49" idx="2"/>
          </p:cNvCxnSpPr>
          <p:nvPr/>
        </p:nvCxnSpPr>
        <p:spPr>
          <a:xfrm flipV="1">
            <a:off x="3249526" y="5291213"/>
            <a:ext cx="363172" cy="283247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018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ru-RU" dirty="0" smtClean="0"/>
              <a:t>8.</a:t>
            </a:r>
            <a:r>
              <a:rPr lang="en-US" dirty="0" smtClean="0"/>
              <a:t> </a:t>
            </a:r>
            <a:r>
              <a:rPr lang="en-US" dirty="0" err="1" smtClean="0"/>
              <a:t>Keycloak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ru-RU" dirty="0" err="1" smtClean="0"/>
              <a:t>МультиЦОД</a:t>
            </a:r>
            <a:r>
              <a:rPr lang="ru-RU" dirty="0" smtClean="0"/>
              <a:t> репликации.</a:t>
            </a:r>
            <a:endParaRPr lang="ru-RU" dirty="0"/>
          </a:p>
        </p:txBody>
      </p:sp>
      <p:sp>
        <p:nvSpPr>
          <p:cNvPr id="5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buClr>
                <a:srgbClr val="595959"/>
              </a:buClr>
            </a:pPr>
            <a:r>
              <a:rPr lang="ru-RU" dirty="0" smtClean="0"/>
              <a:t>Спикер Виктор </a:t>
            </a:r>
            <a:r>
              <a:rPr lang="ru-RU" dirty="0"/>
              <a:t>Попов</a:t>
            </a:r>
            <a:endParaRPr lang="ru-RU" dirty="0" smtClean="0"/>
          </a:p>
          <a:p>
            <a:pPr lvl="0">
              <a:buClr>
                <a:srgbClr val="595959"/>
              </a:buClr>
            </a:pPr>
            <a:r>
              <a:rPr lang="en-US" sz="1600" dirty="0" smtClean="0">
                <a:solidFill>
                  <a:srgbClr val="24D465"/>
                </a:solidFill>
              </a:rPr>
              <a:t>X5 Group</a:t>
            </a:r>
            <a:endParaRPr lang="ru-RU" sz="1600" dirty="0" smtClean="0">
              <a:solidFill>
                <a:srgbClr val="24D465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013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019175" y="1693183"/>
            <a:ext cx="8632556" cy="4615542"/>
          </a:xfrm>
          <a:prstGeom prst="roundRect">
            <a:avLst>
              <a:gd name="adj" fmla="val 2054"/>
            </a:avLst>
          </a:prstGeom>
          <a:solidFill>
            <a:schemeClr val="bg1">
              <a:lumMod val="95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784869" y="4905758"/>
            <a:ext cx="3101014" cy="269694"/>
          </a:xfrm>
          <a:prstGeom prst="roundRect">
            <a:avLst>
              <a:gd name="adj" fmla="val 2222"/>
            </a:avLst>
          </a:prstGeom>
          <a:solidFill>
            <a:schemeClr val="bg1">
              <a:lumMod val="95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400" i="1" dirty="0" smtClean="0">
                <a:solidFill>
                  <a:srgbClr val="405E82"/>
                </a:solidFill>
                <a:latin typeface="Montserrat" panose="00000500000000000000" pitchFamily="2" charset="-52"/>
              </a:rPr>
              <a:t>Cross-Datacenter Replication</a:t>
            </a:r>
            <a:endParaRPr lang="ru-RU" sz="1400" i="1" dirty="0">
              <a:solidFill>
                <a:srgbClr val="405E82"/>
              </a:solidFill>
              <a:latin typeface="Montserrat" panose="00000500000000000000" pitchFamily="2" charset="-5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6417049" cy="763600"/>
          </a:xfrm>
        </p:spPr>
        <p:txBody>
          <a:bodyPr/>
          <a:lstStyle/>
          <a:p>
            <a:r>
              <a:rPr lang="ru-RU" dirty="0" smtClean="0"/>
              <a:t>Кластер </a:t>
            </a:r>
            <a:r>
              <a:rPr lang="en-US" dirty="0" err="1" smtClean="0"/>
              <a:t>keycloak</a:t>
            </a:r>
            <a:r>
              <a:rPr lang="en-US" dirty="0" smtClean="0"/>
              <a:t>. </a:t>
            </a:r>
            <a:r>
              <a:rPr lang="ru-RU" dirty="0" err="1" smtClean="0"/>
              <a:t>МультиЦОД</a:t>
            </a:r>
            <a:endParaRPr lang="ru-RU" dirty="0"/>
          </a:p>
        </p:txBody>
      </p:sp>
      <p:grpSp>
        <p:nvGrpSpPr>
          <p:cNvPr id="33" name="Группа 32"/>
          <p:cNvGrpSpPr/>
          <p:nvPr/>
        </p:nvGrpSpPr>
        <p:grpSpPr>
          <a:xfrm>
            <a:off x="1129001" y="3039638"/>
            <a:ext cx="2763892" cy="3125980"/>
            <a:chOff x="5776687" y="908991"/>
            <a:chExt cx="2763892" cy="3125980"/>
          </a:xfrm>
        </p:grpSpPr>
        <p:cxnSp>
          <p:nvCxnSpPr>
            <p:cNvPr id="10" name="Прямая со стрелкой 9"/>
            <p:cNvCxnSpPr/>
            <p:nvPr/>
          </p:nvCxnSpPr>
          <p:spPr>
            <a:xfrm flipH="1">
              <a:off x="7363973" y="2639103"/>
              <a:ext cx="281759" cy="3157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Скругленный прямоугольник 10"/>
            <p:cNvSpPr/>
            <p:nvPr/>
          </p:nvSpPr>
          <p:spPr>
            <a:xfrm>
              <a:off x="5776687" y="908991"/>
              <a:ext cx="2763892" cy="3125980"/>
            </a:xfrm>
            <a:prstGeom prst="roundRect">
              <a:avLst>
                <a:gd name="adj" fmla="val 4167"/>
              </a:avLst>
            </a:prstGeom>
            <a:solidFill>
              <a:srgbClr val="A1DBD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r>
                <a:rPr lang="en-US" dirty="0" smtClean="0">
                  <a:solidFill>
                    <a:srgbClr val="405E82"/>
                  </a:solidFill>
                  <a:latin typeface="Montserrat Medium" panose="00000600000000000000" pitchFamily="2" charset="-52"/>
                </a:rPr>
                <a:t>Datacenter </a:t>
              </a:r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(site1)</a:t>
              </a:r>
              <a:endParaRPr lang="ru-RU" dirty="0">
                <a:solidFill>
                  <a:srgbClr val="405E82"/>
                </a:solidFill>
                <a:latin typeface="Montserrat" panose="00000500000000000000" pitchFamily="2" charset="-52"/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5994400" y="1098736"/>
              <a:ext cx="2314171" cy="422219"/>
            </a:xfrm>
            <a:prstGeom prst="roundRect">
              <a:avLst>
                <a:gd name="adj" fmla="val 4167"/>
              </a:avLst>
            </a:prstGeom>
            <a:solidFill>
              <a:srgbClr val="009DBB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latin typeface="Montserrat Medium" panose="00000600000000000000" pitchFamily="2" charset="-52"/>
                </a:rPr>
                <a:t>Keycloak</a:t>
              </a:r>
              <a:r>
                <a:rPr lang="en-US" dirty="0" smtClean="0">
                  <a:latin typeface="Montserrat Medium" panose="00000600000000000000" pitchFamily="2" charset="-52"/>
                </a:rPr>
                <a:t> cluster</a:t>
              </a:r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6779010" y="2289956"/>
              <a:ext cx="1542697" cy="391935"/>
            </a:xfrm>
            <a:prstGeom prst="roundRect">
              <a:avLst>
                <a:gd name="adj" fmla="val 4167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 Medium" panose="00000600000000000000" pitchFamily="2" charset="-52"/>
                </a:rPr>
                <a:t>Database</a:t>
              </a:r>
              <a:endParaRPr lang="ru-RU" dirty="0">
                <a:solidFill>
                  <a:srgbClr val="405E82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6015919" y="2912780"/>
              <a:ext cx="2292652" cy="424787"/>
            </a:xfrm>
            <a:prstGeom prst="roundRect">
              <a:avLst>
                <a:gd name="adj" fmla="val 4167"/>
              </a:avLst>
            </a:prstGeom>
            <a:solidFill>
              <a:schemeClr val="accent5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latin typeface="Montserrat Medium" panose="00000600000000000000" pitchFamily="2" charset="-52"/>
                </a:rPr>
                <a:t>Infinispan</a:t>
              </a:r>
              <a:r>
                <a:rPr lang="en-US" dirty="0">
                  <a:latin typeface="Montserrat Medium" panose="00000600000000000000" pitchFamily="2" charset="-52"/>
                </a:rPr>
                <a:t> </a:t>
              </a:r>
              <a:r>
                <a:rPr lang="en-US" dirty="0" smtClean="0">
                  <a:latin typeface="Montserrat Medium" panose="00000600000000000000" pitchFamily="2" charset="-52"/>
                </a:rPr>
                <a:t>cluster</a:t>
              </a:r>
              <a:endParaRPr lang="ru-RU" dirty="0">
                <a:latin typeface="Montserrat Medium" panose="00000600000000000000" pitchFamily="2" charset="-52"/>
              </a:endParaRPr>
            </a:p>
          </p:txBody>
        </p:sp>
        <p:cxnSp>
          <p:nvCxnSpPr>
            <p:cNvPr id="19" name="Прямая со стрелкой 18"/>
            <p:cNvCxnSpPr>
              <a:endCxn id="3" idx="1"/>
            </p:cNvCxnSpPr>
            <p:nvPr/>
          </p:nvCxnSpPr>
          <p:spPr>
            <a:xfrm flipH="1">
              <a:off x="7543211" y="1520955"/>
              <a:ext cx="1" cy="40494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Блок-схема: магнитный диск 2"/>
            <p:cNvSpPr/>
            <p:nvPr/>
          </p:nvSpPr>
          <p:spPr>
            <a:xfrm>
              <a:off x="7267439" y="1925898"/>
              <a:ext cx="551543" cy="377371"/>
            </a:xfrm>
            <a:prstGeom prst="flowChartMagneticDisk">
              <a:avLst/>
            </a:prstGeom>
            <a:solidFill>
              <a:schemeClr val="tx2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 flipH="1">
              <a:off x="6360458" y="1535522"/>
              <a:ext cx="6148" cy="137725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Скругленный прямоугольник 13"/>
            <p:cNvSpPr/>
            <p:nvPr/>
          </p:nvSpPr>
          <p:spPr>
            <a:xfrm>
              <a:off x="5798617" y="1896764"/>
              <a:ext cx="1182754" cy="502076"/>
            </a:xfrm>
            <a:prstGeom prst="roundRect">
              <a:avLst>
                <a:gd name="adj" fmla="val 4167"/>
              </a:avLst>
            </a:prstGeom>
            <a:solidFill>
              <a:srgbClr val="A1DBD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Remote</a:t>
              </a:r>
            </a:p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store</a:t>
              </a:r>
              <a:endParaRPr lang="ru-RU" dirty="0">
                <a:solidFill>
                  <a:srgbClr val="405E82"/>
                </a:solidFill>
                <a:latin typeface="Montserrat" panose="00000500000000000000" pitchFamily="2" charset="-52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6801140" y="3054205"/>
            <a:ext cx="2763892" cy="3125980"/>
            <a:chOff x="8985196" y="2783426"/>
            <a:chExt cx="2763892" cy="3125980"/>
          </a:xfrm>
        </p:grpSpPr>
        <p:cxnSp>
          <p:nvCxnSpPr>
            <p:cNvPr id="36" name="Прямая со стрелкой 35"/>
            <p:cNvCxnSpPr/>
            <p:nvPr/>
          </p:nvCxnSpPr>
          <p:spPr>
            <a:xfrm flipH="1">
              <a:off x="10572482" y="4513538"/>
              <a:ext cx="281759" cy="3157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Скругленный прямоугольник 36"/>
            <p:cNvSpPr/>
            <p:nvPr/>
          </p:nvSpPr>
          <p:spPr>
            <a:xfrm>
              <a:off x="8985196" y="2783426"/>
              <a:ext cx="2763892" cy="3125980"/>
            </a:xfrm>
            <a:prstGeom prst="roundRect">
              <a:avLst>
                <a:gd name="adj" fmla="val 4167"/>
              </a:avLst>
            </a:prstGeom>
            <a:solidFill>
              <a:srgbClr val="A1DBD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r>
                <a:rPr lang="en-US" dirty="0" smtClean="0">
                  <a:solidFill>
                    <a:srgbClr val="405E82"/>
                  </a:solidFill>
                  <a:latin typeface="Montserrat Medium" panose="00000600000000000000" pitchFamily="2" charset="-52"/>
                </a:rPr>
                <a:t>Datacenter </a:t>
              </a:r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(site2)</a:t>
              </a:r>
              <a:endParaRPr lang="ru-RU" dirty="0">
                <a:solidFill>
                  <a:srgbClr val="405E82"/>
                </a:solidFill>
                <a:latin typeface="Montserrat" panose="00000500000000000000" pitchFamily="2" charset="-52"/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9202909" y="2973171"/>
              <a:ext cx="2314171" cy="422219"/>
            </a:xfrm>
            <a:prstGeom prst="roundRect">
              <a:avLst>
                <a:gd name="adj" fmla="val 4167"/>
              </a:avLst>
            </a:prstGeom>
            <a:solidFill>
              <a:srgbClr val="009DBB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latin typeface="Montserrat Medium" panose="00000600000000000000" pitchFamily="2" charset="-52"/>
                </a:rPr>
                <a:t>Keycloak</a:t>
              </a:r>
              <a:r>
                <a:rPr lang="en-US" dirty="0" smtClean="0">
                  <a:latin typeface="Montserrat Medium" panose="00000600000000000000" pitchFamily="2" charset="-52"/>
                </a:rPr>
                <a:t> cluster</a:t>
              </a:r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9203848" y="4164391"/>
              <a:ext cx="1542697" cy="391935"/>
            </a:xfrm>
            <a:prstGeom prst="roundRect">
              <a:avLst>
                <a:gd name="adj" fmla="val 4167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 Medium" panose="00000600000000000000" pitchFamily="2" charset="-52"/>
                </a:rPr>
                <a:t>Database</a:t>
              </a:r>
              <a:endParaRPr lang="ru-RU" dirty="0">
                <a:solidFill>
                  <a:srgbClr val="405E82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9224428" y="4787215"/>
              <a:ext cx="2292652" cy="424787"/>
            </a:xfrm>
            <a:prstGeom prst="roundRect">
              <a:avLst>
                <a:gd name="adj" fmla="val 4167"/>
              </a:avLst>
            </a:prstGeom>
            <a:solidFill>
              <a:schemeClr val="accent5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latin typeface="Montserrat Medium" panose="00000600000000000000" pitchFamily="2" charset="-52"/>
                </a:rPr>
                <a:t>Infinispan</a:t>
              </a:r>
              <a:r>
                <a:rPr lang="en-US" dirty="0">
                  <a:latin typeface="Montserrat Medium" panose="00000600000000000000" pitchFamily="2" charset="-52"/>
                </a:rPr>
                <a:t> </a:t>
              </a:r>
              <a:r>
                <a:rPr lang="en-US" dirty="0" smtClean="0">
                  <a:latin typeface="Montserrat Medium" panose="00000600000000000000" pitchFamily="2" charset="-52"/>
                </a:rPr>
                <a:t>cluster</a:t>
              </a:r>
              <a:endParaRPr lang="ru-RU" dirty="0">
                <a:latin typeface="Montserrat Medium" panose="00000600000000000000" pitchFamily="2" charset="-52"/>
              </a:endParaRPr>
            </a:p>
          </p:txBody>
        </p:sp>
        <p:cxnSp>
          <p:nvCxnSpPr>
            <p:cNvPr id="41" name="Прямая со стрелкой 40"/>
            <p:cNvCxnSpPr>
              <a:endCxn id="42" idx="1"/>
            </p:cNvCxnSpPr>
            <p:nvPr/>
          </p:nvCxnSpPr>
          <p:spPr>
            <a:xfrm flipH="1">
              <a:off x="9968049" y="3395390"/>
              <a:ext cx="1" cy="40494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Блок-схема: магнитный диск 41"/>
            <p:cNvSpPr/>
            <p:nvPr/>
          </p:nvSpPr>
          <p:spPr>
            <a:xfrm>
              <a:off x="9692277" y="3800333"/>
              <a:ext cx="551543" cy="377371"/>
            </a:xfrm>
            <a:prstGeom prst="flowChartMagneticDisk">
              <a:avLst/>
            </a:prstGeom>
            <a:solidFill>
              <a:schemeClr val="tx2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3" name="Прямая со стрелкой 42"/>
            <p:cNvCxnSpPr/>
            <p:nvPr/>
          </p:nvCxnSpPr>
          <p:spPr>
            <a:xfrm>
              <a:off x="11022317" y="3409240"/>
              <a:ext cx="0" cy="137797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Скругленный прямоугольник 43"/>
            <p:cNvSpPr/>
            <p:nvPr/>
          </p:nvSpPr>
          <p:spPr>
            <a:xfrm>
              <a:off x="10460476" y="3771199"/>
              <a:ext cx="1182754" cy="502076"/>
            </a:xfrm>
            <a:prstGeom prst="roundRect">
              <a:avLst>
                <a:gd name="adj" fmla="val 4167"/>
              </a:avLst>
            </a:prstGeom>
            <a:solidFill>
              <a:srgbClr val="A1DBD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Remote</a:t>
              </a:r>
            </a:p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store</a:t>
              </a:r>
              <a:endParaRPr lang="ru-RU" dirty="0">
                <a:solidFill>
                  <a:srgbClr val="405E82"/>
                </a:solidFill>
                <a:latin typeface="Montserrat" panose="00000500000000000000" pitchFamily="2" charset="-52"/>
              </a:endParaRPr>
            </a:p>
          </p:txBody>
        </p:sp>
      </p:grpSp>
      <p:cxnSp>
        <p:nvCxnSpPr>
          <p:cNvPr id="51" name="Соединительная линия уступом 50"/>
          <p:cNvCxnSpPr/>
          <p:nvPr/>
        </p:nvCxnSpPr>
        <p:spPr>
          <a:xfrm rot="16200000" flipH="1">
            <a:off x="6328057" y="1235092"/>
            <a:ext cx="896566" cy="2741659"/>
          </a:xfrm>
          <a:prstGeom prst="bentConnector3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Соединительная линия уступом 53"/>
          <p:cNvCxnSpPr/>
          <p:nvPr/>
        </p:nvCxnSpPr>
        <p:spPr>
          <a:xfrm rot="5400000">
            <a:off x="3484881" y="1249633"/>
            <a:ext cx="881999" cy="269801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4308861" y="2156655"/>
            <a:ext cx="2106322" cy="333828"/>
          </a:xfrm>
          <a:prstGeom prst="roundRect">
            <a:avLst>
              <a:gd name="adj" fmla="val 2222"/>
            </a:avLst>
          </a:prstGeom>
          <a:solidFill>
            <a:schemeClr val="bg1">
              <a:lumMod val="95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Load balancer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cxnSp>
        <p:nvCxnSpPr>
          <p:cNvPr id="62" name="Прямая со стрелкой 61"/>
          <p:cNvCxnSpPr>
            <a:stCxn id="42" idx="2"/>
            <a:endCxn id="3" idx="4"/>
          </p:cNvCxnSpPr>
          <p:nvPr/>
        </p:nvCxnSpPr>
        <p:spPr>
          <a:xfrm flipH="1" flipV="1">
            <a:off x="3171296" y="4245231"/>
            <a:ext cx="4336925" cy="14567"/>
          </a:xfrm>
          <a:prstGeom prst="straightConnector1">
            <a:avLst/>
          </a:prstGeom>
          <a:ln w="38100">
            <a:solidFill>
              <a:srgbClr val="0066C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40" idx="1"/>
            <a:endCxn id="18" idx="3"/>
          </p:cNvCxnSpPr>
          <p:nvPr/>
        </p:nvCxnSpPr>
        <p:spPr>
          <a:xfrm flipH="1" flipV="1">
            <a:off x="3660885" y="5255821"/>
            <a:ext cx="3379487" cy="14567"/>
          </a:xfrm>
          <a:prstGeom prst="straightConnector1">
            <a:avLst/>
          </a:prstGeom>
          <a:ln w="38100">
            <a:solidFill>
              <a:srgbClr val="0066C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Группа 77"/>
          <p:cNvGrpSpPr/>
          <p:nvPr/>
        </p:nvGrpSpPr>
        <p:grpSpPr>
          <a:xfrm>
            <a:off x="4754261" y="1881455"/>
            <a:ext cx="1208232" cy="259786"/>
            <a:chOff x="6948797" y="1757700"/>
            <a:chExt cx="1208232" cy="259786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6948797" y="1757700"/>
              <a:ext cx="1208232" cy="259786"/>
            </a:xfrm>
            <a:prstGeom prst="rect">
              <a:avLst/>
            </a:prstGeom>
            <a:solidFill>
              <a:srgbClr val="E7E6E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8" name="Прямая соединительная линия 67"/>
            <p:cNvCxnSpPr/>
            <p:nvPr/>
          </p:nvCxnSpPr>
          <p:spPr>
            <a:xfrm>
              <a:off x="70934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72077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73220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>
              <a:off x="75506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74363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8045450" y="1853979"/>
              <a:ext cx="794" cy="36820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0" name="Скругленный прямоугольник 79"/>
          <p:cNvSpPr/>
          <p:nvPr/>
        </p:nvSpPr>
        <p:spPr>
          <a:xfrm>
            <a:off x="4196115" y="3931344"/>
            <a:ext cx="2364938" cy="232122"/>
          </a:xfrm>
          <a:prstGeom prst="roundRect">
            <a:avLst>
              <a:gd name="adj" fmla="val 2222"/>
            </a:avLst>
          </a:prstGeom>
          <a:solidFill>
            <a:schemeClr val="bg1">
              <a:lumMod val="95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400" i="1" dirty="0" smtClean="0">
                <a:solidFill>
                  <a:srgbClr val="405E82"/>
                </a:solidFill>
                <a:latin typeface="Montserrat" panose="00000500000000000000" pitchFamily="2" charset="-52"/>
              </a:rPr>
              <a:t>Active/Active database</a:t>
            </a:r>
            <a:endParaRPr lang="ru-RU" sz="1400" i="1" dirty="0">
              <a:solidFill>
                <a:srgbClr val="405E82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441030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6390154" cy="763600"/>
          </a:xfrm>
        </p:spPr>
        <p:txBody>
          <a:bodyPr/>
          <a:lstStyle/>
          <a:p>
            <a:r>
              <a:rPr lang="ru-RU" dirty="0" smtClean="0"/>
              <a:t>Кластер </a:t>
            </a:r>
            <a:r>
              <a:rPr lang="en-US" dirty="0" err="1" smtClean="0"/>
              <a:t>keycloak</a:t>
            </a:r>
            <a:r>
              <a:rPr lang="en-US" dirty="0" smtClean="0"/>
              <a:t>. </a:t>
            </a:r>
            <a:r>
              <a:rPr lang="ru-RU" dirty="0" err="1" smtClean="0"/>
              <a:t>МультиЦОД</a:t>
            </a:r>
            <a:r>
              <a:rPr lang="en-US" dirty="0" smtClean="0"/>
              <a:t> </a:t>
            </a:r>
            <a:r>
              <a:rPr lang="ru-RU" dirty="0" smtClean="0"/>
              <a:t>попроще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19175" y="1693183"/>
            <a:ext cx="8632556" cy="4615542"/>
          </a:xfrm>
          <a:prstGeom prst="roundRect">
            <a:avLst>
              <a:gd name="adj" fmla="val 2054"/>
            </a:avLst>
          </a:prstGeom>
          <a:solidFill>
            <a:schemeClr val="bg1">
              <a:lumMod val="95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84869" y="4905758"/>
            <a:ext cx="3101014" cy="269694"/>
          </a:xfrm>
          <a:prstGeom prst="roundRect">
            <a:avLst>
              <a:gd name="adj" fmla="val 2222"/>
            </a:avLst>
          </a:prstGeom>
          <a:solidFill>
            <a:schemeClr val="bg1">
              <a:lumMod val="95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400" i="1" dirty="0" smtClean="0">
                <a:solidFill>
                  <a:srgbClr val="405E82"/>
                </a:solidFill>
                <a:latin typeface="Montserrat" panose="00000500000000000000" pitchFamily="2" charset="-52"/>
              </a:rPr>
              <a:t>Cross-Datacenter Replication</a:t>
            </a:r>
            <a:endParaRPr lang="ru-RU" sz="1400" i="1" dirty="0">
              <a:solidFill>
                <a:srgbClr val="405E82"/>
              </a:solidFill>
              <a:latin typeface="Montserrat" panose="00000500000000000000" pitchFamily="2" charset="-52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129001" y="3039638"/>
            <a:ext cx="2763892" cy="3125980"/>
            <a:chOff x="5776687" y="908991"/>
            <a:chExt cx="2763892" cy="3125980"/>
          </a:xfrm>
        </p:grpSpPr>
        <p:cxnSp>
          <p:nvCxnSpPr>
            <p:cNvPr id="8" name="Прямая со стрелкой 7"/>
            <p:cNvCxnSpPr/>
            <p:nvPr/>
          </p:nvCxnSpPr>
          <p:spPr>
            <a:xfrm flipH="1">
              <a:off x="7363973" y="2639103"/>
              <a:ext cx="281759" cy="3157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Скругленный прямоугольник 8"/>
            <p:cNvSpPr/>
            <p:nvPr/>
          </p:nvSpPr>
          <p:spPr>
            <a:xfrm>
              <a:off x="5776687" y="908991"/>
              <a:ext cx="2763892" cy="3125980"/>
            </a:xfrm>
            <a:prstGeom prst="roundRect">
              <a:avLst>
                <a:gd name="adj" fmla="val 4167"/>
              </a:avLst>
            </a:prstGeom>
            <a:solidFill>
              <a:srgbClr val="A1DBD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r>
                <a:rPr lang="en-US" dirty="0" smtClean="0">
                  <a:solidFill>
                    <a:srgbClr val="405E82"/>
                  </a:solidFill>
                  <a:latin typeface="Montserrat Medium" panose="00000600000000000000" pitchFamily="2" charset="-52"/>
                </a:rPr>
                <a:t>Datacenter </a:t>
              </a:r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(site1)</a:t>
              </a:r>
              <a:endParaRPr lang="ru-RU" dirty="0">
                <a:solidFill>
                  <a:srgbClr val="405E82"/>
                </a:solidFill>
                <a:latin typeface="Montserrat" panose="00000500000000000000" pitchFamily="2" charset="-52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5994400" y="1098736"/>
              <a:ext cx="2314171" cy="422219"/>
            </a:xfrm>
            <a:prstGeom prst="roundRect">
              <a:avLst>
                <a:gd name="adj" fmla="val 4167"/>
              </a:avLst>
            </a:prstGeom>
            <a:solidFill>
              <a:srgbClr val="009DBB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latin typeface="Montserrat Medium" panose="00000600000000000000" pitchFamily="2" charset="-52"/>
                </a:rPr>
                <a:t>Keycloak</a:t>
              </a:r>
              <a:r>
                <a:rPr lang="en-US" dirty="0" smtClean="0">
                  <a:latin typeface="Montserrat Medium" panose="00000600000000000000" pitchFamily="2" charset="-52"/>
                </a:rPr>
                <a:t> cluster</a:t>
              </a:r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779010" y="2289956"/>
              <a:ext cx="1542697" cy="391935"/>
            </a:xfrm>
            <a:prstGeom prst="roundRect">
              <a:avLst>
                <a:gd name="adj" fmla="val 4167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 Medium" panose="00000600000000000000" pitchFamily="2" charset="-52"/>
                </a:rPr>
                <a:t>Database</a:t>
              </a:r>
              <a:endParaRPr lang="ru-RU" dirty="0">
                <a:solidFill>
                  <a:srgbClr val="405E82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6015919" y="2912780"/>
              <a:ext cx="2292652" cy="424787"/>
            </a:xfrm>
            <a:prstGeom prst="roundRect">
              <a:avLst>
                <a:gd name="adj" fmla="val 4167"/>
              </a:avLst>
            </a:prstGeom>
            <a:solidFill>
              <a:schemeClr val="accent5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latin typeface="Montserrat Medium" panose="00000600000000000000" pitchFamily="2" charset="-52"/>
                </a:rPr>
                <a:t>Infinispan</a:t>
              </a:r>
              <a:r>
                <a:rPr lang="en-US" dirty="0">
                  <a:latin typeface="Montserrat Medium" panose="00000600000000000000" pitchFamily="2" charset="-52"/>
                </a:rPr>
                <a:t> </a:t>
              </a:r>
              <a:r>
                <a:rPr lang="en-US" dirty="0" smtClean="0">
                  <a:latin typeface="Montserrat Medium" panose="00000600000000000000" pitchFamily="2" charset="-52"/>
                </a:rPr>
                <a:t>cluster</a:t>
              </a:r>
              <a:endParaRPr lang="ru-RU" dirty="0">
                <a:latin typeface="Montserrat Medium" panose="00000600000000000000" pitchFamily="2" charset="-52"/>
              </a:endParaRPr>
            </a:p>
          </p:txBody>
        </p:sp>
        <p:cxnSp>
          <p:nvCxnSpPr>
            <p:cNvPr id="13" name="Прямая со стрелкой 12"/>
            <p:cNvCxnSpPr>
              <a:endCxn id="14" idx="1"/>
            </p:cNvCxnSpPr>
            <p:nvPr/>
          </p:nvCxnSpPr>
          <p:spPr>
            <a:xfrm flipH="1">
              <a:off x="7543211" y="1520955"/>
              <a:ext cx="1" cy="40494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магнитный диск 13"/>
            <p:cNvSpPr/>
            <p:nvPr/>
          </p:nvSpPr>
          <p:spPr>
            <a:xfrm>
              <a:off x="7267439" y="1925898"/>
              <a:ext cx="551543" cy="377371"/>
            </a:xfrm>
            <a:prstGeom prst="flowChartMagneticDisk">
              <a:avLst/>
            </a:prstGeom>
            <a:solidFill>
              <a:schemeClr val="tx2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 flipH="1">
              <a:off x="6360458" y="1535522"/>
              <a:ext cx="6148" cy="137725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Скругленный прямоугольник 15"/>
            <p:cNvSpPr/>
            <p:nvPr/>
          </p:nvSpPr>
          <p:spPr>
            <a:xfrm>
              <a:off x="5798617" y="1896764"/>
              <a:ext cx="1182754" cy="502076"/>
            </a:xfrm>
            <a:prstGeom prst="roundRect">
              <a:avLst>
                <a:gd name="adj" fmla="val 4167"/>
              </a:avLst>
            </a:prstGeom>
            <a:solidFill>
              <a:srgbClr val="A1DBD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Remote</a:t>
              </a:r>
            </a:p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store</a:t>
              </a:r>
              <a:endParaRPr lang="ru-RU" dirty="0">
                <a:solidFill>
                  <a:srgbClr val="405E82"/>
                </a:solidFill>
                <a:latin typeface="Montserrat" panose="00000500000000000000" pitchFamily="2" charset="-52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801140" y="3054205"/>
            <a:ext cx="2763892" cy="3125980"/>
            <a:chOff x="8985196" y="2783426"/>
            <a:chExt cx="2763892" cy="3125980"/>
          </a:xfrm>
        </p:grpSpPr>
        <p:cxnSp>
          <p:nvCxnSpPr>
            <p:cNvPr id="18" name="Прямая со стрелкой 17"/>
            <p:cNvCxnSpPr/>
            <p:nvPr/>
          </p:nvCxnSpPr>
          <p:spPr>
            <a:xfrm flipH="1">
              <a:off x="10572482" y="4513538"/>
              <a:ext cx="281759" cy="31570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Скругленный прямоугольник 18"/>
            <p:cNvSpPr/>
            <p:nvPr/>
          </p:nvSpPr>
          <p:spPr>
            <a:xfrm>
              <a:off x="8985196" y="2783426"/>
              <a:ext cx="2763892" cy="3125980"/>
            </a:xfrm>
            <a:prstGeom prst="roundRect">
              <a:avLst>
                <a:gd name="adj" fmla="val 4167"/>
              </a:avLst>
            </a:prstGeom>
            <a:solidFill>
              <a:srgbClr val="A1DBD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r>
                <a:rPr lang="en-US" dirty="0" smtClean="0">
                  <a:solidFill>
                    <a:srgbClr val="405E82"/>
                  </a:solidFill>
                  <a:latin typeface="Montserrat Medium" panose="00000600000000000000" pitchFamily="2" charset="-52"/>
                </a:rPr>
                <a:t>Datacenter </a:t>
              </a:r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(site2)</a:t>
              </a:r>
              <a:endParaRPr lang="ru-RU" dirty="0">
                <a:solidFill>
                  <a:srgbClr val="405E82"/>
                </a:solidFill>
                <a:latin typeface="Montserrat" panose="00000500000000000000" pitchFamily="2" charset="-52"/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9202909" y="2973171"/>
              <a:ext cx="2314171" cy="422219"/>
            </a:xfrm>
            <a:prstGeom prst="roundRect">
              <a:avLst>
                <a:gd name="adj" fmla="val 4167"/>
              </a:avLst>
            </a:prstGeom>
            <a:solidFill>
              <a:srgbClr val="009DBB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latin typeface="Montserrat Medium" panose="00000600000000000000" pitchFamily="2" charset="-52"/>
                </a:rPr>
                <a:t>Keycloak</a:t>
              </a:r>
              <a:r>
                <a:rPr lang="en-US" dirty="0" smtClean="0">
                  <a:latin typeface="Montserrat Medium" panose="00000600000000000000" pitchFamily="2" charset="-52"/>
                </a:rPr>
                <a:t> cluster</a:t>
              </a:r>
              <a:endParaRPr lang="ru-RU" dirty="0">
                <a:latin typeface="Montserrat Medium" panose="00000600000000000000" pitchFamily="2" charset="-52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9203848" y="4164391"/>
              <a:ext cx="1542697" cy="391935"/>
            </a:xfrm>
            <a:prstGeom prst="roundRect">
              <a:avLst>
                <a:gd name="adj" fmla="val 4167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 Medium" panose="00000600000000000000" pitchFamily="2" charset="-52"/>
                </a:rPr>
                <a:t>Database</a:t>
              </a:r>
              <a:endParaRPr lang="ru-RU" dirty="0">
                <a:solidFill>
                  <a:srgbClr val="405E82"/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9224428" y="4787215"/>
              <a:ext cx="2292652" cy="424787"/>
            </a:xfrm>
            <a:prstGeom prst="roundRect">
              <a:avLst>
                <a:gd name="adj" fmla="val 4167"/>
              </a:avLst>
            </a:prstGeom>
            <a:solidFill>
              <a:schemeClr val="accent5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latin typeface="Montserrat Medium" panose="00000600000000000000" pitchFamily="2" charset="-52"/>
                </a:rPr>
                <a:t>Infinispan</a:t>
              </a:r>
              <a:r>
                <a:rPr lang="en-US" dirty="0">
                  <a:latin typeface="Montserrat Medium" panose="00000600000000000000" pitchFamily="2" charset="-52"/>
                </a:rPr>
                <a:t> </a:t>
              </a:r>
              <a:r>
                <a:rPr lang="en-US" dirty="0" smtClean="0">
                  <a:latin typeface="Montserrat Medium" panose="00000600000000000000" pitchFamily="2" charset="-52"/>
                </a:rPr>
                <a:t>cluster</a:t>
              </a:r>
              <a:endParaRPr lang="ru-RU" dirty="0">
                <a:latin typeface="Montserrat Medium" panose="00000600000000000000" pitchFamily="2" charset="-52"/>
              </a:endParaRPr>
            </a:p>
          </p:txBody>
        </p:sp>
        <p:cxnSp>
          <p:nvCxnSpPr>
            <p:cNvPr id="23" name="Прямая со стрелкой 22"/>
            <p:cNvCxnSpPr>
              <a:endCxn id="24" idx="1"/>
            </p:cNvCxnSpPr>
            <p:nvPr/>
          </p:nvCxnSpPr>
          <p:spPr>
            <a:xfrm flipH="1">
              <a:off x="9968049" y="3395390"/>
              <a:ext cx="1" cy="40494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Блок-схема: магнитный диск 23"/>
            <p:cNvSpPr/>
            <p:nvPr/>
          </p:nvSpPr>
          <p:spPr>
            <a:xfrm>
              <a:off x="9692277" y="3800333"/>
              <a:ext cx="551543" cy="377371"/>
            </a:xfrm>
            <a:prstGeom prst="flowChartMagneticDisk">
              <a:avLst/>
            </a:prstGeom>
            <a:solidFill>
              <a:schemeClr val="tx2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11022317" y="3409240"/>
              <a:ext cx="0" cy="137797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Скругленный прямоугольник 25"/>
            <p:cNvSpPr/>
            <p:nvPr/>
          </p:nvSpPr>
          <p:spPr>
            <a:xfrm>
              <a:off x="10460476" y="3771199"/>
              <a:ext cx="1182754" cy="502076"/>
            </a:xfrm>
            <a:prstGeom prst="roundRect">
              <a:avLst>
                <a:gd name="adj" fmla="val 4167"/>
              </a:avLst>
            </a:prstGeom>
            <a:solidFill>
              <a:srgbClr val="A1DBD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Remote</a:t>
              </a:r>
            </a:p>
            <a:p>
              <a:pPr algn="ctr"/>
              <a:r>
                <a:rPr lang="en-US" dirty="0" smtClean="0">
                  <a:solidFill>
                    <a:srgbClr val="405E82"/>
                  </a:solidFill>
                  <a:latin typeface="Montserrat" panose="00000500000000000000" pitchFamily="2" charset="-52"/>
                </a:rPr>
                <a:t>store</a:t>
              </a:r>
              <a:endParaRPr lang="ru-RU" dirty="0">
                <a:solidFill>
                  <a:srgbClr val="405E82"/>
                </a:solidFill>
                <a:latin typeface="Montserrat" panose="00000500000000000000" pitchFamily="2" charset="-52"/>
              </a:endParaRPr>
            </a:p>
          </p:txBody>
        </p:sp>
      </p:grpSp>
      <p:cxnSp>
        <p:nvCxnSpPr>
          <p:cNvPr id="27" name="Соединительная линия уступом 26"/>
          <p:cNvCxnSpPr/>
          <p:nvPr/>
        </p:nvCxnSpPr>
        <p:spPr>
          <a:xfrm rot="16200000" flipH="1">
            <a:off x="6328057" y="1235092"/>
            <a:ext cx="896566" cy="2741659"/>
          </a:xfrm>
          <a:prstGeom prst="bentConnector3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 rot="5400000">
            <a:off x="3484881" y="1249633"/>
            <a:ext cx="881999" cy="269801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4308861" y="2156655"/>
            <a:ext cx="2106322" cy="333828"/>
          </a:xfrm>
          <a:prstGeom prst="roundRect">
            <a:avLst>
              <a:gd name="adj" fmla="val 2222"/>
            </a:avLst>
          </a:prstGeom>
          <a:solidFill>
            <a:schemeClr val="bg1">
              <a:lumMod val="95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failover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cxnSp>
        <p:nvCxnSpPr>
          <p:cNvPr id="30" name="Прямая со стрелкой 29"/>
          <p:cNvCxnSpPr>
            <a:stCxn id="24" idx="2"/>
            <a:endCxn id="14" idx="4"/>
          </p:cNvCxnSpPr>
          <p:nvPr/>
        </p:nvCxnSpPr>
        <p:spPr>
          <a:xfrm flipH="1" flipV="1">
            <a:off x="3171296" y="4245231"/>
            <a:ext cx="4336925" cy="14567"/>
          </a:xfrm>
          <a:prstGeom prst="straightConnector1">
            <a:avLst/>
          </a:prstGeom>
          <a:ln w="38100">
            <a:solidFill>
              <a:srgbClr val="0066C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2" idx="1"/>
            <a:endCxn id="12" idx="3"/>
          </p:cNvCxnSpPr>
          <p:nvPr/>
        </p:nvCxnSpPr>
        <p:spPr>
          <a:xfrm flipH="1" flipV="1">
            <a:off x="3660885" y="5255821"/>
            <a:ext cx="3379487" cy="14567"/>
          </a:xfrm>
          <a:prstGeom prst="straightConnector1">
            <a:avLst/>
          </a:prstGeom>
          <a:ln w="38100">
            <a:solidFill>
              <a:srgbClr val="0066CC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Группа 31"/>
          <p:cNvGrpSpPr/>
          <p:nvPr/>
        </p:nvGrpSpPr>
        <p:grpSpPr>
          <a:xfrm>
            <a:off x="4754261" y="1881455"/>
            <a:ext cx="1208232" cy="259786"/>
            <a:chOff x="6948797" y="1757700"/>
            <a:chExt cx="1208232" cy="259786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6948797" y="1757700"/>
              <a:ext cx="1208232" cy="259786"/>
            </a:xfrm>
            <a:prstGeom prst="rect">
              <a:avLst/>
            </a:prstGeom>
            <a:solidFill>
              <a:srgbClr val="E7E6E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>
              <a:off x="70934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72077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73220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75506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7436343" y="1825680"/>
              <a:ext cx="0" cy="123099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8045450" y="1853979"/>
              <a:ext cx="794" cy="36820"/>
            </a:xfrm>
            <a:prstGeom prst="line">
              <a:avLst/>
            </a:prstGeom>
            <a:solidFill>
              <a:srgbClr val="DEEBF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0" name="Скругленный прямоугольник 39"/>
          <p:cNvSpPr/>
          <p:nvPr/>
        </p:nvSpPr>
        <p:spPr>
          <a:xfrm>
            <a:off x="4196115" y="3900348"/>
            <a:ext cx="2364938" cy="317136"/>
          </a:xfrm>
          <a:prstGeom prst="roundRect">
            <a:avLst>
              <a:gd name="adj" fmla="val 2222"/>
            </a:avLst>
          </a:prstGeom>
          <a:solidFill>
            <a:schemeClr val="bg1">
              <a:lumMod val="95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active/standby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486606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Infinispan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4" y="1658319"/>
            <a:ext cx="9346280" cy="4650405"/>
          </a:xfrm>
        </p:spPr>
        <p:txBody>
          <a:bodyPr>
            <a:normAutofit/>
          </a:bodyPr>
          <a:lstStyle/>
          <a:p>
            <a:r>
              <a:rPr lang="en-US" dirty="0" err="1" smtClean="0"/>
              <a:t>Infinispan</a:t>
            </a:r>
            <a:r>
              <a:rPr lang="en-US" dirty="0" smtClean="0"/>
              <a:t> – </a:t>
            </a:r>
            <a:r>
              <a:rPr lang="ru-RU" dirty="0" smtClean="0"/>
              <a:t>распределённое хранилище ключ/значение.</a:t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en-US" dirty="0" err="1" smtClean="0"/>
              <a:t>redis</a:t>
            </a:r>
            <a:r>
              <a:rPr lang="en-US" dirty="0" smtClean="0"/>
              <a:t>/</a:t>
            </a:r>
            <a:r>
              <a:rPr lang="en-US" dirty="0" err="1" smtClean="0"/>
              <a:t>memcached</a:t>
            </a:r>
            <a:r>
              <a:rPr lang="ru-RU" dirty="0" smtClean="0"/>
              <a:t>, только от </a:t>
            </a:r>
            <a:r>
              <a:rPr lang="en-US" dirty="0" smtClean="0"/>
              <a:t>Red Hat</a:t>
            </a:r>
          </a:p>
          <a:p>
            <a:r>
              <a:rPr lang="ru-RU" dirty="0" smtClean="0"/>
              <a:t>Может использоваться как </a:t>
            </a:r>
            <a:r>
              <a:rPr lang="en-US" dirty="0" smtClean="0"/>
              <a:t>embedded java </a:t>
            </a:r>
            <a:r>
              <a:rPr lang="ru-RU" dirty="0" smtClean="0"/>
              <a:t>библиотека</a:t>
            </a:r>
            <a:endParaRPr lang="en-US" dirty="0" smtClean="0"/>
          </a:p>
          <a:p>
            <a:r>
              <a:rPr lang="ru-RU" dirty="0" smtClean="0"/>
              <a:t>В </a:t>
            </a:r>
            <a:r>
              <a:rPr lang="en-US" dirty="0" err="1" smtClean="0"/>
              <a:t>keycloak</a:t>
            </a:r>
            <a:r>
              <a:rPr lang="en-US" dirty="0" smtClean="0"/>
              <a:t> </a:t>
            </a:r>
            <a:r>
              <a:rPr lang="ru-RU" dirty="0" smtClean="0"/>
              <a:t>хранит </a:t>
            </a:r>
            <a:r>
              <a:rPr lang="ru-RU" dirty="0" err="1" smtClean="0"/>
              <a:t>кеши</a:t>
            </a:r>
            <a:endParaRPr lang="ru-RU" dirty="0" smtClean="0"/>
          </a:p>
          <a:p>
            <a:r>
              <a:rPr lang="ru-RU" dirty="0" smtClean="0"/>
              <a:t>Подробнее вот тут:</a:t>
            </a:r>
            <a:br>
              <a:rPr lang="ru-RU" dirty="0" smtClean="0"/>
            </a:br>
            <a:r>
              <a:rPr lang="en-US" sz="1800" dirty="0" smtClean="0">
                <a:hlinkClick r:id="rId2"/>
              </a:rPr>
              <a:t>https://infinispan.org/docs/dev/titles/overview/overview.html</a:t>
            </a:r>
            <a:endParaRPr lang="ru-RU" sz="1800" dirty="0"/>
          </a:p>
          <a:p>
            <a:r>
              <a:rPr lang="ru-RU" dirty="0" smtClean="0"/>
              <a:t>А вот тут подробное сравнение с </a:t>
            </a:r>
            <a:r>
              <a:rPr lang="en-US" dirty="0" err="1" smtClean="0"/>
              <a:t>Redis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sz="1800" dirty="0" smtClean="0">
                <a:hlinkClick r:id="rId3"/>
              </a:rPr>
              <a:t>https://www.youtube.com/watch?v=Kb46QFigx84</a:t>
            </a: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136305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устроен </a:t>
            </a:r>
            <a:r>
              <a:rPr lang="en-US" dirty="0" err="1" smtClean="0"/>
              <a:t>keycloak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19175" y="1894034"/>
            <a:ext cx="4596188" cy="3276402"/>
          </a:xfrm>
          <a:prstGeom prst="roundRect">
            <a:avLst>
              <a:gd name="adj" fmla="val 2222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Java Application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96126" y="2575526"/>
            <a:ext cx="3842285" cy="2290709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Java VM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79137" y="3263418"/>
            <a:ext cx="1329252" cy="915678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72355" y="3863125"/>
            <a:ext cx="1513443" cy="759969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Montserrat Medium" panose="00000600000000000000" pitchFamily="2" charset="-52"/>
              </a:rPr>
              <a:t>Infinispan</a:t>
            </a:r>
            <a:r>
              <a:rPr lang="en-US" dirty="0">
                <a:latin typeface="Montserrat Medium" panose="00000600000000000000" pitchFamily="2" charset="-52"/>
              </a:rPr>
              <a:t> embedded</a:t>
            </a:r>
            <a:endParaRPr lang="ru-RU" dirty="0">
              <a:latin typeface="Montserrat Medium" panose="00000600000000000000" pitchFamily="2" charset="-52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2908389" y="3340301"/>
            <a:ext cx="563966" cy="24840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9" idx="1"/>
          </p:cNvCxnSpPr>
          <p:nvPr/>
        </p:nvCxnSpPr>
        <p:spPr>
          <a:xfrm>
            <a:off x="2908389" y="3968692"/>
            <a:ext cx="563966" cy="2744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3480919" y="2960910"/>
            <a:ext cx="1513443" cy="759969"/>
          </a:xfrm>
          <a:prstGeom prst="roundRect">
            <a:avLst>
              <a:gd name="adj" fmla="val 4167"/>
            </a:avLst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ontserrat Medium" panose="00000600000000000000" pitchFamily="2" charset="-52"/>
              </a:rPr>
              <a:t>H2 DB embedded</a:t>
            </a:r>
            <a:endParaRPr lang="ru-RU" dirty="0">
              <a:latin typeface="Montserrat Medium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99413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устроен </a:t>
            </a:r>
            <a:r>
              <a:rPr lang="en-US" dirty="0" err="1" smtClean="0"/>
              <a:t>keycloak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19175" y="1937579"/>
            <a:ext cx="4596188" cy="3276402"/>
          </a:xfrm>
          <a:prstGeom prst="roundRect">
            <a:avLst>
              <a:gd name="adj" fmla="val 2222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Java Application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15055" y="2619071"/>
            <a:ext cx="2547444" cy="1393166"/>
          </a:xfrm>
          <a:prstGeom prst="roundRect">
            <a:avLst>
              <a:gd name="adj" fmla="val 4167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405E82"/>
                </a:solidFill>
                <a:latin typeface="Montserrat Medium" panose="00000600000000000000" pitchFamily="2" charset="-52"/>
              </a:rPr>
              <a:t>PostgreSQL</a:t>
            </a:r>
            <a:r>
              <a:rPr lang="en-US" dirty="0">
                <a:solidFill>
                  <a:srgbClr val="405E82"/>
                </a:solidFill>
                <a:latin typeface="Montserrat Medium" panose="00000600000000000000" pitchFamily="2" charset="-52"/>
              </a:rPr>
              <a:t>/MySQL external </a:t>
            </a:r>
          </a:p>
          <a:p>
            <a:pPr algn="ctr"/>
            <a:r>
              <a:rPr lang="en-US" dirty="0">
                <a:solidFill>
                  <a:srgbClr val="405E82"/>
                </a:solidFill>
                <a:latin typeface="Montserrat Medium" panose="00000600000000000000" pitchFamily="2" charset="-52"/>
              </a:rPr>
              <a:t>DB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96126" y="2619071"/>
            <a:ext cx="3842285" cy="2290709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Java VM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79137" y="3205365"/>
            <a:ext cx="1329252" cy="915678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72355" y="3829326"/>
            <a:ext cx="1513443" cy="837314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Montserrat Medium" panose="00000600000000000000" pitchFamily="2" charset="-52"/>
              </a:rPr>
              <a:t>Infinispan</a:t>
            </a:r>
            <a:r>
              <a:rPr lang="en-US" dirty="0">
                <a:latin typeface="Montserrat Medium" panose="00000600000000000000" pitchFamily="2" charset="-52"/>
              </a:rPr>
              <a:t> embedded</a:t>
            </a:r>
            <a:endParaRPr lang="ru-RU" dirty="0">
              <a:latin typeface="Montserrat Medium" panose="00000600000000000000" pitchFamily="2" charset="-52"/>
            </a:endParaRPr>
          </a:p>
        </p:txBody>
      </p:sp>
      <p:cxnSp>
        <p:nvCxnSpPr>
          <p:cNvPr id="19" name="Прямая со стрелкой 18"/>
          <p:cNvCxnSpPr>
            <a:endCxn id="11" idx="1"/>
          </p:cNvCxnSpPr>
          <p:nvPr/>
        </p:nvCxnSpPr>
        <p:spPr>
          <a:xfrm flipV="1">
            <a:off x="2908389" y="3315654"/>
            <a:ext cx="3106666" cy="2094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16" idx="1"/>
          </p:cNvCxnSpPr>
          <p:nvPr/>
        </p:nvCxnSpPr>
        <p:spPr>
          <a:xfrm>
            <a:off x="2908389" y="4012237"/>
            <a:ext cx="563966" cy="23574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03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Кластер </a:t>
            </a:r>
            <a:r>
              <a:rPr lang="en-US" dirty="0" err="1" smtClean="0"/>
              <a:t>keycloak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19175" y="1966098"/>
            <a:ext cx="6439628" cy="3007367"/>
          </a:xfrm>
          <a:prstGeom prst="roundRect">
            <a:avLst>
              <a:gd name="adj" fmla="val 2222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cluster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21298" y="5239670"/>
            <a:ext cx="2208619" cy="516605"/>
          </a:xfrm>
          <a:prstGeom prst="roundRect">
            <a:avLst>
              <a:gd name="adj" fmla="val 4451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DB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75216" y="2434945"/>
            <a:ext cx="1781961" cy="2290709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app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01570" y="2576999"/>
            <a:ext cx="1329252" cy="638583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cxnSp>
        <p:nvCxnSpPr>
          <p:cNvPr id="10" name="Прямая со стрелкой 9"/>
          <p:cNvCxnSpPr>
            <a:stCxn id="5" idx="2"/>
            <a:endCxn id="7" idx="0"/>
          </p:cNvCxnSpPr>
          <p:nvPr/>
        </p:nvCxnSpPr>
        <p:spPr>
          <a:xfrm flipH="1">
            <a:off x="4225608" y="4973465"/>
            <a:ext cx="13381" cy="2662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3509475" y="3366556"/>
            <a:ext cx="1513443" cy="837314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Montserrat Medium" panose="00000600000000000000" pitchFamily="2" charset="-52"/>
              </a:rPr>
              <a:t>Infinispan</a:t>
            </a:r>
            <a:r>
              <a:rPr lang="en-US" dirty="0">
                <a:latin typeface="Montserrat Medium" panose="00000600000000000000" pitchFamily="2" charset="-52"/>
              </a:rPr>
              <a:t> embedded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81104" y="2434945"/>
            <a:ext cx="1781961" cy="2290709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app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07458" y="2576999"/>
            <a:ext cx="1329252" cy="638583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15363" y="3366556"/>
            <a:ext cx="1513443" cy="837314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Montserrat Medium" panose="00000600000000000000" pitchFamily="2" charset="-52"/>
              </a:rPr>
              <a:t>Infinispan</a:t>
            </a:r>
            <a:r>
              <a:rPr lang="en-US" dirty="0">
                <a:latin typeface="Montserrat Medium" panose="00000600000000000000" pitchFamily="2" charset="-52"/>
              </a:rPr>
              <a:t> embedded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63619" y="2434945"/>
            <a:ext cx="1781961" cy="2290709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app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89973" y="2576999"/>
            <a:ext cx="1329252" cy="638583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397878" y="3366556"/>
            <a:ext cx="1513443" cy="837314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Montserrat Medium" panose="00000600000000000000" pitchFamily="2" charset="-52"/>
              </a:rPr>
              <a:t>Infinispan</a:t>
            </a:r>
            <a:r>
              <a:rPr lang="en-US" dirty="0">
                <a:latin typeface="Montserrat Medium" panose="00000600000000000000" pitchFamily="2" charset="-52"/>
              </a:rPr>
              <a:t> embedded</a:t>
            </a:r>
            <a:endParaRPr lang="ru-RU" dirty="0">
              <a:latin typeface="Montserrat Medium" panose="00000600000000000000" pitchFamily="2" charset="-52"/>
            </a:endParaRPr>
          </a:p>
        </p:txBody>
      </p:sp>
      <p:cxnSp>
        <p:nvCxnSpPr>
          <p:cNvPr id="18" name="Прямая со стрелкой 17"/>
          <p:cNvCxnSpPr>
            <a:stCxn id="11" idx="1"/>
            <a:endCxn id="17" idx="3"/>
          </p:cNvCxnSpPr>
          <p:nvPr/>
        </p:nvCxnSpPr>
        <p:spPr>
          <a:xfrm flipH="1">
            <a:off x="2911321" y="3785213"/>
            <a:ext cx="598154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4" idx="1"/>
            <a:endCxn id="11" idx="3"/>
          </p:cNvCxnSpPr>
          <p:nvPr/>
        </p:nvCxnSpPr>
        <p:spPr>
          <a:xfrm flipH="1">
            <a:off x="5022918" y="3785213"/>
            <a:ext cx="592445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7" idx="1"/>
          </p:cNvCxnSpPr>
          <p:nvPr/>
        </p:nvCxnSpPr>
        <p:spPr>
          <a:xfrm>
            <a:off x="2030370" y="4991859"/>
            <a:ext cx="1090928" cy="50611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7" idx="3"/>
          </p:cNvCxnSpPr>
          <p:nvPr/>
        </p:nvCxnSpPr>
        <p:spPr>
          <a:xfrm flipH="1">
            <a:off x="5329917" y="4973465"/>
            <a:ext cx="1090928" cy="5245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20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5932954" cy="763600"/>
          </a:xfrm>
        </p:spPr>
        <p:txBody>
          <a:bodyPr/>
          <a:lstStyle/>
          <a:p>
            <a:r>
              <a:rPr lang="ru-RU" dirty="0" smtClean="0"/>
              <a:t>Кластер </a:t>
            </a:r>
            <a:r>
              <a:rPr lang="en-US" dirty="0" err="1" smtClean="0"/>
              <a:t>keycloak</a:t>
            </a:r>
            <a:r>
              <a:rPr lang="en-US" dirty="0" smtClean="0"/>
              <a:t>. </a:t>
            </a:r>
            <a:r>
              <a:rPr lang="ru-RU" dirty="0" smtClean="0"/>
              <a:t>Какие бывают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>
          <a:xfrm>
            <a:off x="867104" y="1751308"/>
            <a:ext cx="10881984" cy="4557416"/>
          </a:xfrm>
        </p:spPr>
        <p:txBody>
          <a:bodyPr/>
          <a:lstStyle/>
          <a:p>
            <a:r>
              <a:rPr lang="en-US" dirty="0" smtClean="0"/>
              <a:t>Standalone </a:t>
            </a:r>
            <a:r>
              <a:rPr lang="ru-RU" dirty="0" smtClean="0"/>
              <a:t>– одна реплика</a:t>
            </a:r>
          </a:p>
          <a:p>
            <a:r>
              <a:rPr lang="en-US" dirty="0" smtClean="0"/>
              <a:t>Standalone-ha </a:t>
            </a:r>
            <a:r>
              <a:rPr lang="ru-RU" dirty="0" smtClean="0"/>
              <a:t>– несколько реплик, каждая конфигурируется индивидуально</a:t>
            </a:r>
          </a:p>
          <a:p>
            <a:r>
              <a:rPr lang="en-US" dirty="0" smtClean="0"/>
              <a:t>Domain mode – </a:t>
            </a:r>
            <a:r>
              <a:rPr lang="ru-RU" dirty="0" smtClean="0"/>
              <a:t>кластер с явным мастером, который передаёт </a:t>
            </a:r>
            <a:r>
              <a:rPr lang="ru-RU" dirty="0" err="1" smtClean="0"/>
              <a:t>найстройки</a:t>
            </a:r>
            <a:r>
              <a:rPr lang="ru-RU" dirty="0" smtClean="0"/>
              <a:t> остальным членам кластера.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0748" y="3854450"/>
            <a:ext cx="2870435" cy="245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59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019175" y="2492675"/>
            <a:ext cx="6439628" cy="3007367"/>
          </a:xfrm>
          <a:prstGeom prst="roundRect">
            <a:avLst>
              <a:gd name="adj" fmla="val 2222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cluster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Кластер </a:t>
            </a:r>
            <a:r>
              <a:rPr lang="en-US" dirty="0" err="1" smtClean="0"/>
              <a:t>keycloak</a:t>
            </a:r>
            <a:r>
              <a:rPr lang="en-US" dirty="0" smtClean="0"/>
              <a:t>.</a:t>
            </a:r>
            <a:r>
              <a:rPr lang="ru-RU" dirty="0" smtClean="0"/>
              <a:t> </a:t>
            </a:r>
            <a:r>
              <a:rPr lang="en-US" dirty="0" smtClean="0"/>
              <a:t>Sticky Session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21298" y="5766247"/>
            <a:ext cx="2208619" cy="516605"/>
          </a:xfrm>
          <a:prstGeom prst="roundRect">
            <a:avLst>
              <a:gd name="adj" fmla="val 4451"/>
            </a:avLst>
          </a:prstGeom>
          <a:solidFill>
            <a:schemeClr val="accent5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DB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75216" y="2961522"/>
            <a:ext cx="1781961" cy="2290709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app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01570" y="3103576"/>
            <a:ext cx="1329252" cy="638583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cxnSp>
        <p:nvCxnSpPr>
          <p:cNvPr id="18" name="Прямая со стрелкой 17"/>
          <p:cNvCxnSpPr>
            <a:stCxn id="5" idx="2"/>
            <a:endCxn id="8" idx="0"/>
          </p:cNvCxnSpPr>
          <p:nvPr/>
        </p:nvCxnSpPr>
        <p:spPr>
          <a:xfrm flipH="1">
            <a:off x="4225608" y="5500042"/>
            <a:ext cx="13381" cy="2662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3509475" y="3893133"/>
            <a:ext cx="1513443" cy="837314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Montserrat Medium" panose="00000600000000000000" pitchFamily="2" charset="-52"/>
              </a:rPr>
              <a:t>Infinispan</a:t>
            </a:r>
            <a:r>
              <a:rPr lang="en-US" dirty="0">
                <a:latin typeface="Montserrat Medium" panose="00000600000000000000" pitchFamily="2" charset="-52"/>
              </a:rPr>
              <a:t> embedded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481104" y="2961522"/>
            <a:ext cx="1781961" cy="2290709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app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707458" y="3103576"/>
            <a:ext cx="1329252" cy="638583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615363" y="3893133"/>
            <a:ext cx="1513443" cy="837314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Montserrat Medium" panose="00000600000000000000" pitchFamily="2" charset="-52"/>
              </a:rPr>
              <a:t>Infinispan</a:t>
            </a:r>
            <a:r>
              <a:rPr lang="en-US" dirty="0">
                <a:latin typeface="Montserrat Medium" panose="00000600000000000000" pitchFamily="2" charset="-52"/>
              </a:rPr>
              <a:t> embedded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263619" y="2961522"/>
            <a:ext cx="1781961" cy="2290709"/>
          </a:xfrm>
          <a:prstGeom prst="roundRect">
            <a:avLst>
              <a:gd name="adj" fmla="val 4167"/>
            </a:avLst>
          </a:prstGeom>
          <a:solidFill>
            <a:srgbClr val="A1DB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dirty="0" smtClean="0">
                <a:solidFill>
                  <a:srgbClr val="405E82"/>
                </a:solidFill>
                <a:latin typeface="Montserrat Medium" panose="00000600000000000000" pitchFamily="2" charset="-52"/>
              </a:rPr>
              <a:t>app server</a:t>
            </a:r>
            <a:endParaRPr lang="ru-RU" dirty="0">
              <a:solidFill>
                <a:srgbClr val="405E82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489973" y="3103576"/>
            <a:ext cx="1329252" cy="638583"/>
          </a:xfrm>
          <a:prstGeom prst="roundRect">
            <a:avLst>
              <a:gd name="adj" fmla="val 4167"/>
            </a:avLst>
          </a:prstGeom>
          <a:solidFill>
            <a:srgbClr val="009DB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Montserrat Medium" panose="00000600000000000000" pitchFamily="2" charset="-52"/>
              </a:rPr>
              <a:t>Keycloak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397878" y="3893133"/>
            <a:ext cx="1513443" cy="837314"/>
          </a:xfrm>
          <a:prstGeom prst="roundRect">
            <a:avLst>
              <a:gd name="adj" fmla="val 4167"/>
            </a:avLst>
          </a:prstGeom>
          <a:solidFill>
            <a:schemeClr val="accent5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Montserrat Medium" panose="00000600000000000000" pitchFamily="2" charset="-52"/>
              </a:rPr>
              <a:t>Infinispan</a:t>
            </a:r>
            <a:r>
              <a:rPr lang="en-US" dirty="0">
                <a:latin typeface="Montserrat Medium" panose="00000600000000000000" pitchFamily="2" charset="-52"/>
              </a:rPr>
              <a:t> embedded</a:t>
            </a:r>
            <a:endParaRPr lang="ru-RU" dirty="0">
              <a:latin typeface="Montserrat Medium" panose="00000600000000000000" pitchFamily="2" charset="-52"/>
            </a:endParaRPr>
          </a:p>
        </p:txBody>
      </p:sp>
      <p:cxnSp>
        <p:nvCxnSpPr>
          <p:cNvPr id="35" name="Прямая со стрелкой 34"/>
          <p:cNvCxnSpPr>
            <a:stCxn id="23" idx="1"/>
            <a:endCxn id="30" idx="3"/>
          </p:cNvCxnSpPr>
          <p:nvPr/>
        </p:nvCxnSpPr>
        <p:spPr>
          <a:xfrm flipH="1">
            <a:off x="2911321" y="4311790"/>
            <a:ext cx="598154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27" idx="1"/>
            <a:endCxn id="23" idx="3"/>
          </p:cNvCxnSpPr>
          <p:nvPr/>
        </p:nvCxnSpPr>
        <p:spPr>
          <a:xfrm flipH="1">
            <a:off x="5022918" y="4311790"/>
            <a:ext cx="592445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Скругленный прямоугольник 45"/>
          <p:cNvSpPr/>
          <p:nvPr/>
        </p:nvSpPr>
        <p:spPr>
          <a:xfrm>
            <a:off x="1019176" y="1976070"/>
            <a:ext cx="6439628" cy="511426"/>
          </a:xfrm>
          <a:prstGeom prst="roundRect">
            <a:avLst>
              <a:gd name="adj" fmla="val 18499"/>
            </a:avLst>
          </a:prstGeom>
          <a:solidFill>
            <a:srgbClr val="00B0F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ontserrat Medium" panose="00000600000000000000" pitchFamily="2" charset="-52"/>
              </a:rPr>
              <a:t>load </a:t>
            </a:r>
            <a:r>
              <a:rPr lang="en-US" dirty="0" err="1">
                <a:latin typeface="Montserrat Medium" panose="00000600000000000000" pitchFamily="2" charset="-52"/>
              </a:rPr>
              <a:t>balanser</a:t>
            </a:r>
            <a:endParaRPr lang="ru-RU" dirty="0">
              <a:latin typeface="Montserrat Medium" panose="00000600000000000000" pitchFamily="2" charset="-52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676835" y="1256421"/>
            <a:ext cx="1359875" cy="546859"/>
          </a:xfrm>
          <a:prstGeom prst="roundRect">
            <a:avLst>
              <a:gd name="adj" fmla="val 4451"/>
            </a:avLst>
          </a:prstGeom>
          <a:solidFill>
            <a:srgbClr val="00B05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User B</a:t>
            </a:r>
            <a:endParaRPr lang="ru-RU" b="1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1489973" y="1271471"/>
            <a:ext cx="1359875" cy="546859"/>
          </a:xfrm>
          <a:prstGeom prst="roundRect">
            <a:avLst>
              <a:gd name="adj" fmla="val 4451"/>
            </a:avLst>
          </a:prstGeom>
          <a:solidFill>
            <a:srgbClr val="00B05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ontserrat Medium" panose="00000600000000000000" pitchFamily="2" charset="-52"/>
              </a:rPr>
              <a:t>User A</a:t>
            </a:r>
            <a:endParaRPr lang="ru-RU" b="1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  <p:cxnSp>
        <p:nvCxnSpPr>
          <p:cNvPr id="9" name="Прямая со стрелкой 8"/>
          <p:cNvCxnSpPr>
            <a:stCxn id="47" idx="2"/>
            <a:endCxn id="25" idx="0"/>
          </p:cNvCxnSpPr>
          <p:nvPr/>
        </p:nvCxnSpPr>
        <p:spPr>
          <a:xfrm>
            <a:off x="6356773" y="1803280"/>
            <a:ext cx="15312" cy="11582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48" idx="2"/>
            <a:endCxn id="28" idx="0"/>
          </p:cNvCxnSpPr>
          <p:nvPr/>
        </p:nvCxnSpPr>
        <p:spPr>
          <a:xfrm flipH="1">
            <a:off x="2154600" y="1818330"/>
            <a:ext cx="15311" cy="11431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8" idx="1"/>
          </p:cNvCxnSpPr>
          <p:nvPr/>
        </p:nvCxnSpPr>
        <p:spPr>
          <a:xfrm>
            <a:off x="2030370" y="5518436"/>
            <a:ext cx="1090928" cy="50611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endCxn id="8" idx="3"/>
          </p:cNvCxnSpPr>
          <p:nvPr/>
        </p:nvCxnSpPr>
        <p:spPr>
          <a:xfrm flipH="1">
            <a:off x="5329917" y="5500042"/>
            <a:ext cx="1090928" cy="5245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40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Infinispan</a:t>
            </a:r>
            <a:r>
              <a:rPr lang="ru-RU" dirty="0" smtClean="0"/>
              <a:t>. Типы </a:t>
            </a:r>
            <a:r>
              <a:rPr lang="ru-RU" dirty="0" err="1" smtClean="0"/>
              <a:t>кеша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>
          <a:xfrm>
            <a:off x="1019175" y="1245476"/>
            <a:ext cx="5646928" cy="5063248"/>
          </a:xfrm>
        </p:spPr>
        <p:txBody>
          <a:bodyPr/>
          <a:lstStyle/>
          <a:p>
            <a:pPr marL="357188" indent="-357188"/>
            <a:r>
              <a:rPr lang="en-US" dirty="0" smtClean="0"/>
              <a:t>Local – </a:t>
            </a:r>
            <a:r>
              <a:rPr lang="ru-RU" dirty="0" smtClean="0"/>
              <a:t>хранится только в одной</a:t>
            </a:r>
          </a:p>
          <a:p>
            <a:pPr marL="357188" indent="-357188">
              <a:buNone/>
            </a:pPr>
            <a:r>
              <a:rPr lang="ru-RU" dirty="0" smtClean="0"/>
              <a:t> реплике </a:t>
            </a:r>
            <a:r>
              <a:rPr lang="en-US" dirty="0" err="1" smtClean="0"/>
              <a:t>infinispan</a:t>
            </a:r>
            <a:endParaRPr lang="en-US" dirty="0" smtClean="0"/>
          </a:p>
          <a:p>
            <a:pPr marL="357188" indent="-357188"/>
            <a:r>
              <a:rPr lang="en-US" dirty="0" smtClean="0"/>
              <a:t>Replicated</a:t>
            </a:r>
            <a:r>
              <a:rPr lang="ru-RU" dirty="0" smtClean="0"/>
              <a:t> – хранится во всех репликах</a:t>
            </a:r>
          </a:p>
          <a:p>
            <a:pPr marL="357188" indent="-357188">
              <a:buNone/>
            </a:pPr>
            <a:r>
              <a:rPr lang="en-US" dirty="0" err="1" smtClean="0"/>
              <a:t>infinispan</a:t>
            </a:r>
            <a:endParaRPr lang="en-US" dirty="0" smtClean="0"/>
          </a:p>
          <a:p>
            <a:pPr marL="357188" indent="-357188"/>
            <a:r>
              <a:rPr lang="en-US" dirty="0" smtClean="0"/>
              <a:t>Distributed</a:t>
            </a:r>
            <a:r>
              <a:rPr lang="ru-RU" dirty="0" smtClean="0"/>
              <a:t> – хранится в Х репликах</a:t>
            </a:r>
          </a:p>
          <a:p>
            <a:pPr marL="357188" indent="-357188">
              <a:buNone/>
            </a:pPr>
            <a:r>
              <a:rPr lang="en-US" dirty="0" err="1" smtClean="0"/>
              <a:t>infinispan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6103" y="1245476"/>
            <a:ext cx="50673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6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187825" y="2138766"/>
            <a:ext cx="4451537" cy="3316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Infinispan</a:t>
            </a:r>
            <a:r>
              <a:rPr lang="ru-RU" dirty="0" smtClean="0"/>
              <a:t>. Типы </a:t>
            </a:r>
            <a:r>
              <a:rPr lang="ru-RU" dirty="0" err="1" smtClean="0"/>
              <a:t>кеша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>
          <a:xfrm>
            <a:off x="867103" y="1270861"/>
            <a:ext cx="10881985" cy="50378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Кеши настраиваются в файле </a:t>
            </a:r>
            <a:r>
              <a:rPr lang="en-US" dirty="0" smtClean="0"/>
              <a:t>cache-ispn.xml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smtClean="0"/>
              <a:t>Local –</a:t>
            </a:r>
          </a:p>
          <a:p>
            <a:pPr>
              <a:lnSpc>
                <a:spcPct val="150000"/>
              </a:lnSpc>
            </a:pP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Replicated</a:t>
            </a:r>
            <a:r>
              <a:rPr lang="ru-RU" dirty="0" smtClean="0"/>
              <a:t> – </a:t>
            </a:r>
            <a:endParaRPr lang="en-US" dirty="0" smtClean="0"/>
          </a:p>
          <a:p>
            <a:pPr>
              <a:lnSpc>
                <a:spcPct val="150000"/>
              </a:lnSpc>
            </a:pP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Distributed</a:t>
            </a:r>
            <a:r>
              <a:rPr lang="ru-RU" dirty="0" smtClean="0"/>
              <a:t> –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437"/>
          <a:stretch/>
        </p:blipFill>
        <p:spPr>
          <a:xfrm>
            <a:off x="4197350" y="2237610"/>
            <a:ext cx="4442012" cy="1123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391" t="4840" b="2995"/>
          <a:stretch/>
        </p:blipFill>
        <p:spPr>
          <a:xfrm>
            <a:off x="4191000" y="3590925"/>
            <a:ext cx="2714812" cy="5881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821" t="2807" b="3162"/>
          <a:stretch/>
        </p:blipFill>
        <p:spPr>
          <a:xfrm>
            <a:off x="4191000" y="4572000"/>
            <a:ext cx="4194362" cy="600075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3952068" y="3439050"/>
            <a:ext cx="4866468" cy="0"/>
          </a:xfrm>
          <a:prstGeom prst="line">
            <a:avLst/>
          </a:prstGeom>
          <a:ln w="31750">
            <a:solidFill>
              <a:srgbClr val="F0F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952068" y="4552345"/>
            <a:ext cx="4866468" cy="0"/>
          </a:xfrm>
          <a:prstGeom prst="line">
            <a:avLst/>
          </a:prstGeom>
          <a:ln w="31750">
            <a:solidFill>
              <a:srgbClr val="F0F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02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Simple Light">
  <a:themeElements>
    <a:clrScheme name="Links darket">
      <a:dk1>
        <a:srgbClr val="405E82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C7745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434</Words>
  <Application>Microsoft Office PowerPoint</Application>
  <PresentationFormat>Широкоэкранный</PresentationFormat>
  <Paragraphs>130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Arial</vt:lpstr>
      <vt:lpstr>Montserrat</vt:lpstr>
      <vt:lpstr>Montserrat Medium</vt:lpstr>
      <vt:lpstr>Montserrat SemiBold</vt:lpstr>
      <vt:lpstr>Open Sans</vt:lpstr>
      <vt:lpstr>Play</vt:lpstr>
      <vt:lpstr>Roboto Mono</vt:lpstr>
      <vt:lpstr>VK Sans Display</vt:lpstr>
      <vt:lpstr>2_Simple Light</vt:lpstr>
      <vt:lpstr>Simple Light</vt:lpstr>
      <vt:lpstr>17. Keycloak под капотом. Infinispan</vt:lpstr>
      <vt:lpstr>Infinispan</vt:lpstr>
      <vt:lpstr>Как устроен keycloak</vt:lpstr>
      <vt:lpstr>Как устроен keycloak</vt:lpstr>
      <vt:lpstr>Кластер keycloak.</vt:lpstr>
      <vt:lpstr>Кластер keycloak. Какие бывают</vt:lpstr>
      <vt:lpstr>Кластер keycloak. Sticky Session</vt:lpstr>
      <vt:lpstr>Infinispan. Типы кеша</vt:lpstr>
      <vt:lpstr>Infinispan. Типы кеша</vt:lpstr>
      <vt:lpstr>Infinispan. Типы кеша. Local</vt:lpstr>
      <vt:lpstr>Infinispan. Типы кеша. Replicated</vt:lpstr>
      <vt:lpstr>Infinispan. Типы кеша. Distributed</vt:lpstr>
      <vt:lpstr>Кластер keycloak. Внешний Infinispan</vt:lpstr>
      <vt:lpstr>18. Keycloak. МультиЦОД репликации.</vt:lpstr>
      <vt:lpstr>Кластер keycloak. МультиЦОД</vt:lpstr>
      <vt:lpstr>Кластер keycloak. МультиЦОД попроще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17) Почему бы просто не написать свою авторизацию</dc:title>
  <dc:creator>Victor Popov</dc:creator>
  <cp:lastModifiedBy>Victor Popov</cp:lastModifiedBy>
  <cp:revision>36</cp:revision>
  <dcterms:created xsi:type="dcterms:W3CDTF">2022-04-14T22:29:02Z</dcterms:created>
  <dcterms:modified xsi:type="dcterms:W3CDTF">2022-04-26T21:24:43Z</dcterms:modified>
</cp:coreProperties>
</file>