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Inter Light"/>
      <p:regular r:id="rId11"/>
      <p:bold r:id="rId12"/>
    </p:embeddedFont>
    <p:embeddedFont>
      <p:font typeface="Inter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19" roundtripDataSignature="AMtx7mjsn1K3D0fWLFt0WR3dYA/bLr0/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Light-regular.fntdata"/><Relationship Id="rId10" Type="http://schemas.openxmlformats.org/officeDocument/2006/relationships/slide" Target="slides/slide5.xml"/><Relationship Id="rId13" Type="http://schemas.openxmlformats.org/officeDocument/2006/relationships/font" Target="fonts/Inter-regular.fntdata"/><Relationship Id="rId12" Type="http://schemas.openxmlformats.org/officeDocument/2006/relationships/font" Target="fonts/Inter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Inter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8c07b61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278c07b618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278c07b6188_0_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g278c07b6188_0_125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g278c07b6188_0_12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g278c07b6188_0_125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g278c07b6188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278c07b6188_0_125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g278c07b6188_0_125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278c07b6188_0_125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8c07b6188_0_10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g278c07b6188_0_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8c07b6188_0_1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78c07b6188_0_1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g278c07b6188_0_1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g278c07b6188_0_1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g278c07b6188_0_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8c07b6188_0_1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g278c07b6188_0_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8c07b6188_0_1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g278c07b6188_0_1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g278c07b6188_0_1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8c07b6188_0_1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78c07b6188_0_134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78c07b6188_0_134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g278c07b6188_0_134"/>
          <p:cNvSpPr txBox="1"/>
          <p:nvPr/>
        </p:nvSpPr>
        <p:spPr>
          <a:xfrm rot="-5400000">
            <a:off x="-795300" y="2845200"/>
            <a:ext cx="201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g278c07b6188_0_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278c07b6188_0_134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278c07b6188_0_134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78c07b6188_0_14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278c07b6188_0_14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g278c07b6188_0_142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g278c07b6188_0_142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g278c07b6188_0_142"/>
          <p:cNvSpPr txBox="1"/>
          <p:nvPr/>
        </p:nvSpPr>
        <p:spPr>
          <a:xfrm rot="-5400000">
            <a:off x="-873600" y="2766900"/>
            <a:ext cx="217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g278c07b6188_0_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278c07b6188_0_14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278c07b6188_0_14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78c07b6188_0_8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g278c07b6188_0_8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g278c07b6188_0_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78c07b6188_0_8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" name="Google Shape;40;g278c07b6188_0_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78c07b6188_0_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g278c07b6188_0_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g278c07b6188_0_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78c07b6188_0_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g278c07b6188_0_9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g278c07b6188_0_9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g278c07b6188_0_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8c07b6188_0_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g278c07b6188_0_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78c07b6188_0_10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Google Shape;55;g278c07b6188_0_10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g278c07b6188_0_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78c07b6188_0_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78c07b6188_0_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278c07b6188_0_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/>
        </p:nvSpPr>
        <p:spPr>
          <a:xfrm>
            <a:off x="272375" y="1792375"/>
            <a:ext cx="58203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i="0" lang="ru" sz="3200" u="none" cap="none" strike="noStrike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Введение 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/>
          <p:nvPr/>
        </p:nvSpPr>
        <p:spPr>
          <a:xfrm>
            <a:off x="788372" y="57142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Для кого?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709895" y="1379425"/>
            <a:ext cx="60972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Уже пишете на другом языке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Хотите быстро освоить Go и его экосистему</a:t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4950" y="2254575"/>
            <a:ext cx="3787690" cy="213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/>
          <p:nvPr/>
        </p:nvSpPr>
        <p:spPr>
          <a:xfrm>
            <a:off x="964700" y="1530225"/>
            <a:ext cx="5745900" cy="1911600"/>
          </a:xfrm>
          <a:prstGeom prst="roundRect">
            <a:avLst>
              <a:gd fmla="val 4802" name="adj"/>
            </a:avLst>
          </a:prstGeom>
          <a:noFill/>
          <a:ln cap="flat" cmpd="sng" w="19050">
            <a:solidFill>
              <a:srgbClr val="6056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Golang простой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1492600" y="2032450"/>
            <a:ext cx="431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Но есть нюанс</a:t>
            </a:r>
            <a:endParaRPr b="1" i="0" sz="2000" u="none" cap="none" strike="noStrike">
              <a:solidFill>
                <a:srgbClr val="6056C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8c07b6188_0_2"/>
          <p:cNvSpPr/>
          <p:nvPr/>
        </p:nvSpPr>
        <p:spPr>
          <a:xfrm>
            <a:off x="788372" y="57142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Что разберем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g278c07b6188_0_2"/>
          <p:cNvSpPr txBox="1"/>
          <p:nvPr/>
        </p:nvSpPr>
        <p:spPr>
          <a:xfrm>
            <a:off x="709895" y="1379425"/>
            <a:ext cx="6097200" cy="25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Структуры, интерфейсы, указатели, …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Экосистема: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http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databases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queues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observability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microservices patterns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600"/>
              <a:buFont typeface="Inter"/>
              <a:buChar char="○"/>
            </a:pPr>
            <a:r>
              <a:rPr b="0" i="0" lang="ru" sz="16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and many more items</a:t>
            </a:r>
            <a:endParaRPr b="0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7" name="Google Shape;10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