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Inter Light"/>
      <p:regular r:id="rId18"/>
      <p:bold r:id="rId19"/>
    </p:embeddedFont>
    <p:embeddedFont>
      <p:font typeface="Inter"/>
      <p:regular r:id="rId20"/>
      <p:bold r:id="rId21"/>
    </p:embeddedFont>
    <p:embeddedFont>
      <p:font typeface="IBM Plex Mono Light"/>
      <p:regular r:id="rId22"/>
      <p:bold r:id="rId23"/>
      <p:italic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96">
          <p15:clr>
            <a:srgbClr val="A4A3A4"/>
          </p15:clr>
        </p15:guide>
        <p15:guide id="2" orient="horz" pos="3035">
          <p15:clr>
            <a:srgbClr val="9AA0A6"/>
          </p15:clr>
        </p15:guide>
      </p15:sldGuideLst>
    </p:ext>
    <p:ext uri="GoogleSlidesCustomDataVersion2">
      <go:slidesCustomData xmlns:go="http://customooxmlschemas.google.com/" r:id="rId30" roundtripDataSignature="AMtx7mib3Zg+qJ+5uhgaiu2Kcr+SpPuW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6"/>
        <p:guide pos="303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regular.fntdata"/><Relationship Id="rId22" Type="http://schemas.openxmlformats.org/officeDocument/2006/relationships/font" Target="fonts/IBMPlexMonoLight-regular.fntdata"/><Relationship Id="rId21" Type="http://schemas.openxmlformats.org/officeDocument/2006/relationships/font" Target="fonts/Inter-bold.fntdata"/><Relationship Id="rId24" Type="http://schemas.openxmlformats.org/officeDocument/2006/relationships/font" Target="fonts/IBMPlexMonoLight-italic.fntdata"/><Relationship Id="rId23" Type="http://schemas.openxmlformats.org/officeDocument/2006/relationships/font" Target="fonts/IBMPlexMono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regular.fntdata"/><Relationship Id="rId25" Type="http://schemas.openxmlformats.org/officeDocument/2006/relationships/font" Target="fonts/IBMPlexMonoLight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InterLight-bold.fntdata"/><Relationship Id="rId18" Type="http://schemas.openxmlformats.org/officeDocument/2006/relationships/font" Target="fonts/Inter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1bda38d3f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g291bda38d3f_0_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91bda38d3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g291bda38d3f_0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1bda38d3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" name="Google Shape;71;g291bda38d3f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91bda38d3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g291bda38d3f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91bda38d3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g291bda38d3f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91bda38d3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g291bda38d3f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91bda38d3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g291bda38d3f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1bda38d3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g291bda38d3f_0_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Титульник">
    <p:bg>
      <p:bgPr>
        <a:solidFill>
          <a:srgbClr val="F1F4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" name="Google Shape;12;p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9"/>
          <p:cNvSpPr/>
          <p:nvPr>
            <p:ph idx="3" type="pic"/>
          </p:nvPr>
        </p:nvSpPr>
        <p:spPr>
          <a:xfrm>
            <a:off x="4839629" y="1043188"/>
            <a:ext cx="4038300" cy="3859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8183" y="312720"/>
            <a:ext cx="619725" cy="2076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 txBox="1"/>
          <p:nvPr>
            <p:ph idx="1" type="body"/>
          </p:nvPr>
        </p:nvSpPr>
        <p:spPr>
          <a:xfrm>
            <a:off x="334963" y="520700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4" type="body"/>
          </p:nvPr>
        </p:nvSpPr>
        <p:spPr>
          <a:xfrm>
            <a:off x="334963" y="1041400"/>
            <a:ext cx="4251900" cy="269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5" type="body"/>
          </p:nvPr>
        </p:nvSpPr>
        <p:spPr>
          <a:xfrm>
            <a:off x="334963" y="3910671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4">
  <p:cSld name="TITLE_AND_BODY_4">
    <p:bg>
      <p:bgPr>
        <a:solidFill>
          <a:srgbClr val="F1F4F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1" name="Google Shape;21;p10"/>
          <p:cNvSpPr txBox="1"/>
          <p:nvPr/>
        </p:nvSpPr>
        <p:spPr>
          <a:xfrm rot="-5400000">
            <a:off x="-701400" y="2939100"/>
            <a:ext cx="183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2">
  <p:cSld name="Текст светлый">
    <p:bg>
      <p:bgPr>
        <a:solidFill>
          <a:srgbClr val="F1F4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8" name="Google Shape;28;p11"/>
          <p:cNvSpPr txBox="1"/>
          <p:nvPr>
            <p:ph type="title"/>
          </p:nvPr>
        </p:nvSpPr>
        <p:spPr>
          <a:xfrm>
            <a:off x="803869" y="273844"/>
            <a:ext cx="7711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500"/>
              <a:buFont typeface="Inter"/>
              <a:buNone/>
              <a:defRPr b="1" i="0" sz="25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500519" y="1369219"/>
            <a:ext cx="77115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1F4FF"/>
              </a:buClr>
              <a:buSzPts val="2100"/>
              <a:buFont typeface="Inter"/>
              <a:buChar char="•"/>
              <a:defRPr i="0" sz="21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00"/>
              <a:buFont typeface="Inter"/>
              <a:buChar char="•"/>
              <a:defRPr i="0" sz="18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500"/>
              <a:buFont typeface="Inter"/>
              <a:buChar char="•"/>
              <a:defRPr i="0" sz="15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11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11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115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115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115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115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0" name="Google Shape;30;p11"/>
          <p:cNvSpPr txBox="1"/>
          <p:nvPr/>
        </p:nvSpPr>
        <p:spPr>
          <a:xfrm rot="-5400000">
            <a:off x="-729300" y="2911200"/>
            <a:ext cx="188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1" name="Google Shape;3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1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3">
  <p:cSld name="Картинка в центре светлый">
    <p:bg>
      <p:bgPr>
        <a:solidFill>
          <a:srgbClr val="F1F4F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7" name="Google Shape;37;p12"/>
          <p:cNvSpPr/>
          <p:nvPr>
            <p:ph idx="2" type="pic"/>
          </p:nvPr>
        </p:nvSpPr>
        <p:spPr>
          <a:xfrm>
            <a:off x="1063083" y="520700"/>
            <a:ext cx="7017000" cy="40149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2"/>
          <p:cNvSpPr txBox="1"/>
          <p:nvPr/>
        </p:nvSpPr>
        <p:spPr>
          <a:xfrm rot="-5400000">
            <a:off x="-736350" y="2904150"/>
            <a:ext cx="190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9" name="Google Shape;3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2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2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6">
  <p:cSld name="TITLE_AND_BODY_3">
    <p:bg>
      <p:bgPr>
        <a:solidFill>
          <a:srgbClr val="F1F4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5" name="Google Shape;45;p13"/>
          <p:cNvSpPr txBox="1"/>
          <p:nvPr/>
        </p:nvSpPr>
        <p:spPr>
          <a:xfrm rot="-5400000">
            <a:off x="-609300" y="3031200"/>
            <a:ext cx="164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Название курса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46" name="Google Shape;4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3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3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pkg.go.dev/github.com/jackc/pgx/v5/pgxpoo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pkg.go.dev/github.com/jackc/pgx/v4/pgxpoo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pkg.go.dev/database/sq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entgo.io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/>
        </p:nvSpPr>
        <p:spPr>
          <a:xfrm>
            <a:off x="272375" y="1792375"/>
            <a:ext cx="5820300" cy="20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ru" sz="3200">
                <a:solidFill>
                  <a:srgbClr val="F1F4FF"/>
                </a:solidFill>
                <a:latin typeface="Inter"/>
                <a:ea typeface="Inter"/>
                <a:cs typeface="Inter"/>
                <a:sym typeface="Inter"/>
              </a:rPr>
              <a:t>Работаем с БД</a:t>
            </a:r>
            <a:endParaRPr b="1" i="0" sz="3200" u="none" cap="none" strike="noStrike">
              <a:solidFill>
                <a:srgbClr val="F1F4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310625" y="3940400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Спикер: Виталий Лихачев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272375" y="212875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Golang разработчик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1bda38d3f_0_94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Потенциальные ошибки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7" name="Google Shape;117;g291bda38d3f_0_94"/>
          <p:cNvSpPr txBox="1"/>
          <p:nvPr/>
        </p:nvSpPr>
        <p:spPr>
          <a:xfrm>
            <a:off x="709901" y="998425"/>
            <a:ext cx="732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500"/>
              <a:buFont typeface="Inter"/>
              <a:buChar char="●"/>
            </a:pPr>
            <a:r>
              <a:rPr lang="ru" sz="15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defer rows.Close() нужен для высвобождения ресурсов</a:t>
            </a:r>
            <a:endParaRPr sz="15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8" name="Google Shape;118;g291bda38d3f_0_94"/>
          <p:cNvSpPr/>
          <p:nvPr/>
        </p:nvSpPr>
        <p:spPr>
          <a:xfrm>
            <a:off x="946475" y="1575100"/>
            <a:ext cx="7514400" cy="9777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rows, err := db.Query("SELECT * FROM users")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if err != nil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log.Fatal(err)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defer rows.Close()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119" name="Google Shape;119;g291bda38d3f_0_94"/>
          <p:cNvSpPr txBox="1"/>
          <p:nvPr/>
        </p:nvSpPr>
        <p:spPr>
          <a:xfrm>
            <a:off x="709901" y="2370025"/>
            <a:ext cx="732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500"/>
              <a:buFont typeface="Inter"/>
              <a:buChar char="●"/>
            </a:pPr>
            <a:r>
              <a:rPr lang="ru" sz="15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defer rows.Close() внутри цикла не вернет ресурсы сразу</a:t>
            </a:r>
            <a:endParaRPr sz="15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0" name="Google Shape;120;g291bda38d3f_0_94"/>
          <p:cNvSpPr/>
          <p:nvPr/>
        </p:nvSpPr>
        <p:spPr>
          <a:xfrm>
            <a:off x="870275" y="2948225"/>
            <a:ext cx="3931800" cy="20421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// bad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for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rows, err := db.Query("SELECT * FROM users")</a:t>
            </a:r>
            <a:endParaRPr sz="1000">
              <a:solidFill>
                <a:schemeClr val="dk1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if err != nil {</a:t>
            </a:r>
            <a:endParaRPr sz="1000">
              <a:solidFill>
                <a:schemeClr val="dk1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    log.Fatal(err)</a:t>
            </a:r>
            <a:endParaRPr sz="1000">
              <a:solidFill>
                <a:schemeClr val="dk1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sz="1000">
              <a:solidFill>
                <a:schemeClr val="dk1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defer rows.Close()</a:t>
            </a:r>
            <a:endParaRPr sz="1000">
              <a:solidFill>
                <a:schemeClr val="dk1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... // rows.Next()</a:t>
            </a:r>
            <a:endParaRPr sz="1000">
              <a:solidFill>
                <a:schemeClr val="dk1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121" name="Google Shape;121;g291bda38d3f_0_94"/>
          <p:cNvSpPr/>
          <p:nvPr/>
        </p:nvSpPr>
        <p:spPr>
          <a:xfrm>
            <a:off x="4883800" y="2948100"/>
            <a:ext cx="3931800" cy="20421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// better (not perfect)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for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rows, err := db.Query("SELECT * FROM users")</a:t>
            </a:r>
            <a:endParaRPr sz="1000">
              <a:solidFill>
                <a:schemeClr val="dk1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if err != nil {</a:t>
            </a:r>
            <a:endParaRPr sz="1000">
              <a:solidFill>
                <a:schemeClr val="dk1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    log.Fatal(err)</a:t>
            </a:r>
            <a:endParaRPr sz="1000">
              <a:solidFill>
                <a:schemeClr val="dk1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sz="1000">
              <a:solidFill>
                <a:schemeClr val="dk1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func() {</a:t>
            </a:r>
            <a:endParaRPr sz="1000">
              <a:solidFill>
                <a:schemeClr val="dk1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    </a:t>
            </a:r>
            <a:r>
              <a:rPr lang="ru" sz="10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defer rows.Close()</a:t>
            </a:r>
            <a:endParaRPr sz="1000">
              <a:solidFill>
                <a:schemeClr val="dk1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    … // rows.Next()</a:t>
            </a:r>
            <a:endParaRPr sz="1000">
              <a:solidFill>
                <a:schemeClr val="dk1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}()</a:t>
            </a:r>
            <a:endParaRPr sz="1000">
              <a:solidFill>
                <a:schemeClr val="dk1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91bda38d3f_0_76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Потенциальные ошибки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7" name="Google Shape;127;g291bda38d3f_0_76"/>
          <p:cNvSpPr txBox="1"/>
          <p:nvPr/>
        </p:nvSpPr>
        <p:spPr>
          <a:xfrm>
            <a:off x="709900" y="3132025"/>
            <a:ext cx="732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500"/>
              <a:buFont typeface="Inter"/>
              <a:buChar char="●"/>
            </a:pPr>
            <a:r>
              <a:rPr lang="ru" sz="15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Классический sql injection возможен и со строгой типизацией</a:t>
            </a:r>
            <a:endParaRPr b="1" i="0" sz="15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8" name="Google Shape;128;g291bda38d3f_0_76"/>
          <p:cNvSpPr/>
          <p:nvPr/>
        </p:nvSpPr>
        <p:spPr>
          <a:xfrm>
            <a:off x="946475" y="3849850"/>
            <a:ext cx="7235700" cy="7179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id := "'58'";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query := fmt.Sprintf("SELECT name, email FROM users WHERE ID = %s, id);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129" name="Google Shape;129;g291bda38d3f_0_76"/>
          <p:cNvSpPr txBox="1"/>
          <p:nvPr/>
        </p:nvSpPr>
        <p:spPr>
          <a:xfrm>
            <a:off x="709900" y="1227025"/>
            <a:ext cx="7326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500"/>
              <a:buFont typeface="Inter"/>
              <a:buChar char="●"/>
            </a:pPr>
            <a:r>
              <a:rPr lang="ru" sz="15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Prepared statements не бесплатны</a:t>
            </a:r>
            <a:endParaRPr sz="15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500"/>
              <a:buFont typeface="Inter"/>
              <a:buChar char="○"/>
            </a:pPr>
            <a:r>
              <a:rPr lang="ru" sz="15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Существуют на конкретном connection</a:t>
            </a:r>
            <a:endParaRPr sz="15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500"/>
              <a:buFont typeface="Inter"/>
              <a:buChar char="○"/>
            </a:pPr>
            <a:r>
              <a:rPr lang="ru" sz="15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Если connection недоступен, снова нужно делать prepare на другом connection</a:t>
            </a:r>
            <a:endParaRPr sz="15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0" name="Google Shape;130;g291bda38d3f_0_76"/>
          <p:cNvSpPr txBox="1"/>
          <p:nvPr/>
        </p:nvSpPr>
        <p:spPr>
          <a:xfrm>
            <a:off x="709900" y="2522425"/>
            <a:ext cx="732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500"/>
              <a:buFont typeface="Inter"/>
              <a:buChar char="●"/>
            </a:pPr>
            <a:r>
              <a:rPr lang="ru" sz="15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sql.DB - глобальный объект, соединения не нужно открывать на каждый запрос в сервис</a:t>
            </a:r>
            <a:endParaRPr b="1" i="0" sz="15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/>
        </p:nvSpPr>
        <p:spPr>
          <a:xfrm>
            <a:off x="836145" y="1576209"/>
            <a:ext cx="44502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Спасибо </a:t>
            </a:r>
            <a:b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за внимание!</a:t>
            </a:r>
            <a:endParaRPr b="1" i="0" sz="4000" u="none" cap="none" strike="noStrike">
              <a:solidFill>
                <a:srgbClr val="566BC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36" name="Google Shape;13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865626" y="1395773"/>
            <a:ext cx="1724476" cy="281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Темы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709895" y="1379425"/>
            <a:ext cx="6097200" cy="16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lang="ru" sz="16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Подключение/настройка connection pool</a:t>
            </a:r>
            <a:endParaRPr sz="16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lang="ru" sz="16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RAW SQL vs ORM</a:t>
            </a:r>
            <a:endParaRPr sz="16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lang="ru" sz="16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Тестирование работы с БД</a:t>
            </a:r>
            <a:endParaRPr sz="16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lang="ru" sz="16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Потенциальные проблемы/ошибки</a:t>
            </a:r>
            <a:endParaRPr sz="16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/>
          <p:nvPr/>
        </p:nvSpPr>
        <p:spPr>
          <a:xfrm>
            <a:off x="946475" y="1644975"/>
            <a:ext cx="7423800" cy="17565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MaxConnLifetime time.Duration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MaxConnIdleTime time.Duration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MaxConns int32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MinConns int32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HealthCheckPeriod time.Duration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67" name="Google Shape;67;p3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Connection pooling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" name="Google Shape;68;p3"/>
          <p:cNvSpPr txBox="1"/>
          <p:nvPr/>
        </p:nvSpPr>
        <p:spPr>
          <a:xfrm>
            <a:off x="853300" y="4130150"/>
            <a:ext cx="549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На примере </a:t>
            </a:r>
            <a:r>
              <a:rPr i="1" lang="ru" sz="12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https://pkg.go.dev/github.com/jackc/pgx/v5/pgxpool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91bda38d3f_0_2"/>
          <p:cNvSpPr/>
          <p:nvPr/>
        </p:nvSpPr>
        <p:spPr>
          <a:xfrm>
            <a:off x="946475" y="1407850"/>
            <a:ext cx="7423800" cy="22869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import (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"github.com/jackc/pgx/v5"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)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func main()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ctx := context.Background()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conn, err := pgx.Connect(ctx, os.Getenv("DSN"))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if err != nil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	log.Fatal(err)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defer conn.Close(ctx)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74" name="Google Shape;74;g291bda38d3f_0_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Базовый шаблон подключения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5" name="Google Shape;75;g291bda38d3f_0_2"/>
          <p:cNvSpPr txBox="1"/>
          <p:nvPr/>
        </p:nvSpPr>
        <p:spPr>
          <a:xfrm>
            <a:off x="853300" y="4130150"/>
            <a:ext cx="549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На примере </a:t>
            </a:r>
            <a:r>
              <a:rPr i="1" lang="ru" sz="12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https://pkg.go.dev/github.com/jackc/pgx/v5/pgxpool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1bda38d3f_0_10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database/sql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1" name="Google Shape;81;g291bda38d3f_0_10"/>
          <p:cNvSpPr txBox="1"/>
          <p:nvPr/>
        </p:nvSpPr>
        <p:spPr>
          <a:xfrm>
            <a:off x="853300" y="4130150"/>
            <a:ext cx="549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https://pkg.go.dev/database/sql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2" name="Google Shape;82;g291bda38d3f_0_10"/>
          <p:cNvSpPr txBox="1"/>
          <p:nvPr/>
        </p:nvSpPr>
        <p:spPr>
          <a:xfrm>
            <a:off x="709901" y="1379425"/>
            <a:ext cx="7326000" cy="20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500"/>
              <a:buFont typeface="Inter"/>
              <a:buChar char="●"/>
            </a:pPr>
            <a:r>
              <a:rPr lang="ru" sz="15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sql.DB</a:t>
            </a:r>
            <a:endParaRPr sz="15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500"/>
              <a:buFont typeface="Inter"/>
              <a:buChar char="○"/>
            </a:pPr>
            <a:r>
              <a:rPr lang="ru" sz="15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Generic интерфейс для любой sql БД</a:t>
            </a:r>
            <a:endParaRPr sz="15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500"/>
              <a:buFont typeface="Inter"/>
              <a:buChar char="○"/>
            </a:pPr>
            <a:r>
              <a:rPr lang="ru" sz="15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Не знает про конкретные БД</a:t>
            </a:r>
            <a:endParaRPr sz="15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500"/>
              <a:buFont typeface="Inter"/>
              <a:buChar char="●"/>
            </a:pPr>
            <a:r>
              <a:rPr lang="ru" sz="15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Конкретный sql driver (jackc/pgx)</a:t>
            </a:r>
            <a:endParaRPr sz="15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500"/>
              <a:buFont typeface="Inter"/>
              <a:buChar char="○"/>
            </a:pPr>
            <a:r>
              <a:rPr lang="ru" sz="15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Поддерживает возможности конкретной БД</a:t>
            </a:r>
            <a:endParaRPr sz="15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500"/>
              <a:buFont typeface="Inter"/>
              <a:buChar char="○"/>
            </a:pPr>
            <a:r>
              <a:rPr lang="ru" sz="15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В общем случае вы не будете делать универсальный интерфейс</a:t>
            </a:r>
            <a:endParaRPr sz="15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91bda38d3f_0_18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ORM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8" name="Google Shape;88;g291bda38d3f_0_18"/>
          <p:cNvSpPr txBox="1"/>
          <p:nvPr/>
        </p:nvSpPr>
        <p:spPr>
          <a:xfrm>
            <a:off x="853300" y="4130150"/>
            <a:ext cx="549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https://entgo.io/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9" name="Google Shape;89;g291bda38d3f_0_18"/>
          <p:cNvSpPr/>
          <p:nvPr/>
        </p:nvSpPr>
        <p:spPr>
          <a:xfrm>
            <a:off x="946475" y="1407850"/>
            <a:ext cx="3353700" cy="26694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package schema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import (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"entgo.io/ent"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"entgo.io/ent/schema/field"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)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// Fields of the User.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func (User) Fields() []ent.Field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return []ent.Field{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field.Int("age").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    Positive(),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field.String("name").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    Default("unknown"),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90" name="Google Shape;90;g291bda38d3f_0_18"/>
          <p:cNvSpPr/>
          <p:nvPr/>
        </p:nvSpPr>
        <p:spPr>
          <a:xfrm>
            <a:off x="4432600" y="1407850"/>
            <a:ext cx="4481400" cy="26694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client, _ := ent.Open("sqlite3", "</a:t>
            </a: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file:db?mode=memory</a:t>
            </a: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")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...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user, err := client.User.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Create().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SetAge(30).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SetName("a8m").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Save(ctx)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1bda38d3f_0_38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Юнит тестирование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6" name="Google Shape;96;g291bda38d3f_0_38"/>
          <p:cNvSpPr/>
          <p:nvPr/>
        </p:nvSpPr>
        <p:spPr>
          <a:xfrm>
            <a:off x="946475" y="1407850"/>
            <a:ext cx="7235700" cy="26694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package service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//go:generate mockgen </a:t>
            </a: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...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type Repository interface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GetUser(ctx context.Context, login string) (*User, error)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97" name="Google Shape;97;g291bda38d3f_0_38"/>
          <p:cNvSpPr txBox="1"/>
          <p:nvPr/>
        </p:nvSpPr>
        <p:spPr>
          <a:xfrm>
            <a:off x="853300" y="4130150"/>
            <a:ext cx="549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Быстро, абстрагирует хранилище, упрощает рефакторинг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91bda38d3f_0_46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Интеграционное</a:t>
            </a: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 тестирование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3" name="Google Shape;103;g291bda38d3f_0_46"/>
          <p:cNvSpPr/>
          <p:nvPr/>
        </p:nvSpPr>
        <p:spPr>
          <a:xfrm>
            <a:off x="946475" y="1407850"/>
            <a:ext cx="7235700" cy="26694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req := testcontainers.GenericContainerRequest{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ContainerRequest: testcontainers.ContainerRequest{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Image:        "postgres:14-alpine",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},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Started: true,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container, err := testcontainers.GenericContainer(ctx, req)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...</a:t>
            </a:r>
            <a:b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</a:b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p, err := container.MappedPort(ctx, "5432")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...</a:t>
            </a:r>
            <a:b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</a:b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dbAddr := fmt.Sprintf("localhost:%s", p.Port())</a:t>
            </a:r>
            <a:b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</a:b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db, err := pgxpool.Connect(ctx, fmt.Sprintf("postgres://%s:%s@%s/%s?sslmode=disable", DbUser, DbPass, dbAddr, DbName))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104" name="Google Shape;104;g291bda38d3f_0_46"/>
          <p:cNvSpPr txBox="1"/>
          <p:nvPr/>
        </p:nvSpPr>
        <p:spPr>
          <a:xfrm>
            <a:off x="853300" y="4130150"/>
            <a:ext cx="549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Медленно, проверяет базовое взаимодействие с БД в тестовом окружении, все равно не даст гарантии корректности (как и юнит)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91bda38d3f_0_70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Потенциальные ошибки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0" name="Google Shape;110;g291bda38d3f_0_70"/>
          <p:cNvSpPr txBox="1"/>
          <p:nvPr/>
        </p:nvSpPr>
        <p:spPr>
          <a:xfrm>
            <a:off x="709901" y="1379425"/>
            <a:ext cx="7326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500"/>
              <a:buFont typeface="Inter"/>
              <a:buChar char="●"/>
            </a:pPr>
            <a:r>
              <a:rPr lang="ru" sz="15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Отмена контекста =&gt; отмена запроса в БД</a:t>
            </a:r>
            <a:endParaRPr sz="15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500"/>
              <a:buFont typeface="Inter"/>
              <a:buChar char="●"/>
            </a:pPr>
            <a:r>
              <a:rPr lang="ru" sz="15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sql.DB (pool, automatic retries) vs sql.Conn (connection)</a:t>
            </a:r>
            <a:endParaRPr sz="15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500"/>
              <a:buFont typeface="Inter"/>
              <a:buChar char="●"/>
            </a:pPr>
            <a:r>
              <a:rPr lang="ru" sz="15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defer transaction.Rollback() в случае ошибок</a:t>
            </a:r>
            <a:endParaRPr sz="15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1" name="Google Shape;111;g291bda38d3f_0_70"/>
          <p:cNvSpPr/>
          <p:nvPr/>
        </p:nvSpPr>
        <p:spPr>
          <a:xfrm>
            <a:off x="946475" y="2718100"/>
            <a:ext cx="7514400" cy="21000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tx, err := s.db.Begin()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if err != nil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return err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defer func()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if err != nil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    tx.Rollback()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    return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err = tx.Commit()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}()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