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Inter Light"/>
      <p:regular r:id="rId20"/>
      <p:bold r:id="rId21"/>
    </p:embeddedFont>
    <p:embeddedFont>
      <p:font typeface="Inter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96">
          <p15:clr>
            <a:srgbClr val="A4A3A4"/>
          </p15:clr>
        </p15:guide>
        <p15:guide id="2" orient="horz" pos="3035">
          <p15:clr>
            <a:srgbClr val="9AA0A6"/>
          </p15:clr>
        </p15:guide>
      </p15:sldGuideLst>
    </p:ext>
    <p:ext uri="GoogleSlidesCustomDataVersion2">
      <go:slidesCustomData xmlns:go="http://customooxmlschemas.google.com/" r:id="rId28" roundtripDataSignature="AMtx7mhlMKkfI9kdbZPhgGif7A6mLYcU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96"/>
        <p:guide pos="30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Light-regular.fntdata"/><Relationship Id="rId22" Type="http://schemas.openxmlformats.org/officeDocument/2006/relationships/font" Target="fonts/Inter-regular.fntdata"/><Relationship Id="rId21" Type="http://schemas.openxmlformats.org/officeDocument/2006/relationships/font" Target="fonts/InterLight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Int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24601b3e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g2924601b3e7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24601b3e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2924601b3e7_0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24601b3e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2924601b3e7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24601b3e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2924601b3e7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24601b3e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" name="Google Shape;71;g2924601b3e7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24601b3e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2924601b3e7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24601b3e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g2924601b3e7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1bfec46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291bfec469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924601b3e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2924601b3e7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91bfec469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291bfec469f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Титульник">
    <p:bg>
      <p:bgPr>
        <a:solidFill>
          <a:srgbClr val="F1F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" name="Google Shape;12;p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9"/>
          <p:cNvSpPr/>
          <p:nvPr>
            <p:ph idx="3" type="pic"/>
          </p:nvPr>
        </p:nvSpPr>
        <p:spPr>
          <a:xfrm>
            <a:off x="4839629" y="1043188"/>
            <a:ext cx="4038300" cy="385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183" y="312720"/>
            <a:ext cx="619725" cy="207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 txBox="1"/>
          <p:nvPr>
            <p:ph idx="1" type="body"/>
          </p:nvPr>
        </p:nvSpPr>
        <p:spPr>
          <a:xfrm>
            <a:off x="334963" y="520700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4" type="body"/>
          </p:nvPr>
        </p:nvSpPr>
        <p:spPr>
          <a:xfrm>
            <a:off x="334963" y="1041400"/>
            <a:ext cx="4251900" cy="269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5" type="body"/>
          </p:nvPr>
        </p:nvSpPr>
        <p:spPr>
          <a:xfrm>
            <a:off x="334963" y="3910671"/>
            <a:ext cx="425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1F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4">
  <p:cSld name="TITLE_AND_BODY_4">
    <p:bg>
      <p:bgPr>
        <a:solidFill>
          <a:srgbClr val="F1F4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" name="Google Shape;21;p10"/>
          <p:cNvSpPr txBox="1"/>
          <p:nvPr/>
        </p:nvSpPr>
        <p:spPr>
          <a:xfrm rot="-5400000">
            <a:off x="-701400" y="2939100"/>
            <a:ext cx="183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2">
  <p:cSld name="Текст светлый">
    <p:bg>
      <p:bgPr>
        <a:solidFill>
          <a:srgbClr val="F1F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8" name="Google Shape;28;p11"/>
          <p:cNvSpPr txBox="1"/>
          <p:nvPr>
            <p:ph type="title"/>
          </p:nvPr>
        </p:nvSpPr>
        <p:spPr>
          <a:xfrm>
            <a:off x="803869" y="273844"/>
            <a:ext cx="771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500"/>
              <a:buFont typeface="Inter"/>
              <a:buNone/>
              <a:defRPr b="1" i="0" sz="25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100"/>
              <a:buFont typeface="Inter"/>
              <a:buNone/>
              <a:defRPr i="0" sz="14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00519" y="1369219"/>
            <a:ext cx="7711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1F4FF"/>
              </a:buClr>
              <a:buSzPts val="2100"/>
              <a:buFont typeface="Inter"/>
              <a:buChar char="•"/>
              <a:defRPr i="0" sz="21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800"/>
              <a:buFont typeface="Inter"/>
              <a:buChar char="•"/>
              <a:defRPr i="0" sz="18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500"/>
              <a:buFont typeface="Inter"/>
              <a:buChar char="•"/>
              <a:defRPr i="0" sz="15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115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115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115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115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115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115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674EA7"/>
              </a:buClr>
              <a:buSzPts val="1300"/>
              <a:buFont typeface="Inter"/>
              <a:buChar char="•"/>
              <a:defRPr i="0" sz="1300" u="none" cap="none" strike="noStrike">
                <a:solidFill>
                  <a:srgbClr val="674EA7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 rot="-5400000">
            <a:off x="-729300" y="2911200"/>
            <a:ext cx="188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1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3">
  <p:cSld name="Картинка в центре светлый">
    <p:bg>
      <p:bgPr>
        <a:solidFill>
          <a:srgbClr val="F1F4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7" name="Google Shape;37;p12"/>
          <p:cNvSpPr/>
          <p:nvPr>
            <p:ph idx="2" type="pic"/>
          </p:nvPr>
        </p:nvSpPr>
        <p:spPr>
          <a:xfrm>
            <a:off x="1063083" y="520700"/>
            <a:ext cx="7017000" cy="40149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2"/>
          <p:cNvSpPr txBox="1"/>
          <p:nvPr/>
        </p:nvSpPr>
        <p:spPr>
          <a:xfrm rot="-5400000">
            <a:off x="-736350" y="2904150"/>
            <a:ext cx="190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Golang разработчик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39" name="Google Shape;3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2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6">
  <p:cSld name="TITLE_AND_BODY_3">
    <p:bg>
      <p:bgPr>
        <a:solidFill>
          <a:srgbClr val="F1F4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10825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4481827" y="4902400"/>
            <a:ext cx="179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909BAC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5" name="Google Shape;45;p13"/>
          <p:cNvSpPr txBox="1"/>
          <p:nvPr/>
        </p:nvSpPr>
        <p:spPr>
          <a:xfrm rot="-5400000">
            <a:off x="-609300" y="3031200"/>
            <a:ext cx="1646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ru" sz="1300" u="none" cap="none" strike="noStrike">
                <a:solidFill>
                  <a:srgbClr val="92A9E2"/>
                </a:solidFill>
                <a:latin typeface="Inter Light"/>
                <a:ea typeface="Inter Light"/>
                <a:cs typeface="Inter Light"/>
                <a:sym typeface="Inter Light"/>
              </a:rPr>
              <a:t>Название курса</a:t>
            </a:r>
            <a:endParaRPr b="0" i="0" sz="1300" u="none" cap="none" strike="noStrike">
              <a:solidFill>
                <a:srgbClr val="92A9E2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93263" y="4412887"/>
            <a:ext cx="614626" cy="2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3"/>
          <p:cNvSpPr/>
          <p:nvPr/>
        </p:nvSpPr>
        <p:spPr>
          <a:xfrm>
            <a:off x="182550" y="4046988"/>
            <a:ext cx="63000" cy="63000"/>
          </a:xfrm>
          <a:prstGeom prst="ellipse">
            <a:avLst/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-349200" y="543200"/>
            <a:ext cx="660900" cy="287100"/>
          </a:xfrm>
          <a:prstGeom prst="roundRect">
            <a:avLst>
              <a:gd fmla="val 50000" name="adj"/>
            </a:avLst>
          </a:prstGeom>
          <a:solidFill>
            <a:srgbClr val="92A9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core.dev/blog/retrie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272375" y="1792375"/>
            <a:ext cx="70317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ru" sz="3200">
                <a:solidFill>
                  <a:srgbClr val="F1F4FF"/>
                </a:solidFill>
                <a:latin typeface="Inter"/>
                <a:ea typeface="Inter"/>
                <a:cs typeface="Inter"/>
                <a:sym typeface="Inter"/>
              </a:rPr>
              <a:t>Боремся со сложностями выезда из монолита</a:t>
            </a:r>
            <a:endParaRPr b="1" i="0" sz="3200" u="none" cap="none" strike="noStrike">
              <a:solidFill>
                <a:srgbClr val="F1F4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310625" y="3940400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Спикер: Виталий Лихачев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72375" y="212875"/>
            <a:ext cx="24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Golang разработчик</a:t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924601b3e7_0_73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Sticky sessions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g2924601b3e7_0_73"/>
          <p:cNvSpPr txBox="1"/>
          <p:nvPr/>
        </p:nvSpPr>
        <p:spPr>
          <a:xfrm>
            <a:off x="853300" y="4130150"/>
            <a:ext cx="799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 стоит проектировать приложение из расчета того, что трафик всегда будет приходить в конкретный под сервиса.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4" name="Google Shape;154;g2924601b3e7_0_73"/>
          <p:cNvSpPr txBox="1"/>
          <p:nvPr/>
        </p:nvSpPr>
        <p:spPr>
          <a:xfrm>
            <a:off x="709901" y="998425"/>
            <a:ext cx="72276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Если есть необходимость привязывать клиента к поду сервиса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Возможно несправедливое разделение трафика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Потеря сессии при деплоях/рестартах подов, усложнение релизов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Валидный кейс - in memory кеш без внешнего хранилища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24601b3e7_0_79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Stateful services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Google Shape;160;g2924601b3e7_0_79"/>
          <p:cNvSpPr txBox="1"/>
          <p:nvPr/>
        </p:nvSpPr>
        <p:spPr>
          <a:xfrm>
            <a:off x="853300" y="4130150"/>
            <a:ext cx="799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Любой state внутри сервиса снижает его эксплуатационные характеристики.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g2924601b3e7_0_79"/>
          <p:cNvSpPr txBox="1"/>
          <p:nvPr/>
        </p:nvSpPr>
        <p:spPr>
          <a:xfrm>
            <a:off x="709901" y="998425"/>
            <a:ext cx="7227600" cy="30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Антипаттерн в современной cloud native разработке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Усложняет масштабирование по CPU вплоть до невозможности его осуществлять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Мы не смотрим здесь базы данных и прочие внешние зависимости, только наши приложения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Как бороться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Файлы =&gt; S3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Кеш =&gt; Redis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БД =&gt; СУБД :)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Допустимо использовать временные файлы внутри сервиса, не полагаясь на их существование после рестарта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24601b3e7_0_91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Resources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Google Shape;167;g2924601b3e7_0_91"/>
          <p:cNvSpPr txBox="1"/>
          <p:nvPr/>
        </p:nvSpPr>
        <p:spPr>
          <a:xfrm>
            <a:off x="853300" y="4130150"/>
            <a:ext cx="799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Инфраструктура  обязательно будет влиять на стабильность работы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8" name="Google Shape;168;g2924601b3e7_0_91"/>
          <p:cNvSpPr txBox="1"/>
          <p:nvPr/>
        </p:nvSpPr>
        <p:spPr>
          <a:xfrm>
            <a:off x="709901" y="998425"/>
            <a:ext cx="72276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CPU throttling (time.Second &gt; 1 секунды)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Network stability (packet loss, retransmits)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Slow start (overloaded container registry, slow image pulling) 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24601b3e7_0_85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Cross service security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4" name="Google Shape;174;g2924601b3e7_0_85"/>
          <p:cNvSpPr txBox="1"/>
          <p:nvPr/>
        </p:nvSpPr>
        <p:spPr>
          <a:xfrm>
            <a:off x="853300" y="4130150"/>
            <a:ext cx="799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Что не разрешено явно - запрещено.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5" name="Google Shape;175;g2924601b3e7_0_85"/>
          <p:cNvSpPr txBox="1"/>
          <p:nvPr/>
        </p:nvSpPr>
        <p:spPr>
          <a:xfrm>
            <a:off x="709901" y="998425"/>
            <a:ext cx="72276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Service mesh/sidecar proxy/mTLS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Правила доступа на сетевом уровне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/>
          <p:nvPr/>
        </p:nvSpPr>
        <p:spPr>
          <a:xfrm>
            <a:off x="836145" y="1576209"/>
            <a:ext cx="44502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Спасибо </a:t>
            </a:r>
            <a:b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b="1" i="0" lang="ru" sz="4000" u="none" cap="none" strike="noStrike">
                <a:solidFill>
                  <a:srgbClr val="566BC6"/>
                </a:solidFill>
                <a:latin typeface="Inter"/>
                <a:ea typeface="Inter"/>
                <a:cs typeface="Inter"/>
                <a:sym typeface="Inter"/>
              </a:rPr>
              <a:t>за внимание!</a:t>
            </a:r>
            <a:endParaRPr b="1" i="0" sz="4000" u="none" cap="none" strike="noStrike">
              <a:solidFill>
                <a:srgbClr val="566BC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865626" y="1395773"/>
            <a:ext cx="1724476" cy="281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" sz="2200" u="none" cap="none" strike="noStrike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Темы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709895" y="846025"/>
            <a:ext cx="6097200" cy="3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b="0" i="0" lang="ru" sz="14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Sync</a:t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Retries/</a:t>
            </a: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Exponential backoff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Circuit breakers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Chain of responsibility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Saga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b="0" i="0" lang="ru" sz="1400" u="none" cap="none" strike="no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Async</a:t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Exactly once/at least once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Transactional outbox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 strike="sngStrike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Not</a:t>
            </a: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 cloud ready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Liveness/readiness/startup probes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Sticky sessions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Stateful services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Resources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Cross service security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Retries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853300" y="4130150"/>
            <a:ext cx="7719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Сетевые взаимодействия по умолчанию ненадежны.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При разделении на сервисы всегда стоит помнить о возникающих сетевых ошибках.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Посмотреть на красивые анимации и логику работы ретраев - </a:t>
            </a:r>
            <a:r>
              <a:rPr i="1" lang="ru" sz="12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https://encore.dev/blog/retries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709900" y="998425"/>
            <a:ext cx="65943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Работа из коробки - не нужно имплементировать каждый раз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 общем случае достаточно 1 ретрая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Однако при работе с внешними системами стоит подумать об exponential backoff и конфигурируемом лимите ретраев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24601b3e7_0_1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Circuit breaker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g2924601b3e7_0_1"/>
          <p:cNvSpPr txBox="1"/>
          <p:nvPr/>
        </p:nvSpPr>
        <p:spPr>
          <a:xfrm>
            <a:off x="853300" y="4130150"/>
            <a:ext cx="77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Запрашивать данные у перегруженной системы, которая отвечает успешно в 1 из 100 случаев - система может никогда не подняться без ручного вмешательства :)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5" name="Google Shape;75;g2924601b3e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325" y="1049125"/>
            <a:ext cx="3164692" cy="285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24601b3e7_0_8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Chain of responsibility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g2924601b3e7_0_8"/>
          <p:cNvSpPr txBox="1"/>
          <p:nvPr/>
        </p:nvSpPr>
        <p:spPr>
          <a:xfrm>
            <a:off x="853300" y="4130150"/>
            <a:ext cx="77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При разделении системы на сервисы легко потерять суть и создать слишком длинные цепочки зависимостей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" name="Google Shape;82;g2924601b3e7_0_8"/>
          <p:cNvSpPr/>
          <p:nvPr/>
        </p:nvSpPr>
        <p:spPr>
          <a:xfrm>
            <a:off x="1510425" y="1782350"/>
            <a:ext cx="14286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API composition (rider service)</a:t>
            </a:r>
            <a:endParaRPr/>
          </a:p>
        </p:txBody>
      </p:sp>
      <p:sp>
        <p:nvSpPr>
          <p:cNvPr id="83" name="Google Shape;83;g2924601b3e7_0_8"/>
          <p:cNvSpPr/>
          <p:nvPr/>
        </p:nvSpPr>
        <p:spPr>
          <a:xfrm>
            <a:off x="3334625" y="1112125"/>
            <a:ext cx="11835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Orders</a:t>
            </a:r>
            <a:endParaRPr/>
          </a:p>
        </p:txBody>
      </p:sp>
      <p:sp>
        <p:nvSpPr>
          <p:cNvPr id="84" name="Google Shape;84;g2924601b3e7_0_8"/>
          <p:cNvSpPr/>
          <p:nvPr/>
        </p:nvSpPr>
        <p:spPr>
          <a:xfrm>
            <a:off x="4764225" y="2122350"/>
            <a:ext cx="11835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Billing</a:t>
            </a:r>
            <a:endParaRPr/>
          </a:p>
        </p:txBody>
      </p:sp>
      <p:sp>
        <p:nvSpPr>
          <p:cNvPr id="85" name="Google Shape;85;g2924601b3e7_0_8"/>
          <p:cNvSpPr/>
          <p:nvPr/>
        </p:nvSpPr>
        <p:spPr>
          <a:xfrm>
            <a:off x="6266025" y="1112125"/>
            <a:ext cx="11835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Tariffs</a:t>
            </a:r>
            <a:endParaRPr/>
          </a:p>
        </p:txBody>
      </p:sp>
      <p:cxnSp>
        <p:nvCxnSpPr>
          <p:cNvPr id="86" name="Google Shape;86;g2924601b3e7_0_8"/>
          <p:cNvCxnSpPr>
            <a:stCxn id="82" idx="3"/>
            <a:endCxn id="83" idx="1"/>
          </p:cNvCxnSpPr>
          <p:nvPr/>
        </p:nvCxnSpPr>
        <p:spPr>
          <a:xfrm flipH="1" rot="10800000">
            <a:off x="2939025" y="1494650"/>
            <a:ext cx="395700" cy="67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g2924601b3e7_0_8"/>
          <p:cNvCxnSpPr/>
          <p:nvPr/>
        </p:nvCxnSpPr>
        <p:spPr>
          <a:xfrm>
            <a:off x="4515100" y="1494650"/>
            <a:ext cx="254700" cy="6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g2924601b3e7_0_8"/>
          <p:cNvCxnSpPr/>
          <p:nvPr/>
        </p:nvCxnSpPr>
        <p:spPr>
          <a:xfrm flipH="1" rot="10800000">
            <a:off x="5967550" y="1840050"/>
            <a:ext cx="267000" cy="27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" name="Google Shape;89;g2924601b3e7_0_8"/>
          <p:cNvSpPr/>
          <p:nvPr/>
        </p:nvSpPr>
        <p:spPr>
          <a:xfrm>
            <a:off x="7658650" y="2122350"/>
            <a:ext cx="11835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Tariff history</a:t>
            </a:r>
            <a:endParaRPr/>
          </a:p>
        </p:txBody>
      </p:sp>
      <p:cxnSp>
        <p:nvCxnSpPr>
          <p:cNvPr id="90" name="Google Shape;90;g2924601b3e7_0_8"/>
          <p:cNvCxnSpPr/>
          <p:nvPr/>
        </p:nvCxnSpPr>
        <p:spPr>
          <a:xfrm>
            <a:off x="7425175" y="1861700"/>
            <a:ext cx="219000" cy="25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24601b3e7_0_23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Saga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g2924601b3e7_0_23"/>
          <p:cNvSpPr txBox="1"/>
          <p:nvPr/>
        </p:nvSpPr>
        <p:spPr>
          <a:xfrm>
            <a:off x="853300" y="4282550"/>
            <a:ext cx="771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 все действия можно отменить, либо отмена нетривиальна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Такие взаимодействия крайне сложно протестировать на корректность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g2924601b3e7_0_23"/>
          <p:cNvSpPr/>
          <p:nvPr/>
        </p:nvSpPr>
        <p:spPr>
          <a:xfrm>
            <a:off x="1189750" y="1507575"/>
            <a:ext cx="1356600" cy="338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Order</a:t>
            </a:r>
            <a:endParaRPr/>
          </a:p>
        </p:txBody>
      </p:sp>
      <p:cxnSp>
        <p:nvCxnSpPr>
          <p:cNvPr id="98" name="Google Shape;98;g2924601b3e7_0_23"/>
          <p:cNvCxnSpPr>
            <a:endCxn id="99" idx="1"/>
          </p:cNvCxnSpPr>
          <p:nvPr/>
        </p:nvCxnSpPr>
        <p:spPr>
          <a:xfrm flipH="1" rot="10800000">
            <a:off x="2582326" y="2343355"/>
            <a:ext cx="4452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" name="Google Shape;100;g2924601b3e7_0_23"/>
          <p:cNvSpPr/>
          <p:nvPr/>
        </p:nvSpPr>
        <p:spPr>
          <a:xfrm>
            <a:off x="1203325" y="2018150"/>
            <a:ext cx="1356600" cy="8514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Create order</a:t>
            </a:r>
            <a:endParaRPr/>
          </a:p>
        </p:txBody>
      </p:sp>
      <p:sp>
        <p:nvSpPr>
          <p:cNvPr id="101" name="Google Shape;101;g2924601b3e7_0_23"/>
          <p:cNvSpPr/>
          <p:nvPr/>
        </p:nvSpPr>
        <p:spPr>
          <a:xfrm>
            <a:off x="3013950" y="1507575"/>
            <a:ext cx="1356600" cy="338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Payment</a:t>
            </a:r>
            <a:endParaRPr/>
          </a:p>
        </p:txBody>
      </p:sp>
      <p:sp>
        <p:nvSpPr>
          <p:cNvPr id="99" name="Google Shape;99;g2924601b3e7_0_23"/>
          <p:cNvSpPr/>
          <p:nvPr/>
        </p:nvSpPr>
        <p:spPr>
          <a:xfrm>
            <a:off x="3027525" y="2018150"/>
            <a:ext cx="1356600" cy="8514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Charge money</a:t>
            </a:r>
            <a:endParaRPr/>
          </a:p>
        </p:txBody>
      </p:sp>
      <p:sp>
        <p:nvSpPr>
          <p:cNvPr id="102" name="Google Shape;102;g2924601b3e7_0_23"/>
          <p:cNvSpPr/>
          <p:nvPr/>
        </p:nvSpPr>
        <p:spPr>
          <a:xfrm>
            <a:off x="4827750" y="1507575"/>
            <a:ext cx="1356600" cy="338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Ride</a:t>
            </a:r>
            <a:endParaRPr/>
          </a:p>
        </p:txBody>
      </p:sp>
      <p:sp>
        <p:nvSpPr>
          <p:cNvPr id="103" name="Google Shape;103;g2924601b3e7_0_23"/>
          <p:cNvSpPr/>
          <p:nvPr/>
        </p:nvSpPr>
        <p:spPr>
          <a:xfrm>
            <a:off x="4827750" y="2018150"/>
            <a:ext cx="1356600" cy="8514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Publish ride request</a:t>
            </a:r>
            <a:endParaRPr/>
          </a:p>
        </p:txBody>
      </p:sp>
      <p:sp>
        <p:nvSpPr>
          <p:cNvPr id="104" name="Google Shape;104;g2924601b3e7_0_23"/>
          <p:cNvSpPr/>
          <p:nvPr/>
        </p:nvSpPr>
        <p:spPr>
          <a:xfrm>
            <a:off x="6565350" y="1507575"/>
            <a:ext cx="1356600" cy="338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Driver</a:t>
            </a:r>
            <a:endParaRPr/>
          </a:p>
        </p:txBody>
      </p:sp>
      <p:sp>
        <p:nvSpPr>
          <p:cNvPr id="105" name="Google Shape;105;g2924601b3e7_0_23"/>
          <p:cNvSpPr/>
          <p:nvPr/>
        </p:nvSpPr>
        <p:spPr>
          <a:xfrm>
            <a:off x="6565350" y="2014975"/>
            <a:ext cx="1356600" cy="8514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Assign driver</a:t>
            </a:r>
            <a:endParaRPr/>
          </a:p>
        </p:txBody>
      </p:sp>
      <p:cxnSp>
        <p:nvCxnSpPr>
          <p:cNvPr id="106" name="Google Shape;106;g2924601b3e7_0_23"/>
          <p:cNvCxnSpPr/>
          <p:nvPr/>
        </p:nvCxnSpPr>
        <p:spPr>
          <a:xfrm flipH="1" rot="10800000">
            <a:off x="4384126" y="2343355"/>
            <a:ext cx="4452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g2924601b3e7_0_23"/>
          <p:cNvCxnSpPr/>
          <p:nvPr/>
        </p:nvCxnSpPr>
        <p:spPr>
          <a:xfrm flipH="1" rot="10800000">
            <a:off x="6145676" y="2343355"/>
            <a:ext cx="445200" cy="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Google Shape;108;g2924601b3e7_0_23"/>
          <p:cNvSpPr/>
          <p:nvPr/>
        </p:nvSpPr>
        <p:spPr>
          <a:xfrm>
            <a:off x="3752375" y="408700"/>
            <a:ext cx="1826400" cy="43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Success</a:t>
            </a:r>
            <a:endParaRPr/>
          </a:p>
        </p:txBody>
      </p:sp>
      <p:sp>
        <p:nvSpPr>
          <p:cNvPr id="109" name="Google Shape;109;g2924601b3e7_0_23"/>
          <p:cNvSpPr/>
          <p:nvPr/>
        </p:nvSpPr>
        <p:spPr>
          <a:xfrm flipH="1">
            <a:off x="3752375" y="871375"/>
            <a:ext cx="1826400" cy="43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Rollback</a:t>
            </a:r>
            <a:endParaRPr/>
          </a:p>
        </p:txBody>
      </p:sp>
      <p:cxnSp>
        <p:nvCxnSpPr>
          <p:cNvPr id="110" name="Google Shape;110;g2924601b3e7_0_23"/>
          <p:cNvCxnSpPr>
            <a:stCxn id="103" idx="3"/>
            <a:endCxn id="111" idx="0"/>
          </p:cNvCxnSpPr>
          <p:nvPr/>
        </p:nvCxnSpPr>
        <p:spPr>
          <a:xfrm>
            <a:off x="5506050" y="2869550"/>
            <a:ext cx="0" cy="4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g2924601b3e7_0_23"/>
          <p:cNvSpPr/>
          <p:nvPr/>
        </p:nvSpPr>
        <p:spPr>
          <a:xfrm>
            <a:off x="4827750" y="3278750"/>
            <a:ext cx="1356600" cy="8514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Cancel</a:t>
            </a:r>
            <a:r>
              <a:rPr lang="ru" sz="1100"/>
              <a:t> ride request</a:t>
            </a:r>
            <a:endParaRPr sz="1100"/>
          </a:p>
        </p:txBody>
      </p:sp>
      <p:sp>
        <p:nvSpPr>
          <p:cNvPr id="112" name="Google Shape;112;g2924601b3e7_0_23"/>
          <p:cNvSpPr/>
          <p:nvPr/>
        </p:nvSpPr>
        <p:spPr>
          <a:xfrm>
            <a:off x="3027525" y="3308500"/>
            <a:ext cx="1356600" cy="8514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Return money</a:t>
            </a:r>
            <a:endParaRPr sz="1100"/>
          </a:p>
        </p:txBody>
      </p:sp>
      <p:cxnSp>
        <p:nvCxnSpPr>
          <p:cNvPr id="113" name="Google Shape;113;g2924601b3e7_0_23"/>
          <p:cNvCxnSpPr/>
          <p:nvPr/>
        </p:nvCxnSpPr>
        <p:spPr>
          <a:xfrm>
            <a:off x="3692250" y="2899300"/>
            <a:ext cx="0" cy="4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g2924601b3e7_0_23"/>
          <p:cNvSpPr/>
          <p:nvPr/>
        </p:nvSpPr>
        <p:spPr>
          <a:xfrm>
            <a:off x="1227300" y="3308500"/>
            <a:ext cx="1356600" cy="851400"/>
          </a:xfrm>
          <a:prstGeom prst="pentagon">
            <a:avLst>
              <a:gd fmla="val 105146" name="hf"/>
              <a:gd fmla="val 110557" name="vf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Cancel order</a:t>
            </a:r>
            <a:endParaRPr sz="1100"/>
          </a:p>
        </p:txBody>
      </p:sp>
      <p:cxnSp>
        <p:nvCxnSpPr>
          <p:cNvPr id="115" name="Google Shape;115;g2924601b3e7_0_23"/>
          <p:cNvCxnSpPr/>
          <p:nvPr/>
        </p:nvCxnSpPr>
        <p:spPr>
          <a:xfrm>
            <a:off x="1892025" y="2899300"/>
            <a:ext cx="0" cy="4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1bfec469f_0_0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Exactly</a:t>
            </a: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 once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1" name="Google Shape;121;g291bfec469f_0_0"/>
          <p:cNvSpPr txBox="1"/>
          <p:nvPr/>
        </p:nvSpPr>
        <p:spPr>
          <a:xfrm>
            <a:off x="853300" y="4130150"/>
            <a:ext cx="775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Все что может сломаться обязательно сломается в самый неподходящий момент.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Если что-то не может сломаться, то оно сломается тогда.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g291bfec469f_0_0"/>
          <p:cNvSpPr txBox="1"/>
          <p:nvPr/>
        </p:nvSpPr>
        <p:spPr>
          <a:xfrm>
            <a:off x="709895" y="998425"/>
            <a:ext cx="6097200" cy="23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В общем случае недостижимо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Любой запрос должен поддерживать идемпотентность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Синхронные запросы могут приходить несколько раз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Асинхронные сообщения могут приходить несколько раз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Любые кейсы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Дублирование заказов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Двойные списания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○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etc.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24601b3e7_0_54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Transactional outbox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g2924601b3e7_0_54"/>
          <p:cNvSpPr txBox="1"/>
          <p:nvPr/>
        </p:nvSpPr>
        <p:spPr>
          <a:xfrm>
            <a:off x="853300" y="4130150"/>
            <a:ext cx="775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Основной паттерн для поддержания транзакционной целостности действий.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 забываем про eventual consistency.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g2924601b3e7_0_54"/>
          <p:cNvSpPr/>
          <p:nvPr/>
        </p:nvSpPr>
        <p:spPr>
          <a:xfrm>
            <a:off x="911525" y="1923775"/>
            <a:ext cx="11835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Create order</a:t>
            </a:r>
            <a:endParaRPr/>
          </a:p>
        </p:txBody>
      </p:sp>
      <p:cxnSp>
        <p:nvCxnSpPr>
          <p:cNvPr id="130" name="Google Shape;130;g2924601b3e7_0_54"/>
          <p:cNvCxnSpPr/>
          <p:nvPr/>
        </p:nvCxnSpPr>
        <p:spPr>
          <a:xfrm>
            <a:off x="2092000" y="2306300"/>
            <a:ext cx="254700" cy="6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g2924601b3e7_0_54"/>
          <p:cNvSpPr/>
          <p:nvPr/>
        </p:nvSpPr>
        <p:spPr>
          <a:xfrm>
            <a:off x="2346700" y="2947700"/>
            <a:ext cx="11835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Persist to database</a:t>
            </a:r>
            <a:endParaRPr/>
          </a:p>
        </p:txBody>
      </p:sp>
      <p:sp>
        <p:nvSpPr>
          <p:cNvPr id="132" name="Google Shape;132;g2924601b3e7_0_54"/>
          <p:cNvSpPr/>
          <p:nvPr/>
        </p:nvSpPr>
        <p:spPr>
          <a:xfrm>
            <a:off x="2823800" y="1882838"/>
            <a:ext cx="11835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Publish to queue</a:t>
            </a:r>
            <a:endParaRPr/>
          </a:p>
        </p:txBody>
      </p:sp>
      <p:cxnSp>
        <p:nvCxnSpPr>
          <p:cNvPr id="133" name="Google Shape;133;g2924601b3e7_0_54"/>
          <p:cNvCxnSpPr>
            <a:endCxn id="132" idx="1"/>
          </p:cNvCxnSpPr>
          <p:nvPr/>
        </p:nvCxnSpPr>
        <p:spPr>
          <a:xfrm flipH="1" rot="10800000">
            <a:off x="2092100" y="2265338"/>
            <a:ext cx="731700" cy="4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" name="Google Shape;134;g2924601b3e7_0_54"/>
          <p:cNvSpPr/>
          <p:nvPr/>
        </p:nvSpPr>
        <p:spPr>
          <a:xfrm>
            <a:off x="4585300" y="1847575"/>
            <a:ext cx="11835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Create order</a:t>
            </a:r>
            <a:endParaRPr/>
          </a:p>
        </p:txBody>
      </p:sp>
      <p:cxnSp>
        <p:nvCxnSpPr>
          <p:cNvPr id="135" name="Google Shape;135;g2924601b3e7_0_54"/>
          <p:cNvCxnSpPr/>
          <p:nvPr/>
        </p:nvCxnSpPr>
        <p:spPr>
          <a:xfrm>
            <a:off x="5765775" y="2230100"/>
            <a:ext cx="254700" cy="6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g2924601b3e7_0_54"/>
          <p:cNvSpPr/>
          <p:nvPr/>
        </p:nvSpPr>
        <p:spPr>
          <a:xfrm>
            <a:off x="6020475" y="2871500"/>
            <a:ext cx="11835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Persist to database</a:t>
            </a:r>
            <a:endParaRPr/>
          </a:p>
        </p:txBody>
      </p:sp>
      <p:sp>
        <p:nvSpPr>
          <p:cNvPr id="137" name="Google Shape;137;g2924601b3e7_0_54"/>
          <p:cNvSpPr/>
          <p:nvPr/>
        </p:nvSpPr>
        <p:spPr>
          <a:xfrm>
            <a:off x="6497575" y="1806638"/>
            <a:ext cx="1183500" cy="765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Publish to queue</a:t>
            </a:r>
            <a:endParaRPr/>
          </a:p>
        </p:txBody>
      </p:sp>
      <p:cxnSp>
        <p:nvCxnSpPr>
          <p:cNvPr id="138" name="Google Shape;138;g2924601b3e7_0_54"/>
          <p:cNvCxnSpPr>
            <a:stCxn id="136" idx="0"/>
            <a:endCxn id="137" idx="2"/>
          </p:cNvCxnSpPr>
          <p:nvPr/>
        </p:nvCxnSpPr>
        <p:spPr>
          <a:xfrm flipH="1" rot="10800000">
            <a:off x="6612225" y="2571500"/>
            <a:ext cx="477000" cy="30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g2924601b3e7_0_54"/>
          <p:cNvSpPr txBox="1"/>
          <p:nvPr/>
        </p:nvSpPr>
        <p:spPr>
          <a:xfrm>
            <a:off x="1854450" y="1419263"/>
            <a:ext cx="13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Ненадежно</a:t>
            </a:r>
            <a:endParaRPr/>
          </a:p>
        </p:txBody>
      </p:sp>
      <p:sp>
        <p:nvSpPr>
          <p:cNvPr id="140" name="Google Shape;140;g2924601b3e7_0_54"/>
          <p:cNvSpPr txBox="1"/>
          <p:nvPr/>
        </p:nvSpPr>
        <p:spPr>
          <a:xfrm>
            <a:off x="4736075" y="1201975"/>
            <a:ext cx="309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Достаточно надежно при корректной реализации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1bfec469f_0_5"/>
          <p:cNvSpPr/>
          <p:nvPr/>
        </p:nvSpPr>
        <p:spPr>
          <a:xfrm>
            <a:off x="853297" y="542575"/>
            <a:ext cx="5597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ru" sz="2200">
                <a:solidFill>
                  <a:srgbClr val="6056C2"/>
                </a:solidFill>
                <a:latin typeface="Inter"/>
                <a:ea typeface="Inter"/>
                <a:cs typeface="Inter"/>
                <a:sym typeface="Inter"/>
              </a:rPr>
              <a:t>Probes</a:t>
            </a:r>
            <a:endParaRPr b="1"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" name="Google Shape;146;g291bfec469f_0_5"/>
          <p:cNvSpPr txBox="1"/>
          <p:nvPr/>
        </p:nvSpPr>
        <p:spPr>
          <a:xfrm>
            <a:off x="853300" y="4130150"/>
            <a:ext cx="799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Важно понимать момент, когда сервис готов принимать нагрузку.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ru" sz="1200">
                <a:latin typeface="Inter"/>
                <a:ea typeface="Inter"/>
                <a:cs typeface="Inter"/>
                <a:sym typeface="Inter"/>
              </a:rPr>
              <a:t>Некорректная реализация может пустить трафик на не до конца инициализированный сервис.</a:t>
            </a:r>
            <a:endParaRPr i="1"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7" name="Google Shape;147;g291bfec469f_0_5"/>
          <p:cNvSpPr txBox="1"/>
          <p:nvPr/>
        </p:nvSpPr>
        <p:spPr>
          <a:xfrm>
            <a:off x="709901" y="998425"/>
            <a:ext cx="72276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Startup - для долго стартующих сервисов (помним про fast startup)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Readiness - готов принимать трафик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6"/>
              </a:buClr>
              <a:buSzPts val="1400"/>
              <a:buFont typeface="Inter"/>
              <a:buChar char="●"/>
            </a:pPr>
            <a:r>
              <a:rPr lang="ru">
                <a:solidFill>
                  <a:srgbClr val="414046"/>
                </a:solidFill>
                <a:latin typeface="Inter"/>
                <a:ea typeface="Inter"/>
                <a:cs typeface="Inter"/>
                <a:sym typeface="Inter"/>
              </a:rPr>
              <a:t>Liveness - сервис не завис (аналог watchdog timer)</a:t>
            </a:r>
            <a:endParaRPr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41404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