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Inter Light"/>
      <p:regular r:id="rId18"/>
      <p:bold r:id="rId19"/>
    </p:embeddedFont>
    <p:embeddedFont>
      <p:font typeface="Inter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6" roundtripDataSignature="AMtx7miN3bGDKX90I6X/YmcVX8uVDq+q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Inter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Light-bold.fntdata"/><Relationship Id="rId18" Type="http://schemas.openxmlformats.org/officeDocument/2006/relationships/font" Target="fonts/Inter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46023548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946023548e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46023548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2946023548e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24601b3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2924601b3e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46023548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946023548e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46023548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2946023548e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4602354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946023548e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46023548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g2946023548e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46023548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946023548e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Антипаттерны работы в микросервисной среде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46023548e_0_2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Actions redundancy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Избыточность действий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g2946023548e_0_27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Многие задачи по исключению дублирующихся действий решаются общим proxy sidecar (но не всегда). Сложной бизнес логике не место в sidecar)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g2946023548e_0_27"/>
          <p:cNvSpPr txBox="1"/>
          <p:nvPr/>
        </p:nvSpPr>
        <p:spPr>
          <a:xfrm>
            <a:off x="709900" y="998425"/>
            <a:ext cx="69459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Повторяющаяся логика (авторизация, как пример, в каждом сервисе)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Общая библиотека, которую нужно включить в каждый сервис и поддерживать обновления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46023548e_0_3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Инфраструктура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g2946023548e_0_32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Сложные системы часто требуют отдельных команд инфраструктуры.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Стабильность работы инфраструктуры =&gt; стабильность работы проекта.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g2946023548e_0_32"/>
          <p:cNvSpPr txBox="1"/>
          <p:nvPr/>
        </p:nvSpPr>
        <p:spPr>
          <a:xfrm>
            <a:off x="709900" y="998425"/>
            <a:ext cx="69459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Sidecars - необходимость, когда у вас растет кол-во сервисов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Но не стоит сделать из них множество gateways, api gateway в идеале один (в кол-ве N реплик, конечно, мы же хотим надежности :) 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Управление конфигурацией сервисов (в том числе без передеплоя) - не роскошь, а необходимость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Ручной деплой (не по кнопке) - плохо. Обязательно что-то будет сделано не так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900" y="846025"/>
            <a:ext cx="6701700" cy="3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Distributed monolith (распределенный монолит)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Dependency disorder (зависимость от порядка деплоя сервисов)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Cohesion chaos and coupling (хаос связности и сцепления сервисов)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Shared database (общая БД)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Entangled Data (сильно связанные данные)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Layered service architecture (слоеная сервисная архитектура)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Improper versioning strategy (неподходящая стратегия версионирования)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Actions redundancy (избыточность действий)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●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Инфраструктурные проблемы: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Неиспользование sidecars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Gateway в каждом сервиса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Плохое или отсутствующее управление конфигурацией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300"/>
              <a:buFont typeface="Inter"/>
              <a:buChar char="○"/>
            </a:pPr>
            <a:r>
              <a:rPr lang="ru" sz="1300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Ручные деплои</a:t>
            </a:r>
            <a:endParaRPr sz="1300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Distributed monolith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Распределенный монолит</a:t>
            </a:r>
            <a:endParaRPr b="1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853300" y="4547200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Асинхронное общение где возможно. Graceful degradation где возможно.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709900" y="998425"/>
            <a:ext cx="65943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Запросы зависят от всей цепочки сервисов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Надежность системы ниже: 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SLA 4 * 99.9 =&gt; 99.6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375" y="1612950"/>
            <a:ext cx="4341825" cy="28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24601b3e7_0_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Dependency disorder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Зависимость от порядка деплоя сервисов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g2924601b3e7_0_1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Без четкой, постоянно обновляемой схемы взаимосвязей легко потерять общую картину зависимостей в </a:t>
            </a: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проекте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" name="Google Shape;76;g2924601b3e7_0_1"/>
          <p:cNvSpPr txBox="1"/>
          <p:nvPr/>
        </p:nvSpPr>
        <p:spPr>
          <a:xfrm>
            <a:off x="709900" y="998425"/>
            <a:ext cx="65943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Порядок деплоя сервисов не должен влиять на работу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Сервис не должен при старте зависеть от других сервисов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Исключение: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Появляется новое </a:t>
            </a:r>
            <a:r>
              <a:rPr b="1"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опциональное </a:t>
            </a: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поле в API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Сначала деплоим сервис-владелец поля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Затем деплоим зависимости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46023548e_0_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Cohesion chaos and coupling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Хаос связности и сцепления сервисов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946023548e_0_2"/>
          <p:cNvSpPr txBox="1"/>
          <p:nvPr/>
        </p:nvSpPr>
        <p:spPr>
          <a:xfrm>
            <a:off x="853300" y="4303275"/>
            <a:ext cx="771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Звезда смерти микросервисной архитектуры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3" name="Google Shape;83;g2946023548e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025" y="1278175"/>
            <a:ext cx="5485127" cy="28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46023548e_0_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Shared database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Общая БД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g2946023548e_0_7"/>
          <p:cNvSpPr txBox="1"/>
          <p:nvPr/>
        </p:nvSpPr>
        <p:spPr>
          <a:xfrm>
            <a:off x="853300" y="4130150"/>
            <a:ext cx="771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Если есть вероятность, что в БД будут внесены изменения, о которых может не узнать другой сервис, это обязательно произойдет и сервис сломается неожиданными образом, даже без выкаток в production - вариация закона Мерфи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0" name="Google Shape;90;g2946023548e_0_7"/>
          <p:cNvSpPr txBox="1"/>
          <p:nvPr/>
        </p:nvSpPr>
        <p:spPr>
          <a:xfrm>
            <a:off x="709900" y="998425"/>
            <a:ext cx="65943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N сервисов входят в общую БД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Требуемые данные могут частично между ними пересекаться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Сложное внесение изменений для читающей нагрузки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Еще более сложное внесение изменений для пишущей нагрузки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g2946023548e_0_7"/>
          <p:cNvSpPr/>
          <p:nvPr/>
        </p:nvSpPr>
        <p:spPr>
          <a:xfrm>
            <a:off x="2137425" y="239377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Service A</a:t>
            </a:r>
            <a:endParaRPr/>
          </a:p>
        </p:txBody>
      </p:sp>
      <p:sp>
        <p:nvSpPr>
          <p:cNvPr id="92" name="Google Shape;92;g2946023548e_0_7"/>
          <p:cNvSpPr/>
          <p:nvPr/>
        </p:nvSpPr>
        <p:spPr>
          <a:xfrm>
            <a:off x="3748450" y="239377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Service B</a:t>
            </a:r>
            <a:endParaRPr/>
          </a:p>
        </p:txBody>
      </p:sp>
      <p:sp>
        <p:nvSpPr>
          <p:cNvPr id="93" name="Google Shape;93;g2946023548e_0_7"/>
          <p:cNvSpPr/>
          <p:nvPr/>
        </p:nvSpPr>
        <p:spPr>
          <a:xfrm>
            <a:off x="5359475" y="239377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Service C</a:t>
            </a:r>
            <a:endParaRPr/>
          </a:p>
        </p:txBody>
      </p:sp>
      <p:sp>
        <p:nvSpPr>
          <p:cNvPr id="94" name="Google Shape;94;g2946023548e_0_7"/>
          <p:cNvSpPr/>
          <p:nvPr/>
        </p:nvSpPr>
        <p:spPr>
          <a:xfrm>
            <a:off x="4196225" y="3391775"/>
            <a:ext cx="537300" cy="614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DB</a:t>
            </a:r>
            <a:endParaRPr/>
          </a:p>
        </p:txBody>
      </p:sp>
      <p:sp>
        <p:nvSpPr>
          <p:cNvPr id="95" name="Google Shape;95;g2946023548e_0_7"/>
          <p:cNvSpPr/>
          <p:nvPr/>
        </p:nvSpPr>
        <p:spPr>
          <a:xfrm rot="2004236">
            <a:off x="2943288" y="3365760"/>
            <a:ext cx="1332878" cy="10983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946023548e_0_7"/>
          <p:cNvSpPr/>
          <p:nvPr/>
        </p:nvSpPr>
        <p:spPr>
          <a:xfrm rot="8318398">
            <a:off x="4622724" y="3365840"/>
            <a:ext cx="1179500" cy="10967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946023548e_0_7"/>
          <p:cNvSpPr/>
          <p:nvPr/>
        </p:nvSpPr>
        <p:spPr>
          <a:xfrm rot="5408696">
            <a:off x="4286963" y="3131033"/>
            <a:ext cx="355801" cy="109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46023548e_0_1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Entangled data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Сильно связанные данные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g2946023548e_0_12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Если одна сущность не может существовать без другой (клиент-заказы-доставки), то это связанные данные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g2946023548e_0_12"/>
          <p:cNvSpPr txBox="1"/>
          <p:nvPr/>
        </p:nvSpPr>
        <p:spPr>
          <a:xfrm>
            <a:off x="709900" y="998425"/>
            <a:ext cx="65943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Логически связанные данные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Может быть неочевиден способ выделения отдельного бизнес контекста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g2946023548e_0_12"/>
          <p:cNvSpPr/>
          <p:nvPr/>
        </p:nvSpPr>
        <p:spPr>
          <a:xfrm>
            <a:off x="1505750" y="210762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Client</a:t>
            </a:r>
            <a:endParaRPr/>
          </a:p>
        </p:txBody>
      </p:sp>
      <p:sp>
        <p:nvSpPr>
          <p:cNvPr id="106" name="Google Shape;106;g2946023548e_0_12"/>
          <p:cNvSpPr/>
          <p:nvPr/>
        </p:nvSpPr>
        <p:spPr>
          <a:xfrm>
            <a:off x="3583200" y="3266150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Order</a:t>
            </a:r>
            <a:endParaRPr/>
          </a:p>
        </p:txBody>
      </p:sp>
      <p:sp>
        <p:nvSpPr>
          <p:cNvPr id="107" name="Google Shape;107;g2946023548e_0_12"/>
          <p:cNvSpPr/>
          <p:nvPr/>
        </p:nvSpPr>
        <p:spPr>
          <a:xfrm>
            <a:off x="5603700" y="2002950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Delivery</a:t>
            </a:r>
            <a:endParaRPr/>
          </a:p>
        </p:txBody>
      </p:sp>
      <p:sp>
        <p:nvSpPr>
          <p:cNvPr id="108" name="Google Shape;108;g2946023548e_0_12"/>
          <p:cNvSpPr/>
          <p:nvPr/>
        </p:nvSpPr>
        <p:spPr>
          <a:xfrm rot="2004236">
            <a:off x="2196538" y="3114535"/>
            <a:ext cx="1332878" cy="10983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946023548e_0_12"/>
          <p:cNvSpPr txBox="1"/>
          <p:nvPr/>
        </p:nvSpPr>
        <p:spPr>
          <a:xfrm>
            <a:off x="2819500" y="2840450"/>
            <a:ext cx="551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Has</a:t>
            </a:r>
            <a:endParaRPr/>
          </a:p>
        </p:txBody>
      </p:sp>
      <p:sp>
        <p:nvSpPr>
          <p:cNvPr id="110" name="Google Shape;110;g2946023548e_0_12"/>
          <p:cNvSpPr/>
          <p:nvPr/>
        </p:nvSpPr>
        <p:spPr>
          <a:xfrm rot="8107659">
            <a:off x="4752146" y="3114535"/>
            <a:ext cx="1333041" cy="10988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946023548e_0_12"/>
          <p:cNvSpPr txBox="1"/>
          <p:nvPr/>
        </p:nvSpPr>
        <p:spPr>
          <a:xfrm>
            <a:off x="4907475" y="2797450"/>
            <a:ext cx="551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46023548e_0_17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Layered service architecture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Слоеная сервисная архитектура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g2946023548e_0_17"/>
          <p:cNvSpPr txBox="1"/>
          <p:nvPr/>
        </p:nvSpPr>
        <p:spPr>
          <a:xfrm>
            <a:off x="709900" y="998425"/>
            <a:ext cx="72111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Попытка принести логику разработки одного сервиса в рамках микросервисной архитектуры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Пример: выделение слоя доступа к данным отдельно от слоя презентации данных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g2946023548e_0_17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Деление сервисов на основе технического, а не функционального направления скорее всего не приведет ни к чему хорошему</a:t>
            </a:r>
            <a:endParaRPr b="0" i="1" sz="12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g2946023548e_0_17"/>
          <p:cNvSpPr/>
          <p:nvPr/>
        </p:nvSpPr>
        <p:spPr>
          <a:xfrm>
            <a:off x="1888400" y="264497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Model service</a:t>
            </a:r>
            <a:endParaRPr/>
          </a:p>
        </p:txBody>
      </p:sp>
      <p:sp>
        <p:nvSpPr>
          <p:cNvPr id="120" name="Google Shape;120;g2946023548e_0_17"/>
          <p:cNvSpPr/>
          <p:nvPr/>
        </p:nvSpPr>
        <p:spPr>
          <a:xfrm>
            <a:off x="4598550" y="2644975"/>
            <a:ext cx="1270200" cy="61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View service</a:t>
            </a:r>
            <a:endParaRPr/>
          </a:p>
        </p:txBody>
      </p:sp>
      <p:sp>
        <p:nvSpPr>
          <p:cNvPr id="121" name="Google Shape;121;g2946023548e_0_17"/>
          <p:cNvSpPr/>
          <p:nvPr/>
        </p:nvSpPr>
        <p:spPr>
          <a:xfrm rot="5876">
            <a:off x="3188124" y="2896675"/>
            <a:ext cx="1404002" cy="10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946023548e_0_17"/>
          <p:cNvSpPr txBox="1"/>
          <p:nvPr/>
        </p:nvSpPr>
        <p:spPr>
          <a:xfrm>
            <a:off x="6236200" y="2337950"/>
            <a:ext cx="9423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Request</a:t>
            </a:r>
            <a:endParaRPr/>
          </a:p>
        </p:txBody>
      </p:sp>
      <p:sp>
        <p:nvSpPr>
          <p:cNvPr id="123" name="Google Shape;123;g2946023548e_0_17"/>
          <p:cNvSpPr/>
          <p:nvPr/>
        </p:nvSpPr>
        <p:spPr>
          <a:xfrm>
            <a:off x="5860550" y="2833375"/>
            <a:ext cx="1486500" cy="237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946023548e_0_17"/>
          <p:cNvSpPr/>
          <p:nvPr/>
        </p:nvSpPr>
        <p:spPr>
          <a:xfrm>
            <a:off x="1048725" y="3516050"/>
            <a:ext cx="537300" cy="614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DB</a:t>
            </a:r>
            <a:endParaRPr/>
          </a:p>
        </p:txBody>
      </p:sp>
      <p:sp>
        <p:nvSpPr>
          <p:cNvPr id="125" name="Google Shape;125;g2946023548e_0_17"/>
          <p:cNvSpPr/>
          <p:nvPr/>
        </p:nvSpPr>
        <p:spPr>
          <a:xfrm rot="8108277">
            <a:off x="1547911" y="3463390"/>
            <a:ext cx="528635" cy="10988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46023548e_0_2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Improper versioning strategy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ru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Неподходящая стратегия версионирования</a:t>
            </a:r>
            <a:endParaRPr b="1" sz="2200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g2946023548e_0_22"/>
          <p:cNvSpPr txBox="1"/>
          <p:nvPr/>
        </p:nvSpPr>
        <p:spPr>
          <a:xfrm>
            <a:off x="853300" y="4130150"/>
            <a:ext cx="771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Простой пример - api/v1/method становится api/v2/method и потребители постепенно переходят на него.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Более сложный случай - асинхронные взаимодействия.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g2946023548e_0_22"/>
          <p:cNvSpPr txBox="1"/>
          <p:nvPr/>
        </p:nvSpPr>
        <p:spPr>
          <a:xfrm>
            <a:off x="709900" y="998425"/>
            <a:ext cx="6594300" cy="25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Сервисы обязательно будут меняться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Логика версионирования отличается от логики работы в монолите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Обязательно думайте о несовместимых изменениях при взаимодействии разных сервисов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При асинхронных взаимодействиях стоит закладывать обратную совместимость для потребителей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Только опциональные новые поля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Версионирование самих сообщений (поле версии внутри)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Сложность удаления deprecated полей в бинарных форматах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