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Inter Light"/>
      <p:regular r:id="rId26"/>
      <p:bold r:id="rId27"/>
    </p:embeddedFont>
    <p:embeddedFont>
      <p:font typeface="Inter"/>
      <p:regular r:id="rId28"/>
      <p:bold r:id="rId29"/>
    </p:embeddedFont>
    <p:embeddedFont>
      <p:font typeface="IBM Plex Mono Light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38" roundtripDataSignature="AMtx7mhPKH0e9dBF0snUf4V7OPlw3MyU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Light-regular.fntdata"/><Relationship Id="rId25" Type="http://schemas.openxmlformats.org/officeDocument/2006/relationships/slide" Target="slides/slide20.xml"/><Relationship Id="rId28" Type="http://schemas.openxmlformats.org/officeDocument/2006/relationships/font" Target="fonts/Inter-regular.fntdata"/><Relationship Id="rId27" Type="http://schemas.openxmlformats.org/officeDocument/2006/relationships/font" Target="fonts/Inter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MonoLight-bold.fntdata"/><Relationship Id="rId30" Type="http://schemas.openxmlformats.org/officeDocument/2006/relationships/font" Target="fonts/IBMPlexMonoLight-regular.fntdata"/><Relationship Id="rId11" Type="http://schemas.openxmlformats.org/officeDocument/2006/relationships/slide" Target="slides/slide6.xml"/><Relationship Id="rId33" Type="http://schemas.openxmlformats.org/officeDocument/2006/relationships/font" Target="fonts/IBMPlexMono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IBMPlexMonoLight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6aab8acc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296aab8accf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6aab8acc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296aab8accf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6aab8acc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296aab8accf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6aab8acc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96aab8accf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6aab8acc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296aab8accf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6aab8acc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296aab8accf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6aab8acc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96aab8accf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6aab8acc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96aab8accf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6aab8acc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296aab8accf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6aab8acc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296aab8accf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6aab8ac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96aab8acc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6aab8acc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96aab8accf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6aab8ac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96aab8accf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6aab8acc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296aab8accf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6aab8acc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296aab8accf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6aab8acc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296aab8accf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6aab8acc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96aab8accf_0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gRPC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6aab8accf_0_105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g296aab8accf_0_105"/>
          <p:cNvSpPr txBox="1"/>
          <p:nvPr/>
        </p:nvSpPr>
        <p:spPr>
          <a:xfrm>
            <a:off x="709900" y="846025"/>
            <a:ext cx="67017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Server-streaming</a:t>
            </a: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3" name="Google Shape;123;g296aab8accf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800" y="1548000"/>
            <a:ext cx="7147888" cy="3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6aab8accf_0_144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g296aab8accf_0_144"/>
          <p:cNvSpPr txBox="1"/>
          <p:nvPr/>
        </p:nvSpPr>
        <p:spPr>
          <a:xfrm>
            <a:off x="709900" y="846025"/>
            <a:ext cx="67017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Server-streaming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g296aab8accf_0_144"/>
          <p:cNvSpPr/>
          <p:nvPr/>
        </p:nvSpPr>
        <p:spPr>
          <a:xfrm>
            <a:off x="900000" y="1440000"/>
            <a:ext cx="7920000" cy="1055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service RouteGuide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rpc ListFeatures(Rectangle) returns (stream Feature) {}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31" name="Google Shape;131;g296aab8accf_0_144"/>
          <p:cNvSpPr txBox="1"/>
          <p:nvPr/>
        </p:nvSpPr>
        <p:spPr>
          <a:xfrm>
            <a:off x="853300" y="4671200"/>
            <a:ext cx="77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Запрос - несколько ответов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6aab8accf_0_112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137;g296aab8accf_0_112"/>
          <p:cNvSpPr txBox="1"/>
          <p:nvPr/>
        </p:nvSpPr>
        <p:spPr>
          <a:xfrm>
            <a:off x="709900" y="846025"/>
            <a:ext cx="67017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Client</a:t>
            </a: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-streaming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8" name="Google Shape;138;g296aab8accf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50" y="1548000"/>
            <a:ext cx="7038836" cy="3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6aab8accf_0_151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4" name="Google Shape;144;g296aab8accf_0_151"/>
          <p:cNvSpPr txBox="1"/>
          <p:nvPr/>
        </p:nvSpPr>
        <p:spPr>
          <a:xfrm>
            <a:off x="709900" y="846025"/>
            <a:ext cx="67017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Client-streaming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g296aab8accf_0_151"/>
          <p:cNvSpPr/>
          <p:nvPr/>
        </p:nvSpPr>
        <p:spPr>
          <a:xfrm>
            <a:off x="900000" y="1440000"/>
            <a:ext cx="7920000" cy="1055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service RouteGuide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rpc RecordRoute(stream Point) returns (RouteSummary) {}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46" name="Google Shape;146;g296aab8accf_0_151"/>
          <p:cNvSpPr txBox="1"/>
          <p:nvPr/>
        </p:nvSpPr>
        <p:spPr>
          <a:xfrm>
            <a:off x="853300" y="4671200"/>
            <a:ext cx="77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Несколько запросов - один ответ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6aab8accf_0_120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g296aab8accf_0_120"/>
          <p:cNvSpPr txBox="1"/>
          <p:nvPr/>
        </p:nvSpPr>
        <p:spPr>
          <a:xfrm>
            <a:off x="709900" y="846025"/>
            <a:ext cx="67017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Bidirectional streaming</a:t>
            </a: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3" name="Google Shape;153;g296aab8accf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50" y="1554375"/>
            <a:ext cx="7198580" cy="31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6aab8accf_0_158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9" name="Google Shape;159;g296aab8accf_0_158"/>
          <p:cNvSpPr txBox="1"/>
          <p:nvPr/>
        </p:nvSpPr>
        <p:spPr>
          <a:xfrm>
            <a:off x="709900" y="846025"/>
            <a:ext cx="67017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Client-streaming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g296aab8accf_0_158"/>
          <p:cNvSpPr/>
          <p:nvPr/>
        </p:nvSpPr>
        <p:spPr>
          <a:xfrm>
            <a:off x="900000" y="1440000"/>
            <a:ext cx="7920000" cy="1055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service RouteGuide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rpc RouteChat(stream RouteNote) returns (stream RouteNote) {}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61" name="Google Shape;161;g296aab8accf_0_158"/>
          <p:cNvSpPr txBox="1"/>
          <p:nvPr/>
        </p:nvSpPr>
        <p:spPr>
          <a:xfrm>
            <a:off x="853300" y="4671200"/>
            <a:ext cx="78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Несколько запросов - несколько ответов, независимые потоки (как передача данных по websocket)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6aab8accf_0_62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interceptors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g296aab8accf_0_62"/>
          <p:cNvSpPr txBox="1"/>
          <p:nvPr/>
        </p:nvSpPr>
        <p:spPr>
          <a:xfrm>
            <a:off x="709900" y="846025"/>
            <a:ext cx="67017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Трейсинг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Авторизация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Добавление метаданных в запрос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g296aab8accf_0_62"/>
          <p:cNvSpPr/>
          <p:nvPr/>
        </p:nvSpPr>
        <p:spPr>
          <a:xfrm>
            <a:off x="900000" y="1897200"/>
            <a:ext cx="7920000" cy="2807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 := grpc.NewServer(grpc.UnaryInterceptor(loggingInterceptor(log, cfg)))</a:t>
            </a:r>
            <a:b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b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func loggingInterceptor(log logger.Log, cfg *config.Config) grpc.UnaryServerInterceptor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f := func(ctx context.Context, req interface{}, info *grpc.UnaryServerInfo, handler grpc.UnaryHandler) (interface{}, error)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if cfg.Env == config.LocalEnv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	log.Info("Handle", "method", info.FullMethod, "req", req)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h, err := handler(ctx, req)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return h, err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return f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6aab8accf_0_165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interceptors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g296aab8accf_0_165"/>
          <p:cNvSpPr txBox="1"/>
          <p:nvPr/>
        </p:nvSpPr>
        <p:spPr>
          <a:xfrm>
            <a:off x="709900" y="846025"/>
            <a:ext cx="67017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Client unary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Выполняется на клиенте до отправки запроса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Server unary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Выполняются на сервере до обработки запроса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Client stream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Так же как client unary, но для стримов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Server stream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Так же как server unary, но для стримов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6aab8accf_0_67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избегаем(?) проблем с сетью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g296aab8accf_0_67"/>
          <p:cNvSpPr txBox="1"/>
          <p:nvPr/>
        </p:nvSpPr>
        <p:spPr>
          <a:xfrm>
            <a:off x="709900" y="846025"/>
            <a:ext cx="67017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Retries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Timeouts // context.WithTimeout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g296aab8accf_0_67"/>
          <p:cNvSpPr/>
          <p:nvPr/>
        </p:nvSpPr>
        <p:spPr>
          <a:xfrm>
            <a:off x="1352075" y="1582075"/>
            <a:ext cx="6844200" cy="3449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var retryPolicy = `{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"methodConfig": [{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"name": [{"service": "grpc.examples.echo.Echo"}],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"waitForReady": true,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"retryPolicy":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    "MaxAttempts": 4,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    "InitialBackoff": ".01s",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    "MaxBackoff": ".01s",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    "BackoffMultiplier": 1.0,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    "RetryableStatusCodes": [ "UNAVAILABLE" ]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}]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}`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conn, err := grpc.Dial(ctx,grpc.WithTransportCredentials(insecure.NewCredentials()), grpc.WithDefaultServiceConfig(retryPolicy))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6aab8accf_0_72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Кодогенерация - клиент и сервер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g296aab8accf_0_72"/>
          <p:cNvSpPr txBox="1"/>
          <p:nvPr/>
        </p:nvSpPr>
        <p:spPr>
          <a:xfrm>
            <a:off x="709900" y="846025"/>
            <a:ext cx="6701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 install google.golang.org/protobuf/cmd/protoc-gen-go@v1.28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 install google.golang.org/grpc/cmd/protoc-gen-go-grpc@v1.2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brew install protobuf // protoc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protoc --go_out=./internal/generated/proto \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--go-grpc_out=./internal/generated/proto \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api/proto/service.proto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g296aab8accf_0_72"/>
          <p:cNvSpPr/>
          <p:nvPr/>
        </p:nvSpPr>
        <p:spPr>
          <a:xfrm>
            <a:off x="1239650" y="2339125"/>
            <a:ext cx="6453900" cy="2478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// client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grpcConn, err := grpc.DialContext(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context.Background(),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os.Getenv(“SERVER_LOCATION”),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grpc.WithTransportCredentials(insecure.NewCredentials()),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// server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import driver_order "driver-service/internal/generated/proto/driver.order"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 := grpc.NewServer()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reflection.Register(s)</a:t>
            </a:r>
            <a:b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driver_order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.RegisterOrderServer(s, handler)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listener, err := net.Listen("tcp", os.Getenv(“LISTEN_ADDR”))</a:t>
            </a:r>
            <a:b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if err := s.Serve(listener); err != nil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900" y="846025"/>
            <a:ext cx="6701700" cy="2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HTTP/2, HTTP/3 - причем здесь gRPC?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Protobuf - основы; как вносить изменения в контракты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gRPC - плюсы и минусы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gRPC - interceptors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gRPC - избегаем(?) проблем с сетью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Кодогенерация - клиент и сервер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6aab8accf_0_3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HTTP/2 - причем здесь gRPC?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96aab8accf_0_38"/>
          <p:cNvSpPr txBox="1"/>
          <p:nvPr/>
        </p:nvSpPr>
        <p:spPr>
          <a:xfrm>
            <a:off x="709900" y="846025"/>
            <a:ext cx="67017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Мультиплексирование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Сжатие заголовков HPACK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Серверный пуш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8" name="Google Shape;68;g296aab8accf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125" y="1870950"/>
            <a:ext cx="5378992" cy="27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6aab8accf_0_7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HTTP/3 - причем здесь gRPC?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g296aab8accf_0_78"/>
          <p:cNvSpPr txBox="1"/>
          <p:nvPr/>
        </p:nvSpPr>
        <p:spPr>
          <a:xfrm>
            <a:off x="709900" y="846025"/>
            <a:ext cx="67017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Мультиплексирование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Сжатие заголовков QPACK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Серверный пуш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Нет доп. затрат на установление TCP соединения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5" name="Google Shape;75;g296aab8accf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88" y="2122600"/>
            <a:ext cx="5605636" cy="27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6aab8accf_0_44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Protobuf - основы и как вносить изменения в контракты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1" name="Google Shape;81;g296aab8accf_0_44"/>
          <p:cNvPicPr preferRelativeResize="0"/>
          <p:nvPr/>
        </p:nvPicPr>
        <p:blipFill rotWithShape="1">
          <a:blip r:embed="rId3">
            <a:alphaModFix/>
          </a:blip>
          <a:srcRect b="11555" l="0" r="0" t="31607"/>
          <a:stretch/>
        </p:blipFill>
        <p:spPr>
          <a:xfrm>
            <a:off x="1143000" y="3752050"/>
            <a:ext cx="6858000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96aab8accf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275" y="1806125"/>
            <a:ext cx="4039841" cy="151493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96aab8accf_0_44"/>
          <p:cNvSpPr txBox="1"/>
          <p:nvPr/>
        </p:nvSpPr>
        <p:spPr>
          <a:xfrm>
            <a:off x="853300" y="3382750"/>
            <a:ext cx="77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https://protobuf.dev/programming-guides/encoding/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g296aab8accf_0_44"/>
          <p:cNvSpPr txBox="1"/>
          <p:nvPr/>
        </p:nvSpPr>
        <p:spPr>
          <a:xfrm>
            <a:off x="946150" y="4524825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Понимание устройства протокола не обязательно, но позволяет точно понимать проблемы forward/backward compatibility при изменении схемы сообщения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g296aab8accf_0_44"/>
          <p:cNvSpPr/>
          <p:nvPr/>
        </p:nvSpPr>
        <p:spPr>
          <a:xfrm>
            <a:off x="853300" y="1806125"/>
            <a:ext cx="3421200" cy="4800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Key = fieldNumber &lt;&lt; 3 | wireType.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6aab8accf_0_89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Protobuf - основы и как вносить изменения в контракты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g296aab8accf_0_89"/>
          <p:cNvSpPr/>
          <p:nvPr/>
        </p:nvSpPr>
        <p:spPr>
          <a:xfrm>
            <a:off x="900000" y="1440000"/>
            <a:ext cx="7920000" cy="1055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message MyStruct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int32 intValue = 1;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repeated int32 intArray = 2;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string stringValue = 3;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2" name="Google Shape;92;g296aab8accf_0_89"/>
          <p:cNvSpPr txBox="1"/>
          <p:nvPr/>
        </p:nvSpPr>
        <p:spPr>
          <a:xfrm>
            <a:off x="695950" y="2574475"/>
            <a:ext cx="67017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переиспользовать порядковые номера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менять тип полей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удалять старые поля, объявлять их deprecated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g296aab8accf_0_89"/>
          <p:cNvSpPr txBox="1"/>
          <p:nvPr/>
        </p:nvSpPr>
        <p:spPr>
          <a:xfrm>
            <a:off x="853300" y="451880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Backward/forward compatible изменения важны в бинарных протоколах больше, чем в текстовых типа json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6aab8accf_0_51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плюсы и минусы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g296aab8accf_0_51"/>
          <p:cNvSpPr txBox="1"/>
          <p:nvPr/>
        </p:nvSpPr>
        <p:spPr>
          <a:xfrm>
            <a:off x="709900" y="846025"/>
            <a:ext cx="72492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Плюсы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Производительность (HTTP/2)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Эффективная сериализация/десериализация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Поддержка двунаправленного обмена (об этом дальше)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Большая поддержка языков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Минусы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Доп. сложность поддержания обратной совместимости в protobuf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Доп. сложность просмотра данных в human readable форме (в отличие от JSON)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g296aab8accf_0_51"/>
          <p:cNvSpPr txBox="1"/>
          <p:nvPr/>
        </p:nvSpPr>
        <p:spPr>
          <a:xfrm>
            <a:off x="946150" y="4296225"/>
            <a:ext cx="797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Часто gRPC берут чтобы снизить затраты на передачу данных по сети.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Базово можно начинать с JSON, потому что задержки на сеть обычно не сравнимы с длительностью обработки запросов.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6aab8accf_0_57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g296aab8accf_0_57"/>
          <p:cNvSpPr txBox="1"/>
          <p:nvPr/>
        </p:nvSpPr>
        <p:spPr>
          <a:xfrm>
            <a:off x="709900" y="846025"/>
            <a:ext cx="67017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Simple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7" name="Google Shape;107;g296aab8accf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50" y="1547425"/>
            <a:ext cx="7387192" cy="317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96aab8accf_0_57"/>
          <p:cNvSpPr txBox="1"/>
          <p:nvPr/>
        </p:nvSpPr>
        <p:spPr>
          <a:xfrm>
            <a:off x="853300" y="4671200"/>
            <a:ext cx="77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EOS - end of stream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6aab8accf_0_130"/>
          <p:cNvSpPr/>
          <p:nvPr/>
        </p:nvSpPr>
        <p:spPr>
          <a:xfrm>
            <a:off x="853300" y="542575"/>
            <a:ext cx="626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gRPC - communication patterns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g296aab8accf_0_130"/>
          <p:cNvSpPr txBox="1"/>
          <p:nvPr/>
        </p:nvSpPr>
        <p:spPr>
          <a:xfrm>
            <a:off x="709900" y="846025"/>
            <a:ext cx="67017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Simple RPC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g296aab8accf_0_130"/>
          <p:cNvSpPr/>
          <p:nvPr/>
        </p:nvSpPr>
        <p:spPr>
          <a:xfrm>
            <a:off x="900000" y="1440000"/>
            <a:ext cx="7920000" cy="1055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service RouteGuide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rpc 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GetFeature</a:t>
            </a: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(Point) returns (Feature) {}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16" name="Google Shape;116;g296aab8accf_0_130"/>
          <p:cNvSpPr txBox="1"/>
          <p:nvPr/>
        </p:nvSpPr>
        <p:spPr>
          <a:xfrm>
            <a:off x="853300" y="4671200"/>
            <a:ext cx="77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Запрос - ответ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