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Inter Light"/>
      <p:regular r:id="rId18"/>
      <p:bold r:id="rId19"/>
    </p:embeddedFont>
    <p:embeddedFont>
      <p:font typeface="Inter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26" roundtripDataSignature="AMtx7mjkK364uBo+OXvw6q0b0BWB6GGT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Inter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InterLight-bold.fntdata"/><Relationship Id="rId18" Type="http://schemas.openxmlformats.org/officeDocument/2006/relationships/font" Target="fonts/Inter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758514cc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29758514cc2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758514cc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29758514cc2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6aab8acc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296aab8accf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758514c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29758514cc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758514c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29758514cc2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758514cc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g29758514cc2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758514c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29758514cc2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758514cc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29758514cc2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758514cc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29758514cc2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70317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Асинхронная архитектура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758514cc2_0_25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Error handling patterns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1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Шаблоны обработки ошибок</a:t>
            </a:r>
            <a:endParaRPr b="1" sz="1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g29758514cc2_0_25"/>
          <p:cNvSpPr txBox="1"/>
          <p:nvPr/>
        </p:nvSpPr>
        <p:spPr>
          <a:xfrm>
            <a:off x="709900" y="1150825"/>
            <a:ext cx="70332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Dead letter queue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Discard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Pause and retry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Saga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" name="Google Shape;117;g29758514cc2_0_25"/>
          <p:cNvSpPr txBox="1"/>
          <p:nvPr/>
        </p:nvSpPr>
        <p:spPr>
          <a:xfrm>
            <a:off x="853300" y="3672950"/>
            <a:ext cx="769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DLQ - 100% будут возникать случаи, когда что-то не учли и получили сообщения, которые невозможно обработать. Важен стандартизированный подход к работе с такими сообщениями в рамках всего проекта.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Saga - тяжело реализовать правильно. Выбирайте только полностью осознавая сложность поддержки.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758514cc2_0_3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Governance patterns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1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Шаблоны управления</a:t>
            </a:r>
            <a:endParaRPr b="1" sz="1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3" name="Google Shape;123;g29758514cc2_0_30"/>
          <p:cNvSpPr txBox="1"/>
          <p:nvPr/>
        </p:nvSpPr>
        <p:spPr>
          <a:xfrm>
            <a:off x="709900" y="1150825"/>
            <a:ext cx="70332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Event catalog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Intermediated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Disintermediated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Access control and authorization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g29758514cc2_0_30"/>
          <p:cNvSpPr txBox="1"/>
          <p:nvPr/>
        </p:nvSpPr>
        <p:spPr>
          <a:xfrm>
            <a:off x="853300" y="3672950"/>
            <a:ext cx="769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Самый полезный - event catalog. С ростом системы важно понимать всех продьюсеров и консьюмеров конкретных версий конкретных событий.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Остальные важны только в рамках систем с высокими требованиями к безопасности данных.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900" y="846025"/>
            <a:ext cx="6701700" cy="26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Повторим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Eventual consistency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Idempotency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Узнаем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Communication patterns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Consumption patterns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Consumer scalability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Deployment architecture patterns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Error handling patterns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Governance patterns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6aab8accf_0_38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Eventual consistency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1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Согласованность в конечном счете</a:t>
            </a:r>
            <a:endParaRPr b="1" sz="1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g296aab8accf_0_38"/>
          <p:cNvSpPr txBox="1"/>
          <p:nvPr/>
        </p:nvSpPr>
        <p:spPr>
          <a:xfrm>
            <a:off x="938500" y="1150825"/>
            <a:ext cx="67017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 чем всегда стоит помнить: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События приходят с задержкой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При нормальном режиме работы </a:t>
            </a: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абстрактной</a:t>
            </a: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 системы задержки доставки событий ~100мс-1с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При авариях задержки - десятки минут/часы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g296aab8accf_0_38"/>
          <p:cNvSpPr txBox="1"/>
          <p:nvPr/>
        </p:nvSpPr>
        <p:spPr>
          <a:xfrm>
            <a:off x="853300" y="4130150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Если нарушение согласованности данных критично для бизнес-процесса (процесс платежа, проверка текущего баланса), то подходит только синхронное взаимодействие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758514cc2_0_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Idempotency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1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Идемпотентность</a:t>
            </a:r>
            <a:endParaRPr b="1" sz="1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g29758514cc2_0_0"/>
          <p:cNvSpPr txBox="1"/>
          <p:nvPr/>
        </p:nvSpPr>
        <p:spPr>
          <a:xfrm>
            <a:off x="938500" y="1150825"/>
            <a:ext cx="7033200" cy="16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 чем всегда стоит помнить: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Любые события будут обрабатываться в худших случаях 2+ раз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Внешние зависимости не обязательно обладают свойством идемпотентности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Некоторые действия потенциально невозможно повторить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g29758514cc2_0_0"/>
          <p:cNvSpPr txBox="1"/>
          <p:nvPr/>
        </p:nvSpPr>
        <p:spPr>
          <a:xfrm>
            <a:off x="853300" y="4130150"/>
            <a:ext cx="7691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Сеть по определению не является надежной на 100%.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Любой компонент системы может упасть в любой момент. Особенно при больших нагрузках.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 некритичных сценариях можно игнорировать идемпотентность (добавление товара в корзину), </a:t>
            </a:r>
            <a:r>
              <a:rPr b="1" i="1" lang="ru" sz="1200">
                <a:latin typeface="Inter"/>
                <a:ea typeface="Inter"/>
                <a:cs typeface="Inter"/>
                <a:sym typeface="Inter"/>
              </a:rPr>
              <a:t>четко понимая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, что при ретраях запросов это приведет к недоумению у пользователей :)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58514cc2_0_5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Message types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1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Типы сообщений</a:t>
            </a:r>
            <a:endParaRPr b="1" sz="1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g29758514cc2_0_5"/>
          <p:cNvSpPr txBox="1"/>
          <p:nvPr/>
        </p:nvSpPr>
        <p:spPr>
          <a:xfrm>
            <a:off x="709900" y="1150825"/>
            <a:ext cx="70332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Command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Document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Event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Event only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Event + metadata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Event + data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" name="Google Shape;82;g29758514cc2_0_5"/>
          <p:cNvSpPr txBox="1"/>
          <p:nvPr/>
        </p:nvSpPr>
        <p:spPr>
          <a:xfrm>
            <a:off x="853300" y="4130150"/>
            <a:ext cx="769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Базово любое событие либо триггерит действие (запрос на изменение состояния системы), либо отправляет уведомление об успешном/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 успешном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 изменении состояния системы.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758514cc2_0_35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Communication patterns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1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Паттерны</a:t>
            </a:r>
            <a:r>
              <a:rPr b="1" lang="ru" sz="1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 взаимодействия</a:t>
            </a:r>
            <a:endParaRPr b="1" sz="1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8" name="Google Shape;88;g29758514cc2_0_35"/>
          <p:cNvSpPr txBox="1"/>
          <p:nvPr/>
        </p:nvSpPr>
        <p:spPr>
          <a:xfrm>
            <a:off x="709900" y="1150825"/>
            <a:ext cx="70332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Publish/subscribe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Point-to-point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Request/reply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" name="Google Shape;89;g29758514cc2_0_35"/>
          <p:cNvSpPr txBox="1"/>
          <p:nvPr/>
        </p:nvSpPr>
        <p:spPr>
          <a:xfrm>
            <a:off x="853300" y="4130150"/>
            <a:ext cx="769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 любом паттерне не забываем про гарантии доставки и невозможность сделать exactly once.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758514cc2_0_1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Consumption</a:t>
            </a: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 patterns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1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Паттерны</a:t>
            </a:r>
            <a:r>
              <a:rPr b="1" lang="ru" sz="1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 потребления</a:t>
            </a:r>
            <a:endParaRPr b="1" sz="1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g29758514cc2_0_10"/>
          <p:cNvSpPr txBox="1"/>
          <p:nvPr/>
        </p:nvSpPr>
        <p:spPr>
          <a:xfrm>
            <a:off x="709900" y="1150825"/>
            <a:ext cx="70332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Hierarchical topics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Event filtering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Guaranteed delivery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Backpressure and push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g29758514cc2_0_10"/>
          <p:cNvSpPr txBox="1"/>
          <p:nvPr/>
        </p:nvSpPr>
        <p:spPr>
          <a:xfrm>
            <a:off x="853300" y="3672950"/>
            <a:ext cx="7691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Начинать всегда стоит с самого простого. Overengineering часто создает больше проблем, чем пользы.</a:t>
            </a:r>
            <a:br>
              <a:rPr i="1" lang="ru" sz="1200">
                <a:latin typeface="Inter"/>
                <a:ea typeface="Inter"/>
                <a:cs typeface="Inter"/>
                <a:sym typeface="Inter"/>
              </a:rPr>
            </a:b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Если вы привязались к возможности конкретного брокера, а при росте нагрузки выяснилось, что его придется поменять, то в другом брокере может не быть используемых возможностей.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758514cc2_0_15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Consumer scalability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1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Масштабирование потребителей</a:t>
            </a:r>
            <a:endParaRPr b="1" sz="1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" name="Google Shape;102;g29758514cc2_0_15"/>
          <p:cNvSpPr txBox="1"/>
          <p:nvPr/>
        </p:nvSpPr>
        <p:spPr>
          <a:xfrm>
            <a:off x="709900" y="1150825"/>
            <a:ext cx="70332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Competing consumers (конкурирующие потребители)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Consumer groups (группы потребителей)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Shock absorber (амортизатор)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Partitioning (секционирование)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g29758514cc2_0_15"/>
          <p:cNvSpPr txBox="1"/>
          <p:nvPr/>
        </p:nvSpPr>
        <p:spPr>
          <a:xfrm>
            <a:off x="853300" y="3672950"/>
            <a:ext cx="769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Общий подход - больше реплик консьюмеров с ростом нагрузки.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758514cc2_0_2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Deployment architecture patterns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1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Шаблоны развертывания архитектуры</a:t>
            </a:r>
            <a:endParaRPr b="1" sz="1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g29758514cc2_0_20"/>
          <p:cNvSpPr txBox="1"/>
          <p:nvPr/>
        </p:nvSpPr>
        <p:spPr>
          <a:xfrm>
            <a:off x="709900" y="1150825"/>
            <a:ext cx="70332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Event bridge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Event mesh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Event gateway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0" name="Google Shape;110;g29758514cc2_0_20"/>
          <p:cNvSpPr txBox="1"/>
          <p:nvPr/>
        </p:nvSpPr>
        <p:spPr>
          <a:xfrm>
            <a:off x="853300" y="3672950"/>
            <a:ext cx="7691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Снова про overengineering :)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Это теоретические подходы к реализации без упоминания конкретных инструментов.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Вы всегда сможете реализовать любой подход самостоятельно - это не так сложно, как может показаться на первый взгляд.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