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Inter Light"/>
      <p:regular r:id="rId17"/>
      <p:bold r:id="rId18"/>
    </p:embeddedFont>
    <p:embeddedFont>
      <p:font typeface="Inter"/>
      <p:regular r:id="rId19"/>
      <p:bold r:id="rId20"/>
    </p:embeddedFont>
    <p:embeddedFont>
      <p:font typeface="IBM Plex Mono Light"/>
      <p:regular r:id="rId21"/>
      <p:bold r:id="rId22"/>
      <p:italic r:id="rId23"/>
      <p:boldItalic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96">
          <p15:clr>
            <a:srgbClr val="A4A3A4"/>
          </p15:clr>
        </p15:guide>
        <p15:guide id="2" orient="horz" pos="3035">
          <p15:clr>
            <a:srgbClr val="9AA0A6"/>
          </p15:clr>
        </p15:guide>
      </p15:sldGuideLst>
    </p:ext>
    <p:ext uri="GoogleSlidesCustomDataVersion2">
      <go:slidesCustomData xmlns:go="http://customooxmlschemas.google.com/" r:id="rId29" roundtripDataSignature="AMtx7mj/PbLJrjdEJ2Ud2RPvZStsfRK1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96"/>
        <p:guide pos="303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-bold.fntdata"/><Relationship Id="rId22" Type="http://schemas.openxmlformats.org/officeDocument/2006/relationships/font" Target="fonts/IBMPlexMonoLight-bold.fntdata"/><Relationship Id="rId21" Type="http://schemas.openxmlformats.org/officeDocument/2006/relationships/font" Target="fonts/IBMPlexMonoLight-regular.fntdata"/><Relationship Id="rId24" Type="http://schemas.openxmlformats.org/officeDocument/2006/relationships/font" Target="fonts/IBMPlexMonoLight-boldItalic.fntdata"/><Relationship Id="rId23" Type="http://schemas.openxmlformats.org/officeDocument/2006/relationships/font" Target="fonts/IBMPlexMonoLigh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InterLight-regular.fntdata"/><Relationship Id="rId16" Type="http://schemas.openxmlformats.org/officeDocument/2006/relationships/slide" Target="slides/slide11.xml"/><Relationship Id="rId19" Type="http://schemas.openxmlformats.org/officeDocument/2006/relationships/font" Target="fonts/Inter-regular.fntdata"/><Relationship Id="rId18" Type="http://schemas.openxmlformats.org/officeDocument/2006/relationships/font" Target="fonts/Inter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" name="Google Shape;5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99fd785ff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g299fd785fff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2" name="Google Shape;6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96aab8acc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" name="Google Shape;68;g296aab8accf_0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99fd785ff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5" name="Google Shape;75;g299fd785fff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9fd785ff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299fd785fff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99fd785fff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g299fd785fff_0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99fd785ff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g299fd785fff_0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99fd785ff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g299fd785fff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99fd785ff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g299fd785fff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>
  <p:cSld name="Титульник">
    <p:bg>
      <p:bgPr>
        <a:solidFill>
          <a:srgbClr val="F1F4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2" name="Google Shape;12;p9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9"/>
          <p:cNvSpPr/>
          <p:nvPr>
            <p:ph idx="3" type="pic"/>
          </p:nvPr>
        </p:nvSpPr>
        <p:spPr>
          <a:xfrm>
            <a:off x="4839629" y="1043188"/>
            <a:ext cx="4038300" cy="3859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8183" y="312720"/>
            <a:ext cx="619725" cy="2076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9"/>
          <p:cNvSpPr txBox="1"/>
          <p:nvPr>
            <p:ph idx="1" type="body"/>
          </p:nvPr>
        </p:nvSpPr>
        <p:spPr>
          <a:xfrm>
            <a:off x="334963" y="520700"/>
            <a:ext cx="425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9"/>
          <p:cNvSpPr txBox="1"/>
          <p:nvPr>
            <p:ph idx="4" type="body"/>
          </p:nvPr>
        </p:nvSpPr>
        <p:spPr>
          <a:xfrm>
            <a:off x="334963" y="1041400"/>
            <a:ext cx="4251900" cy="269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9"/>
          <p:cNvSpPr txBox="1"/>
          <p:nvPr>
            <p:ph idx="5" type="body"/>
          </p:nvPr>
        </p:nvSpPr>
        <p:spPr>
          <a:xfrm>
            <a:off x="334963" y="3910671"/>
            <a:ext cx="425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4">
  <p:cSld name="TITLE_AND_BODY_4">
    <p:bg>
      <p:bgPr>
        <a:solidFill>
          <a:srgbClr val="F1F4FF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1" name="Google Shape;21;p10"/>
          <p:cNvSpPr txBox="1"/>
          <p:nvPr/>
        </p:nvSpPr>
        <p:spPr>
          <a:xfrm rot="-5400000">
            <a:off x="-701400" y="2939100"/>
            <a:ext cx="1830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0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0"/>
          <p:cNvSpPr/>
          <p:nvPr/>
        </p:nvSpPr>
        <p:spPr>
          <a:xfrm>
            <a:off x="7875950" y="0"/>
            <a:ext cx="1148100" cy="11772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1F4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0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2">
  <p:cSld name="Текст светлый">
    <p:bg>
      <p:bgPr>
        <a:solidFill>
          <a:srgbClr val="F1F4FF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9" name="Google Shape;29;p11"/>
          <p:cNvSpPr txBox="1"/>
          <p:nvPr>
            <p:ph type="title"/>
          </p:nvPr>
        </p:nvSpPr>
        <p:spPr>
          <a:xfrm>
            <a:off x="803869" y="273844"/>
            <a:ext cx="7711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2500"/>
              <a:buFont typeface="Inter"/>
              <a:buNone/>
              <a:defRPr b="1" i="0" sz="25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" type="body"/>
          </p:nvPr>
        </p:nvSpPr>
        <p:spPr>
          <a:xfrm>
            <a:off x="500519" y="1369219"/>
            <a:ext cx="77115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1F4FF"/>
              </a:buClr>
              <a:buSzPts val="2100"/>
              <a:buFont typeface="Inter"/>
              <a:buChar char="•"/>
              <a:defRPr i="0" sz="21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00"/>
              <a:buFont typeface="Inter"/>
              <a:buChar char="•"/>
              <a:defRPr i="0" sz="18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500"/>
              <a:buFont typeface="Inter"/>
              <a:buChar char="•"/>
              <a:defRPr i="0" sz="15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115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115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115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115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115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115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1" name="Google Shape;31;p11"/>
          <p:cNvSpPr txBox="1"/>
          <p:nvPr/>
        </p:nvSpPr>
        <p:spPr>
          <a:xfrm rot="-5400000">
            <a:off x="-729300" y="2911200"/>
            <a:ext cx="1886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2" name="Google Shape;3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1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1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1"/>
          <p:cNvSpPr/>
          <p:nvPr/>
        </p:nvSpPr>
        <p:spPr>
          <a:xfrm>
            <a:off x="7875950" y="0"/>
            <a:ext cx="1148100" cy="11772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1F4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3">
  <p:cSld name="Картинка в центре светлый">
    <p:bg>
      <p:bgPr>
        <a:solidFill>
          <a:srgbClr val="F1F4FF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2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9" name="Google Shape;39;p12"/>
          <p:cNvSpPr/>
          <p:nvPr>
            <p:ph idx="2" type="pic"/>
          </p:nvPr>
        </p:nvSpPr>
        <p:spPr>
          <a:xfrm>
            <a:off x="1063083" y="520700"/>
            <a:ext cx="7017000" cy="40149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2"/>
          <p:cNvSpPr txBox="1"/>
          <p:nvPr/>
        </p:nvSpPr>
        <p:spPr>
          <a:xfrm rot="-5400000">
            <a:off x="-736350" y="2904150"/>
            <a:ext cx="190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41" name="Google Shape;41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2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2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2"/>
          <p:cNvSpPr/>
          <p:nvPr/>
        </p:nvSpPr>
        <p:spPr>
          <a:xfrm>
            <a:off x="7875950" y="0"/>
            <a:ext cx="1148100" cy="11772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1F4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6">
  <p:cSld name="TITLE_AND_BODY_3">
    <p:bg>
      <p:bgPr>
        <a:solidFill>
          <a:srgbClr val="F1F4FF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3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48" name="Google Shape;48;p13"/>
          <p:cNvSpPr txBox="1"/>
          <p:nvPr/>
        </p:nvSpPr>
        <p:spPr>
          <a:xfrm rot="-5400000">
            <a:off x="-609300" y="3031200"/>
            <a:ext cx="1646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Название курса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49" name="Google Shape;4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3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3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/>
          <p:nvPr/>
        </p:nvSpPr>
        <p:spPr>
          <a:xfrm>
            <a:off x="7875950" y="0"/>
            <a:ext cx="1148100" cy="11772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1F4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 txBox="1"/>
          <p:nvPr/>
        </p:nvSpPr>
        <p:spPr>
          <a:xfrm>
            <a:off x="272375" y="1792375"/>
            <a:ext cx="7031700" cy="20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ru" sz="3200">
                <a:solidFill>
                  <a:srgbClr val="F1F4FF"/>
                </a:solidFill>
                <a:latin typeface="Inter"/>
                <a:ea typeface="Inter"/>
                <a:cs typeface="Inter"/>
                <a:sym typeface="Inter"/>
              </a:rPr>
              <a:t>CI/CD</a:t>
            </a:r>
            <a:endParaRPr b="1" i="0" sz="3200" u="none" cap="none" strike="noStrike">
              <a:solidFill>
                <a:srgbClr val="F1F4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310625" y="3940400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Спикер: Виталий Лихачев</a:t>
            </a:r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272375" y="212875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Golang разработчик</a:t>
            </a:r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99fd785fff_0_26"/>
          <p:cNvSpPr/>
          <p:nvPr/>
        </p:nvSpPr>
        <p:spPr>
          <a:xfrm>
            <a:off x="853300" y="542575"/>
            <a:ext cx="6171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После деплоя</a:t>
            </a:r>
            <a:endParaRPr b="1" i="0" sz="1200" u="none" cap="none" strike="noStrike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1" name="Google Shape;121;g299fd785fff_0_26"/>
          <p:cNvSpPr txBox="1"/>
          <p:nvPr/>
        </p:nvSpPr>
        <p:spPr>
          <a:xfrm>
            <a:off x="938500" y="1150825"/>
            <a:ext cx="6860400" cy="24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Rollback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Клиенты новой версии сервиса уже выкачены - откатить (проблему нашли не сразу)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Успели отправить новые версии сообщений - потребителей может быть небезопасно откатывать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Пред. версия сервиса неправильно работает с новой схемой БД - нужно учесть на этапе планирования и закладывать возможность отката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2" name="Google Shape;122;g299fd785fff_0_26"/>
          <p:cNvSpPr txBox="1"/>
          <p:nvPr/>
        </p:nvSpPr>
        <p:spPr>
          <a:xfrm>
            <a:off x="853300" y="4130150"/>
            <a:ext cx="748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Всегда</a:t>
            </a:r>
            <a:r>
              <a:rPr i="1" lang="ru" sz="1200">
                <a:latin typeface="Inter"/>
                <a:ea typeface="Inter"/>
                <a:cs typeface="Inter"/>
                <a:sym typeface="Inter"/>
              </a:rPr>
              <a:t> думайте о возможности откатить сервис на предыдущую версию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/>
          <p:nvPr/>
        </p:nvSpPr>
        <p:spPr>
          <a:xfrm>
            <a:off x="836145" y="1576209"/>
            <a:ext cx="4450200" cy="26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  <a:t>Спасибо </a:t>
            </a:r>
            <a:b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  <a:t>за внимание!</a:t>
            </a:r>
            <a:endParaRPr b="1" i="0" sz="4000" u="none" cap="none" strike="noStrike">
              <a:solidFill>
                <a:srgbClr val="566BC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28" name="Google Shape;12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865626" y="1395773"/>
            <a:ext cx="1724476" cy="281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Темы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709900" y="846025"/>
            <a:ext cx="6701700" cy="24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До деплоя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Совместимость контрактов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Сборка образа/сборка бинарника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Во время деплоя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Канарейки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Отказоустойчивость stateless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После деплоя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Feature toggles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Rollback</a:t>
            </a:r>
            <a:endParaRPr b="1"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96aab8accf_0_38"/>
          <p:cNvSpPr/>
          <p:nvPr/>
        </p:nvSpPr>
        <p:spPr>
          <a:xfrm>
            <a:off x="853300" y="542575"/>
            <a:ext cx="6081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Совместимость синхронных контрактов</a:t>
            </a:r>
            <a:endParaRPr b="1" i="0" sz="1200" u="none" cap="none" strike="noStrike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1" name="Google Shape;71;g296aab8accf_0_38"/>
          <p:cNvSpPr txBox="1"/>
          <p:nvPr/>
        </p:nvSpPr>
        <p:spPr>
          <a:xfrm>
            <a:off x="938500" y="1150825"/>
            <a:ext cx="6701700" cy="2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Новое обязательное поле в запросе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Сначала обновить клиентов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Сделать поле опциональным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Новые поля в ответе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json - без изменений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protobuf - при правильной нумерации полей нет проблем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Смена типа поля/переименование поля - избегать в любом случае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2" name="Google Shape;72;g296aab8accf_0_38"/>
          <p:cNvSpPr txBox="1"/>
          <p:nvPr/>
        </p:nvSpPr>
        <p:spPr>
          <a:xfrm>
            <a:off x="853300" y="4130150"/>
            <a:ext cx="748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Стоит всегда думать об обратной совместимости и поддержке хотя бы 2 версий сервиса (N и N+1 версии) при внесении изменений в контракты взаимодействия (REST, gRPC, etc.)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99fd785fff_0_2"/>
          <p:cNvSpPr/>
          <p:nvPr/>
        </p:nvSpPr>
        <p:spPr>
          <a:xfrm>
            <a:off x="853300" y="542575"/>
            <a:ext cx="6171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Совместимость асинхронных контрактов</a:t>
            </a:r>
            <a:endParaRPr b="1" i="0" sz="1200" u="none" cap="none" strike="noStrike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8" name="Google Shape;78;g299fd785fff_0_2"/>
          <p:cNvSpPr txBox="1"/>
          <p:nvPr/>
        </p:nvSpPr>
        <p:spPr>
          <a:xfrm>
            <a:off x="938500" y="1150825"/>
            <a:ext cx="6860400" cy="14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Версионировать события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Поддерживать обработку текущей версии события и 1-2 версий до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Если возможно перечитывание событий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Если не все продьюсеры сразу переходят на новую версию события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9" name="Google Shape;79;g299fd785fff_0_2"/>
          <p:cNvSpPr txBox="1"/>
          <p:nvPr/>
        </p:nvSpPr>
        <p:spPr>
          <a:xfrm>
            <a:off x="853300" y="4130150"/>
            <a:ext cx="748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Дополнительная сложность при асинхронных взаимодействиях: события/сообщения в крайних случаях могут быть перечитаны за N недель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99fd785fff_0_8"/>
          <p:cNvSpPr/>
          <p:nvPr/>
        </p:nvSpPr>
        <p:spPr>
          <a:xfrm>
            <a:off x="853300" y="542575"/>
            <a:ext cx="6171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Базовая совместимость версий сервиса</a:t>
            </a:r>
            <a:endParaRPr b="1" i="0" sz="1200" u="none" cap="none" strike="noStrike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5" name="Google Shape;85;g299fd785fff_0_8"/>
          <p:cNvSpPr txBox="1"/>
          <p:nvPr/>
        </p:nvSpPr>
        <p:spPr>
          <a:xfrm>
            <a:off x="938500" y="1150825"/>
            <a:ext cx="6860400" cy="32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Изменения схемы БД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Текущая и предыдущая версия сервиса должны поддерживать обе версии схемы (пример: новое nullable поле)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Изменения в зависимостях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Предварительная выкатка зависимостей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Двухстадийная выкатка с постепенным переходом на новые версии зависимостей (пример: api/v1 =&gt; api/v2 в зависимости сервиса)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Архитектурные изменения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Синхронное =&gt; асинхронное (пример: изначально сделали синхронную публикацию событий о пополнении счета)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Асинхронное =&gt; синхронное (пример: получили ошибки расчетов из-за того, что текущий баланс пользователя доезжает до потребителей с задержкой)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6" name="Google Shape;86;g299fd785fff_0_8"/>
          <p:cNvSpPr txBox="1"/>
          <p:nvPr/>
        </p:nvSpPr>
        <p:spPr>
          <a:xfrm>
            <a:off x="853300" y="4130150"/>
            <a:ext cx="748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Всегда нужно закладывать вероятность того, что уже полностью раскатанную версию нужно будет откатить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99fd785fff_0_32"/>
          <p:cNvSpPr/>
          <p:nvPr/>
        </p:nvSpPr>
        <p:spPr>
          <a:xfrm>
            <a:off x="853300" y="542575"/>
            <a:ext cx="6171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Собираем контейнер</a:t>
            </a:r>
            <a:endParaRPr b="1" i="0" sz="1200" u="none" cap="none" strike="noStrike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2" name="Google Shape;92;g299fd785fff_0_32"/>
          <p:cNvSpPr txBox="1"/>
          <p:nvPr/>
        </p:nvSpPr>
        <p:spPr>
          <a:xfrm>
            <a:off x="853300" y="4130150"/>
            <a:ext cx="748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3" name="Google Shape;93;g299fd785fff_0_32"/>
          <p:cNvSpPr/>
          <p:nvPr/>
        </p:nvSpPr>
        <p:spPr>
          <a:xfrm>
            <a:off x="900000" y="973375"/>
            <a:ext cx="6627000" cy="31569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IBM Plex Mono Light"/>
                <a:ea typeface="IBM Plex Mono Light"/>
                <a:cs typeface="IBM Plex Mono Light"/>
                <a:sym typeface="IBM Plex Mono Light"/>
              </a:rPr>
              <a:t>FROM golang:1.21 as build</a:t>
            </a:r>
            <a:endParaRPr sz="12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IBM Plex Mono Light"/>
                <a:ea typeface="IBM Plex Mono Light"/>
                <a:cs typeface="IBM Plex Mono Light"/>
                <a:sym typeface="IBM Plex Mono Light"/>
              </a:rPr>
              <a:t>WORKDIR /go/src/app</a:t>
            </a:r>
            <a:endParaRPr sz="12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IBM Plex Mono Light"/>
                <a:ea typeface="IBM Plex Mono Light"/>
                <a:cs typeface="IBM Plex Mono Light"/>
                <a:sym typeface="IBM Plex Mono Light"/>
              </a:rPr>
              <a:t>COPY . .</a:t>
            </a:r>
            <a:endParaRPr sz="12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IBM Plex Mono Light"/>
                <a:ea typeface="IBM Plex Mono Light"/>
                <a:cs typeface="IBM Plex Mono Light"/>
                <a:sym typeface="IBM Plex Mono Light"/>
              </a:rPr>
              <a:t>RUN go mod download</a:t>
            </a:r>
            <a:endParaRPr sz="12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IBM Plex Mono Light"/>
                <a:ea typeface="IBM Plex Mono Light"/>
                <a:cs typeface="IBM Plex Mono Light"/>
                <a:sym typeface="IBM Plex Mono Light"/>
              </a:rPr>
              <a:t>RUN go vet -v</a:t>
            </a:r>
            <a:endParaRPr sz="12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IBM Plex Mono Light"/>
                <a:ea typeface="IBM Plex Mono Light"/>
                <a:cs typeface="IBM Plex Mono Light"/>
                <a:sym typeface="IBM Plex Mono Light"/>
              </a:rPr>
              <a:t>RUN go test -v</a:t>
            </a:r>
            <a:endParaRPr sz="12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IBM Plex Mono Light"/>
                <a:ea typeface="IBM Plex Mono Light"/>
                <a:cs typeface="IBM Plex Mono Light"/>
                <a:sym typeface="IBM Plex Mono Light"/>
              </a:rPr>
              <a:t>RUN CGO_ENABLED=0 go build -o /go/bin/app</a:t>
            </a:r>
            <a:endParaRPr sz="12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IBM Plex Mono Light"/>
                <a:ea typeface="IBM Plex Mono Light"/>
                <a:cs typeface="IBM Plex Mono Light"/>
                <a:sym typeface="IBM Plex Mono Light"/>
              </a:rPr>
              <a:t>FROM gcr.io/distroless/static-debian11</a:t>
            </a:r>
            <a:endParaRPr sz="12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IBM Plex Mono Light"/>
                <a:ea typeface="IBM Plex Mono Light"/>
                <a:cs typeface="IBM Plex Mono Light"/>
                <a:sym typeface="IBM Plex Mono Light"/>
              </a:rPr>
              <a:t>COPY --from=build /go/bin/app /</a:t>
            </a:r>
            <a:endParaRPr sz="12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IBM Plex Mono Light"/>
                <a:ea typeface="IBM Plex Mono Light"/>
                <a:cs typeface="IBM Plex Mono Light"/>
                <a:sym typeface="IBM Plex Mono Light"/>
              </a:rPr>
              <a:t>CMD ["/app"]</a:t>
            </a:r>
            <a:endParaRPr sz="12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2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  <p:sp>
        <p:nvSpPr>
          <p:cNvPr id="94" name="Google Shape;94;g299fd785fff_0_32"/>
          <p:cNvSpPr txBox="1"/>
          <p:nvPr/>
        </p:nvSpPr>
        <p:spPr>
          <a:xfrm>
            <a:off x="853300" y="4130150"/>
            <a:ext cx="748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2-х стадийные сборки позволяют задействовать </a:t>
            </a: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кэширование</a:t>
            </a:r>
            <a:r>
              <a:rPr i="1" lang="ru" sz="1200">
                <a:latin typeface="Inter"/>
                <a:ea typeface="Inter"/>
                <a:cs typeface="Inter"/>
                <a:sym typeface="Inter"/>
              </a:rPr>
              <a:t> для ускорения процесса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99fd785fff_0_38"/>
          <p:cNvSpPr/>
          <p:nvPr/>
        </p:nvSpPr>
        <p:spPr>
          <a:xfrm>
            <a:off x="853300" y="542575"/>
            <a:ext cx="6171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Можем и без контейнера</a:t>
            </a:r>
            <a:endParaRPr b="1" i="0" sz="1200" u="none" cap="none" strike="noStrike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0" name="Google Shape;100;g299fd785fff_0_38"/>
          <p:cNvSpPr txBox="1"/>
          <p:nvPr/>
        </p:nvSpPr>
        <p:spPr>
          <a:xfrm>
            <a:off x="853300" y="4130150"/>
            <a:ext cx="748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Способ доставки бинарных файлов приложения может быть любым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1" name="Google Shape;101;g299fd785fff_0_38"/>
          <p:cNvSpPr/>
          <p:nvPr/>
        </p:nvSpPr>
        <p:spPr>
          <a:xfrm>
            <a:off x="900000" y="973375"/>
            <a:ext cx="6627000" cy="31569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# go build -o </a:t>
            </a:r>
            <a:r>
              <a:rPr lang="ru" sz="1000">
                <a:solidFill>
                  <a:schemeClr val="dk1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/home/go-service/example/app</a:t>
            </a:r>
            <a:endParaRPr sz="1000">
              <a:solidFill>
                <a:schemeClr val="dk1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[Unit]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Description=Example go service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After=network.target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[Service]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Type=simple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User=go-service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Group=go-service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WorkingDirectory=/home/go-service/example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ExecStart=</a:t>
            </a:r>
            <a:r>
              <a:rPr lang="ru" sz="1000">
                <a:solidFill>
                  <a:schemeClr val="dk1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/home/go-service/example/app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Restart=on-failure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RestartSec=10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StandardOutput=syslog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StandardError=syslog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[Install]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IBM Plex Mono Light"/>
                <a:ea typeface="IBM Plex Mono Light"/>
                <a:cs typeface="IBM Plex Mono Light"/>
                <a:sym typeface="IBM Plex Mono Light"/>
              </a:rPr>
              <a:t>WantedBy=multi-user.target</a:t>
            </a:r>
            <a:endParaRPr sz="10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9fd785fff_0_14"/>
          <p:cNvSpPr/>
          <p:nvPr/>
        </p:nvSpPr>
        <p:spPr>
          <a:xfrm>
            <a:off x="853300" y="542575"/>
            <a:ext cx="6171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Деплой</a:t>
            </a:r>
            <a:endParaRPr b="1" i="0" sz="1200" u="none" cap="none" strike="noStrike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7" name="Google Shape;107;g299fd785fff_0_14"/>
          <p:cNvSpPr txBox="1"/>
          <p:nvPr/>
        </p:nvSpPr>
        <p:spPr>
          <a:xfrm>
            <a:off x="938500" y="1150825"/>
            <a:ext cx="6860400" cy="22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Канарейка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Переключение синхронных запросов на новую версию (% трафика)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Публикация новых событий сразу (потребители должны быть готовы)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Потребление старых событий сразу (и старая, и новая версия сервиса, логика обработки одного события может отличаться)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Постепенное замещение реплик сервиса новой версией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Отказоустойчивость в силу 2+ реплик сервиса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Сложнее выкатки из-за поддержки обратной совместимости </a:t>
            </a:r>
            <a:r>
              <a:rPr b="1"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во всем</a:t>
            </a:r>
            <a:endParaRPr b="1"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8" name="Google Shape;108;g299fd785fff_0_14"/>
          <p:cNvSpPr txBox="1"/>
          <p:nvPr/>
        </p:nvSpPr>
        <p:spPr>
          <a:xfrm>
            <a:off x="853300" y="4130150"/>
            <a:ext cx="748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В любом случае стоит всегда выкатывать изменения на процент пользователей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99fd785fff_0_20"/>
          <p:cNvSpPr/>
          <p:nvPr/>
        </p:nvSpPr>
        <p:spPr>
          <a:xfrm>
            <a:off x="853300" y="542575"/>
            <a:ext cx="6171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После деплоя</a:t>
            </a:r>
            <a:endParaRPr b="1" i="0" sz="1200" u="none" cap="none" strike="noStrike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4" name="Google Shape;114;g299fd785fff_0_20"/>
          <p:cNvSpPr txBox="1"/>
          <p:nvPr/>
        </p:nvSpPr>
        <p:spPr>
          <a:xfrm>
            <a:off x="938500" y="1150825"/>
            <a:ext cx="6860400" cy="36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Feature toggles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Не уверены в новом функционале - закройте тогглом (выключен при выкатке)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Механизм переключения тоггла - множество вариантов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■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В БД напрямую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■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Внешняя система управления тогглами - все реплики периодически получают свои тогглы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■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In memory управление тогглами (работает на одной реплике сервиса)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Виды тогглов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■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bool (вкл/выкл для всех)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■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string (сравнение поля в запросе ==, contains, regexp)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■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int (userId % toggleValue)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■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etc.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5" name="Google Shape;115;g299fd785fff_0_20"/>
          <p:cNvSpPr txBox="1"/>
          <p:nvPr/>
        </p:nvSpPr>
        <p:spPr>
          <a:xfrm>
            <a:off x="853300" y="4130150"/>
            <a:ext cx="748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Важно понимать, что с ростом проекта может оказаться, что какие-то feature toggle нельзя безопасно переключать в другие значения, поэтому срок их жизни должен быть лимитирован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