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Inter Light"/>
      <p:regular r:id="rId22"/>
      <p:bold r:id="rId23"/>
    </p:embeddedFont>
    <p:embeddedFont>
      <p:font typeface="Inter"/>
      <p:regular r:id="rId24"/>
      <p:bold r:id="rId25"/>
    </p:embeddedFont>
    <p:embeddedFont>
      <p:font typeface="IBM Plex Mono Light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34" roundtripDataSignature="AMtx7miAtkxu2+mqbHlyM9POJJbL/Wkw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InterLight-regular.fntdata"/><Relationship Id="rId21" Type="http://schemas.openxmlformats.org/officeDocument/2006/relationships/slide" Target="slides/slide16.xml"/><Relationship Id="rId24" Type="http://schemas.openxmlformats.org/officeDocument/2006/relationships/font" Target="fonts/Inter-regular.fntdata"/><Relationship Id="rId23" Type="http://schemas.openxmlformats.org/officeDocument/2006/relationships/font" Target="fonts/Inter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MonoLight-regular.fntdata"/><Relationship Id="rId25" Type="http://schemas.openxmlformats.org/officeDocument/2006/relationships/font" Target="fonts/Inter-bold.fntdata"/><Relationship Id="rId28" Type="http://schemas.openxmlformats.org/officeDocument/2006/relationships/font" Target="fonts/IBMPlexMonoLight-italic.fntdata"/><Relationship Id="rId27" Type="http://schemas.openxmlformats.org/officeDocument/2006/relationships/font" Target="fonts/IBMPlexMono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Mon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b84b7b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29b84b7bcc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18ca2d19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2618ca2d199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18ca2d19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2618ca2d199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18ca2d19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2618ca2d199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18ca2d19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2618ca2d199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18ca2d19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2618ca2d199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6aab8acc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296aab8acc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b84b7bcc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29b84b7bcc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b84b7bcc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9b84b7bcc7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b84b7bcc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29b84b7bcc7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b84b7bcc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29b84b7bcc7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18ca2d19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2618ca2d199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18ca2d19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2618ca2d199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rafana.com/grafana/dashboards/6671-go-processes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70317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Observability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b84b7bcc7_0_0"/>
          <p:cNvSpPr/>
          <p:nvPr/>
        </p:nvSpPr>
        <p:spPr>
          <a:xfrm>
            <a:off x="853300" y="542575"/>
            <a:ext cx="6402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Prometheus: верхнеуровневая архитектура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5" name="Google Shape;115;g29b84b7bcc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163" y="1439425"/>
            <a:ext cx="4565485" cy="285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9b84b7bcc7_0_0"/>
          <p:cNvSpPr txBox="1"/>
          <p:nvPr/>
        </p:nvSpPr>
        <p:spPr>
          <a:xfrm>
            <a:off x="853313" y="4394975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Полезно понимать хотя бы поверхностно устройство используемых инструментов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18ca2d199_0_14"/>
          <p:cNvSpPr/>
          <p:nvPr/>
        </p:nvSpPr>
        <p:spPr>
          <a:xfrm>
            <a:off x="853300" y="542575"/>
            <a:ext cx="6402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Prometheus: настройка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g2618ca2d199_0_14"/>
          <p:cNvSpPr/>
          <p:nvPr/>
        </p:nvSpPr>
        <p:spPr>
          <a:xfrm>
            <a:off x="900000" y="973375"/>
            <a:ext cx="6627000" cy="38448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global: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scrape_interval: 15s 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evaluation_interval: 15s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alerting: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alertmanagers: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- static_configs: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    - targets: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- alertmanager:9093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# Load rules once and periodically evaluate them according to the global 'evaluation_interval'.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rule_files: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# - "first_rules.yml"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# - "second_rules.yml"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scrape_configs: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- job_name: "prometheus"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# metrics_path defaults to '/metrics'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# scheme defaults to 'http'.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static_configs: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  - targets: ["localhost:9090"]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18ca2d199_0_21"/>
          <p:cNvSpPr/>
          <p:nvPr/>
        </p:nvSpPr>
        <p:spPr>
          <a:xfrm>
            <a:off x="853300" y="542575"/>
            <a:ext cx="6402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Prometheus: в golang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g2618ca2d199_0_21"/>
          <p:cNvSpPr/>
          <p:nvPr/>
        </p:nvSpPr>
        <p:spPr>
          <a:xfrm>
            <a:off x="900000" y="973375"/>
            <a:ext cx="6627000" cy="38448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import (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"github.com/prometheus/client_golang/prometheus"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"github.com/prometheus/client_golang/prometheus/promhttp"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"net/http"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)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func main() {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// Создаем счетчик метрик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metric := prometheus.NewCounterVec(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    prometheus.CounterOpts{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Name: "my_custom_metric",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Help: "An example custom metric",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    },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    []string{"label_name"},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)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prometheus.MustRegister(metric)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// Пример инкрементирования счетчика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metric.WithLabelValues("example_label").Inc()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// Запускаем HTTP-сервер для экспорта метрик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http.Handle("/metrics", promhttp.Handler())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    http.ListenAndServe(":9090", nil)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18ca2d199_0_27"/>
          <p:cNvSpPr/>
          <p:nvPr/>
        </p:nvSpPr>
        <p:spPr>
          <a:xfrm>
            <a:off x="853300" y="542575"/>
            <a:ext cx="6402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Prometheus: в golang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134;g2618ca2d199_0_27"/>
          <p:cNvSpPr/>
          <p:nvPr/>
        </p:nvSpPr>
        <p:spPr>
          <a:xfrm>
            <a:off x="893025" y="1108125"/>
            <a:ext cx="6627000" cy="1424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# Метрики понятны даже без визуализации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# curl localhost:9090/metrics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# HELP my_custom_metric An example custom metric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# TYPE my_custom_metric counter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my_custom_metric{label_name="example_label"} 1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35" name="Google Shape;135;g2618ca2d199_0_27"/>
          <p:cNvSpPr/>
          <p:nvPr/>
        </p:nvSpPr>
        <p:spPr>
          <a:xfrm>
            <a:off x="893025" y="3122350"/>
            <a:ext cx="6627000" cy="10398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# label позволяет использовать одну метрику для разных целей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http_requests_total{handler="/api/comments"}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18ca2d199_0_37"/>
          <p:cNvSpPr/>
          <p:nvPr/>
        </p:nvSpPr>
        <p:spPr>
          <a:xfrm>
            <a:off x="853300" y="542575"/>
            <a:ext cx="6402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Prometheus: системные метрики golang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1" name="Google Shape;141;g2618ca2d199_0_37"/>
          <p:cNvSpPr txBox="1"/>
          <p:nvPr/>
        </p:nvSpPr>
        <p:spPr>
          <a:xfrm>
            <a:off x="938500" y="1150825"/>
            <a:ext cx="76269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go_goroutines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go_threads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go_gc_duration_seconds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go_memstats_heap_alloc_bytes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 многие другие, смотреть в /metrics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Каждая метрика имеет раздел HELP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Графики уже созданы (пример </a:t>
            </a:r>
            <a:r>
              <a:rPr lang="ru" sz="13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https://grafana.com/grafana/dashboards/6671-go-processes/</a:t>
            </a: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g2618ca2d199_0_37"/>
          <p:cNvSpPr txBox="1"/>
          <p:nvPr/>
        </p:nvSpPr>
        <p:spPr>
          <a:xfrm>
            <a:off x="895125" y="3169275"/>
            <a:ext cx="7489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Системные метрики работы приложения на golang - база для анализа проблем производительности.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Пример: растет go_gc_duration_seconds. Нужно анализировать, где постоянно создаются и удаляются объекты.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Контрпример: Большое кол-во go_goroutines не обязательно значит, что есть проблемы. Горутины легковесны и в одном процессе без проблем с производительностью можно видеть тысячи горутин.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18ca2d199_0_49"/>
          <p:cNvSpPr/>
          <p:nvPr/>
        </p:nvSpPr>
        <p:spPr>
          <a:xfrm>
            <a:off x="853300" y="542575"/>
            <a:ext cx="6402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Повторим structured logging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8" name="Google Shape;148;g2618ca2d199_0_49"/>
          <p:cNvSpPr txBox="1"/>
          <p:nvPr/>
        </p:nvSpPr>
        <p:spPr>
          <a:xfrm>
            <a:off x="938500" y="1150825"/>
            <a:ext cx="7034700" cy="28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Почти наверняка JSON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Выбираем стандарт для именования полей в логе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userId, userID или userid?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 забываем про типизацию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 одном сервиса timestamp - это unix timestamp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 другом timestamp - это YYYY-MM-DD HH:MM:SS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 забываем про семантику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userId в сервисе авторизации - целое число, primary key из БД auth.users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userId в сервисе внешнего API - тоже целое число, primary key из БД api.users (auth.users.id == 1 не то же самое что api.users.id == 1)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9" name="Google Shape;149;g2618ca2d199_0_49"/>
          <p:cNvSpPr txBox="1"/>
          <p:nvPr/>
        </p:nvSpPr>
        <p:spPr>
          <a:xfrm>
            <a:off x="895125" y="3855075"/>
            <a:ext cx="748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Важно договориться о стандартах и подходах к каждой проблеме, чтобы не превращать систему в набор плохо совместимых блоков.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Простой пример: искать по логам корреляции событий в разных сервисах проще, когда все сущности (отдельные поля типа userId) имеют одинаковое наименование и </a:t>
            </a:r>
            <a:r>
              <a:rPr b="1" i="1" lang="ru" sz="1200">
                <a:latin typeface="Inter"/>
                <a:ea typeface="Inter"/>
                <a:cs typeface="Inter"/>
                <a:sym typeface="Inter"/>
              </a:rPr>
              <a:t>одинаковую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i="1" lang="ru" sz="1200">
                <a:latin typeface="Inter"/>
                <a:ea typeface="Inter"/>
                <a:cs typeface="Inter"/>
                <a:sym typeface="Inter"/>
              </a:rPr>
              <a:t>семантику.</a:t>
            </a:r>
            <a:endParaRPr b="1"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900" y="846025"/>
            <a:ext cx="6701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Зачем нужна “наблюдаемость” системы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Метрики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Логи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Трейсы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Подробнее о метриках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Push/Pull модели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Виды метрик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Time series databases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Prometheus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Архитектура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Настройка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Инструментация в golang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Полезные системные метрики go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Логирование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Повторим structured logging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6aab8accf_0_38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Зачем нужна “наблюдаемость” системы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g296aab8accf_0_38"/>
          <p:cNvSpPr txBox="1"/>
          <p:nvPr/>
        </p:nvSpPr>
        <p:spPr>
          <a:xfrm>
            <a:off x="938500" y="1150825"/>
            <a:ext cx="67017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Планирование ресурсов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Предсказание проблем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Скорость реакции на инциденты (вероятность быстрее найти root cause)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Data driven подход к решениям: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Технических вопросов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Бизнес вопросов 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g296aab8accf_0_38"/>
          <p:cNvSpPr txBox="1"/>
          <p:nvPr/>
        </p:nvSpPr>
        <p:spPr>
          <a:xfrm>
            <a:off x="853300" y="3405000"/>
            <a:ext cx="7489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Наблюдаемость - это не только про техническое состояние сервисов, но и про полезные с точки зрения бизнеса данные.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У нас может быть SLA 99.99 и latency 10ms, но из-за “плохих” изменений в UI сильно снизился user experience. По техническим метрикам мы этого не поймем.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Пример: поменяли дизайн/передвинули компоненты - конверсия пользователей ухудшилась.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b84b7bcc7_0_19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Метрики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g29b84b7bcc7_0_19"/>
          <p:cNvSpPr txBox="1"/>
          <p:nvPr/>
        </p:nvSpPr>
        <p:spPr>
          <a:xfrm>
            <a:off x="938500" y="1150825"/>
            <a:ext cx="67017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Технические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Использование ресурсов (CPU, RAM, disk, etc.)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Кол-во запросов, сообщений в очередях, etc.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Кол-во успешных/неуспешных запросов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Бизнес</a:t>
            </a: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Кол-во регистраций пользователей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Проведение платежей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Средняя длина диалогов между пользователями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g29b84b7bcc7_0_19"/>
          <p:cNvSpPr txBox="1"/>
          <p:nvPr/>
        </p:nvSpPr>
        <p:spPr>
          <a:xfrm>
            <a:off x="853300" y="4243200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Все, что можно количественно измерить за интервал времени - кандидат на метрику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b84b7bcc7_0_31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Логи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g29b84b7bcc7_0_31"/>
          <p:cNvSpPr txBox="1"/>
          <p:nvPr/>
        </p:nvSpPr>
        <p:spPr>
          <a:xfrm>
            <a:off x="938500" y="1150825"/>
            <a:ext cx="7173900" cy="3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Разделение по уровням важности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Trace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Debug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…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Info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Critical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Технические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Ошибка запроса в другой сервис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Информационное сообщение об успешном выполнении асинхронной задачи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…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Бизнес 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 лучший способ использования логов для важной информации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Допустимо при понимании не 100% надежности логов/удаления старых логов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Примеры: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■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Регистрация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■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Просмотр конкретной страницы конкретным пользователем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b84b7bcc7_0_25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Трейсы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g29b84b7bcc7_0_25"/>
          <p:cNvSpPr txBox="1"/>
          <p:nvPr/>
        </p:nvSpPr>
        <p:spPr>
          <a:xfrm>
            <a:off x="938500" y="1150825"/>
            <a:ext cx="67017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Отслеживание взаимодействия сервисов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Выявление проблем/анализ производительности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Анализ бизнес-процессов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Трейсинг должен быть сэмплированным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Случайный выбор (% запросов)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На основе длительности выполнения (только долгие запросы)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g29b84b7bcc7_0_25"/>
          <p:cNvSpPr txBox="1"/>
          <p:nvPr/>
        </p:nvSpPr>
        <p:spPr>
          <a:xfrm>
            <a:off x="853300" y="4243200"/>
            <a:ext cx="748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Понять, как сервисы взаимодействуют, найти медленные связи в цепочке вызовов - это все про трейсинг. Однако сохранять все цепочки взаимодействий может быть </a:t>
            </a:r>
            <a:r>
              <a:rPr b="1" i="1" lang="ru" sz="1200">
                <a:latin typeface="Inter"/>
                <a:ea typeface="Inter"/>
                <a:cs typeface="Inter"/>
                <a:sym typeface="Inter"/>
              </a:rPr>
              <a:t>очень дорого,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 поэтому храним только подмножество всех запросов.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b84b7bcc7_0_13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Push/Pull модели получения метрик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g29b84b7bcc7_0_13"/>
          <p:cNvSpPr txBox="1"/>
          <p:nvPr/>
        </p:nvSpPr>
        <p:spPr>
          <a:xfrm>
            <a:off x="938500" y="1150825"/>
            <a:ext cx="70347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Push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Приложение явным образом отправляет метрику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Синхронная отправка - узкое место системы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Асинхронная отправка - лучше, но в этом случае pull выигрывает 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Pull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Приложение генерирует метрики и хранит состояние в памяти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Система сбора метрик раз в N секунд забирает эти метрики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Важен хороший discovery механизм для поиска реплик приложения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g29b84b7bcc7_0_13"/>
          <p:cNvSpPr txBox="1"/>
          <p:nvPr/>
        </p:nvSpPr>
        <p:spPr>
          <a:xfrm>
            <a:off x="853300" y="4130150"/>
            <a:ext cx="748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Pull модель выиграла в современных больших проектах.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Система сбора метрик масштабируется независимо и в худшем случае реже собирает метрики, не деградируя полностью.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18ca2d199_0_2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Виды метрик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g2618ca2d199_0_2"/>
          <p:cNvSpPr txBox="1"/>
          <p:nvPr/>
        </p:nvSpPr>
        <p:spPr>
          <a:xfrm>
            <a:off x="938500" y="1150825"/>
            <a:ext cx="70347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Counter/Счетчик - монотонно возрастает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Кол-во http запросов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Gauge/измеритель - произвольное значение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Потребление памяти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Гистограмма - распределение значений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Квантили (перцентили) времени ответа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Summary/сводная - агрегация других метрик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Процент ошибок по сервисам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" name="Google Shape;102;g2618ca2d199_0_2"/>
          <p:cNvSpPr txBox="1"/>
          <p:nvPr/>
        </p:nvSpPr>
        <p:spPr>
          <a:xfrm>
            <a:off x="853300" y="4130150"/>
            <a:ext cx="748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Важно обдуманно выбирать, что измерять.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Мало метрик - плохо, недостаточно для понимания работы системы.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Слишком много метрик - плохо, бОльшая часть возможно никогда не понадобится, а хранить все равно придется.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18ca2d199_0_8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Time series databases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Базы данных временных рядов</a:t>
            </a:r>
            <a:endParaRPr b="1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g2618ca2d199_0_8"/>
          <p:cNvSpPr txBox="1"/>
          <p:nvPr/>
        </p:nvSpPr>
        <p:spPr>
          <a:xfrm>
            <a:off x="938500" y="1150825"/>
            <a:ext cx="70347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Реляционные БД тоже подойдут, но есть нюансы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Time series БД заточены под быструю запись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g2618ca2d199_0_8"/>
          <p:cNvSpPr txBox="1"/>
          <p:nvPr/>
        </p:nvSpPr>
        <p:spPr>
          <a:xfrm>
            <a:off x="888150" y="3210175"/>
            <a:ext cx="7489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Решений для хранения time series существует много.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Их, в отличие от БД с данными ваших приложений, </a:t>
            </a:r>
            <a:r>
              <a:rPr b="1" i="1" lang="ru" sz="1200">
                <a:latin typeface="Inter"/>
                <a:ea typeface="Inter"/>
                <a:cs typeface="Inter"/>
                <a:sym typeface="Inter"/>
              </a:rPr>
              <a:t>относительно легко 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поменять, потому что метрики часто важны только за последние N недель/месяцев. Более старые могут храниться в 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агрегированном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 формате.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Контрпример - zabbix может работать на PostgreSQL и сам zabbix занимается “сжатием” старых метрик. Но на больших объемах zabbix с реляционной БД уже начинает тормозить.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