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Inter Light"/>
      <p:regular r:id="rId17"/>
      <p:bold r:id="rId18"/>
    </p:embeddedFont>
    <p:embeddedFont>
      <p:font typeface="Inter"/>
      <p:regular r:id="rId19"/>
      <p:bold r:id="rId20"/>
    </p:embeddedFont>
    <p:embeddedFont>
      <p:font typeface="Open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96">
          <p15:clr>
            <a:srgbClr val="A4A3A4"/>
          </p15:clr>
        </p15:guide>
        <p15:guide id="2" orient="horz" pos="3035">
          <p15:clr>
            <a:srgbClr val="9AA0A6"/>
          </p15:clr>
        </p15:guide>
      </p15:sldGuideLst>
    </p:ext>
    <p:ext uri="GoogleSlidesCustomDataVersion2">
      <go:slidesCustomData xmlns:go="http://customooxmlschemas.google.com/" r:id="rId25" roundtripDataSignature="AMtx7miUCyY78EieU5bdNPpYzTY7IZ9+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96"/>
        <p:guide pos="3035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nter-bold.fntdata"/><Relationship Id="rId22" Type="http://schemas.openxmlformats.org/officeDocument/2006/relationships/font" Target="fonts/OpenSans-bold.fntdata"/><Relationship Id="rId21" Type="http://schemas.openxmlformats.org/officeDocument/2006/relationships/font" Target="fonts/OpenSans-regular.fntdata"/><Relationship Id="rId24" Type="http://schemas.openxmlformats.org/officeDocument/2006/relationships/font" Target="fonts/OpenSans-boldItalic.fntdata"/><Relationship Id="rId23" Type="http://schemas.openxmlformats.org/officeDocument/2006/relationships/font" Target="fonts/OpenSans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InterLight-regular.fntdata"/><Relationship Id="rId16" Type="http://schemas.openxmlformats.org/officeDocument/2006/relationships/slide" Target="slides/slide11.xml"/><Relationship Id="rId19" Type="http://schemas.openxmlformats.org/officeDocument/2006/relationships/font" Target="fonts/Inter-regular.fntdata"/><Relationship Id="rId18" Type="http://schemas.openxmlformats.org/officeDocument/2006/relationships/font" Target="fonts/InterLigh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9d71f65fee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2" name="Google Shape;112;g29d71f65fee_0_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9" name="Google Shape;119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8" name="Google Shape;5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9e6201044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g29e62010445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96aab8accf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0" name="Google Shape;70;g296aab8accf_0_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9d71f65fee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7" name="Google Shape;77;g29d71f65fee_0_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9d71f65fee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4" name="Google Shape;84;g29d71f65fee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9d71f65fe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1" name="Google Shape;91;g29d71f65fee_0_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9d71f65fee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8" name="Google Shape;98;g29d71f65fee_0_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9d71f65fee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5" name="Google Shape;105;g29d71f65fee_0_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>
  <p:cSld name="Титульник">
    <p:bg>
      <p:bgPr>
        <a:solidFill>
          <a:srgbClr val="F1F4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9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2" name="Google Shape;12;p9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" name="Google Shape;13;p9"/>
          <p:cNvSpPr/>
          <p:nvPr>
            <p:ph idx="3" type="pic"/>
          </p:nvPr>
        </p:nvSpPr>
        <p:spPr>
          <a:xfrm>
            <a:off x="4839629" y="1043188"/>
            <a:ext cx="4038300" cy="3859200"/>
          </a:xfrm>
          <a:prstGeom prst="rect">
            <a:avLst/>
          </a:prstGeom>
          <a:noFill/>
          <a:ln>
            <a:noFill/>
          </a:ln>
        </p:spPr>
      </p:sp>
      <p:pic>
        <p:nvPicPr>
          <p:cNvPr id="14" name="Google Shape;1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58183" y="312720"/>
            <a:ext cx="619725" cy="20769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9"/>
          <p:cNvSpPr txBox="1"/>
          <p:nvPr>
            <p:ph idx="1" type="body"/>
          </p:nvPr>
        </p:nvSpPr>
        <p:spPr>
          <a:xfrm>
            <a:off x="334963" y="520700"/>
            <a:ext cx="4251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F1F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9"/>
          <p:cNvSpPr txBox="1"/>
          <p:nvPr>
            <p:ph idx="4" type="body"/>
          </p:nvPr>
        </p:nvSpPr>
        <p:spPr>
          <a:xfrm>
            <a:off x="334963" y="1041400"/>
            <a:ext cx="4251900" cy="2697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F1F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9"/>
          <p:cNvSpPr txBox="1"/>
          <p:nvPr>
            <p:ph idx="5" type="body"/>
          </p:nvPr>
        </p:nvSpPr>
        <p:spPr>
          <a:xfrm>
            <a:off x="334963" y="3910671"/>
            <a:ext cx="4251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F1F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4">
  <p:cSld name="TITLE_AND_BODY_4">
    <p:bg>
      <p:bgPr>
        <a:solidFill>
          <a:srgbClr val="F1F4FF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/>
          <p:nvPr/>
        </p:nvSpPr>
        <p:spPr>
          <a:xfrm>
            <a:off x="-10825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1" name="Google Shape;21;p10"/>
          <p:cNvSpPr txBox="1"/>
          <p:nvPr/>
        </p:nvSpPr>
        <p:spPr>
          <a:xfrm rot="-5400000">
            <a:off x="-701400" y="2939100"/>
            <a:ext cx="1830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92A9E2"/>
                </a:solidFill>
                <a:latin typeface="Inter Light"/>
                <a:ea typeface="Inter Light"/>
                <a:cs typeface="Inter Light"/>
                <a:sym typeface="Inter Light"/>
              </a:rPr>
              <a:t>Golang разработчик</a:t>
            </a:r>
            <a:endParaRPr b="0" i="0" sz="1300" u="none" cap="none" strike="noStrike">
              <a:solidFill>
                <a:srgbClr val="92A9E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22" name="Google Shape;22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93263" y="4412887"/>
            <a:ext cx="614626" cy="2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0"/>
          <p:cNvSpPr/>
          <p:nvPr/>
        </p:nvSpPr>
        <p:spPr>
          <a:xfrm>
            <a:off x="182550" y="4046988"/>
            <a:ext cx="63000" cy="63000"/>
          </a:xfrm>
          <a:prstGeom prst="ellipse">
            <a:avLst/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0"/>
          <p:cNvSpPr/>
          <p:nvPr/>
        </p:nvSpPr>
        <p:spPr>
          <a:xfrm>
            <a:off x="-349200" y="543200"/>
            <a:ext cx="660900" cy="287100"/>
          </a:xfrm>
          <a:prstGeom prst="roundRect">
            <a:avLst>
              <a:gd fmla="val 50000" name="adj"/>
            </a:avLst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2">
  <p:cSld name="Текст светлый">
    <p:bg>
      <p:bgPr>
        <a:solidFill>
          <a:srgbClr val="F1F4FF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/>
          <p:nvPr/>
        </p:nvSpPr>
        <p:spPr>
          <a:xfrm>
            <a:off x="-10825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1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8" name="Google Shape;28;p11"/>
          <p:cNvSpPr txBox="1"/>
          <p:nvPr>
            <p:ph type="title"/>
          </p:nvPr>
        </p:nvSpPr>
        <p:spPr>
          <a:xfrm>
            <a:off x="803869" y="273844"/>
            <a:ext cx="77115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2500"/>
              <a:buFont typeface="Inter"/>
              <a:buNone/>
              <a:defRPr b="1" i="0" sz="25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9" name="Google Shape;29;p11"/>
          <p:cNvSpPr txBox="1"/>
          <p:nvPr>
            <p:ph idx="1" type="body"/>
          </p:nvPr>
        </p:nvSpPr>
        <p:spPr>
          <a:xfrm>
            <a:off x="500519" y="1369219"/>
            <a:ext cx="77115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1F4FF"/>
              </a:buClr>
              <a:buSzPts val="2100"/>
              <a:buFont typeface="Inter"/>
              <a:buChar char="•"/>
              <a:defRPr i="0" sz="21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800"/>
              <a:buFont typeface="Inter"/>
              <a:buChar char="•"/>
              <a:defRPr i="0" sz="18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500"/>
              <a:buFont typeface="Inter"/>
              <a:buChar char="•"/>
              <a:defRPr i="0" sz="15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1115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1115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1115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1115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1115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1115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0" name="Google Shape;30;p11"/>
          <p:cNvSpPr txBox="1"/>
          <p:nvPr/>
        </p:nvSpPr>
        <p:spPr>
          <a:xfrm rot="-5400000">
            <a:off x="-729300" y="2911200"/>
            <a:ext cx="1886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92A9E2"/>
                </a:solidFill>
                <a:latin typeface="Inter Light"/>
                <a:ea typeface="Inter Light"/>
                <a:cs typeface="Inter Light"/>
                <a:sym typeface="Inter Light"/>
              </a:rPr>
              <a:t>Golang разработчик</a:t>
            </a:r>
            <a:endParaRPr b="0" i="0" sz="1300" u="none" cap="none" strike="noStrike">
              <a:solidFill>
                <a:srgbClr val="92A9E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31" name="Google Shape;31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93263" y="4412887"/>
            <a:ext cx="614626" cy="2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1"/>
          <p:cNvSpPr/>
          <p:nvPr/>
        </p:nvSpPr>
        <p:spPr>
          <a:xfrm>
            <a:off x="182550" y="4046988"/>
            <a:ext cx="63000" cy="63000"/>
          </a:xfrm>
          <a:prstGeom prst="ellipse">
            <a:avLst/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1"/>
          <p:cNvSpPr/>
          <p:nvPr/>
        </p:nvSpPr>
        <p:spPr>
          <a:xfrm>
            <a:off x="-349200" y="543200"/>
            <a:ext cx="660900" cy="287100"/>
          </a:xfrm>
          <a:prstGeom prst="roundRect">
            <a:avLst>
              <a:gd fmla="val 50000" name="adj"/>
            </a:avLst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3">
  <p:cSld name="Картинка в центре светлый">
    <p:bg>
      <p:bgPr>
        <a:solidFill>
          <a:srgbClr val="F1F4FF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"/>
          <p:cNvSpPr/>
          <p:nvPr/>
        </p:nvSpPr>
        <p:spPr>
          <a:xfrm>
            <a:off x="-10825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2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37" name="Google Shape;37;p12"/>
          <p:cNvSpPr/>
          <p:nvPr>
            <p:ph idx="2" type="pic"/>
          </p:nvPr>
        </p:nvSpPr>
        <p:spPr>
          <a:xfrm>
            <a:off x="1063083" y="520700"/>
            <a:ext cx="7017000" cy="40149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2"/>
          <p:cNvSpPr txBox="1"/>
          <p:nvPr/>
        </p:nvSpPr>
        <p:spPr>
          <a:xfrm rot="-5400000">
            <a:off x="-736350" y="2904150"/>
            <a:ext cx="1900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92A9E2"/>
                </a:solidFill>
                <a:latin typeface="Inter Light"/>
                <a:ea typeface="Inter Light"/>
                <a:cs typeface="Inter Light"/>
                <a:sym typeface="Inter Light"/>
              </a:rPr>
              <a:t>Golang разработчик</a:t>
            </a:r>
            <a:endParaRPr b="0" i="0" sz="1300" u="none" cap="none" strike="noStrike">
              <a:solidFill>
                <a:srgbClr val="92A9E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39" name="Google Shape;3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93263" y="4412887"/>
            <a:ext cx="614626" cy="2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12"/>
          <p:cNvSpPr/>
          <p:nvPr/>
        </p:nvSpPr>
        <p:spPr>
          <a:xfrm>
            <a:off x="182550" y="4046988"/>
            <a:ext cx="63000" cy="63000"/>
          </a:xfrm>
          <a:prstGeom prst="ellipse">
            <a:avLst/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2"/>
          <p:cNvSpPr/>
          <p:nvPr/>
        </p:nvSpPr>
        <p:spPr>
          <a:xfrm>
            <a:off x="-349200" y="543200"/>
            <a:ext cx="660900" cy="287100"/>
          </a:xfrm>
          <a:prstGeom prst="roundRect">
            <a:avLst>
              <a:gd fmla="val 50000" name="adj"/>
            </a:avLst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6">
  <p:cSld name="TITLE_AND_BODY_3">
    <p:bg>
      <p:bgPr>
        <a:solidFill>
          <a:srgbClr val="F1F4FF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/>
          <p:nvPr/>
        </p:nvSpPr>
        <p:spPr>
          <a:xfrm>
            <a:off x="-10825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3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45" name="Google Shape;45;p13"/>
          <p:cNvSpPr txBox="1"/>
          <p:nvPr/>
        </p:nvSpPr>
        <p:spPr>
          <a:xfrm rot="-5400000">
            <a:off x="-609300" y="3031200"/>
            <a:ext cx="1646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92A9E2"/>
                </a:solidFill>
                <a:latin typeface="Inter Light"/>
                <a:ea typeface="Inter Light"/>
                <a:cs typeface="Inter Light"/>
                <a:sym typeface="Inter Light"/>
              </a:rPr>
              <a:t>Название курса</a:t>
            </a:r>
            <a:endParaRPr b="0" i="0" sz="1300" u="none" cap="none" strike="noStrike">
              <a:solidFill>
                <a:srgbClr val="92A9E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46" name="Google Shape;4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93263" y="4412887"/>
            <a:ext cx="614626" cy="2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3"/>
          <p:cNvSpPr/>
          <p:nvPr/>
        </p:nvSpPr>
        <p:spPr>
          <a:xfrm>
            <a:off x="182550" y="4046988"/>
            <a:ext cx="63000" cy="63000"/>
          </a:xfrm>
          <a:prstGeom prst="ellipse">
            <a:avLst/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3"/>
          <p:cNvSpPr/>
          <p:nvPr/>
        </p:nvSpPr>
        <p:spPr>
          <a:xfrm>
            <a:off x="-349200" y="543200"/>
            <a:ext cx="660900" cy="287100"/>
          </a:xfrm>
          <a:prstGeom prst="roundRect">
            <a:avLst>
              <a:gd fmla="val 50000" name="adj"/>
            </a:avLst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"/>
          <p:cNvSpPr txBox="1"/>
          <p:nvPr/>
        </p:nvSpPr>
        <p:spPr>
          <a:xfrm>
            <a:off x="272375" y="1792375"/>
            <a:ext cx="7031700" cy="203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ru" sz="3200">
                <a:solidFill>
                  <a:srgbClr val="F1F4FF"/>
                </a:solidFill>
                <a:latin typeface="Inter"/>
                <a:ea typeface="Inter"/>
                <a:cs typeface="Inter"/>
                <a:sym typeface="Inter"/>
              </a:rPr>
              <a:t>Tracing</a:t>
            </a:r>
            <a:endParaRPr b="1" i="0" sz="3200" u="none" cap="none" strike="noStrike">
              <a:solidFill>
                <a:srgbClr val="F1F4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4" name="Google Shape;54;p1"/>
          <p:cNvSpPr txBox="1"/>
          <p:nvPr/>
        </p:nvSpPr>
        <p:spPr>
          <a:xfrm>
            <a:off x="310625" y="3940400"/>
            <a:ext cx="247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Спикер: Виталий Лихачев</a:t>
            </a:r>
            <a:endParaRPr b="0" i="0" sz="1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272375" y="212875"/>
            <a:ext cx="247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Golang разработчик</a:t>
            </a:r>
            <a:endParaRPr b="0" i="0" sz="1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9d71f65fee_0_32"/>
          <p:cNvSpPr/>
          <p:nvPr/>
        </p:nvSpPr>
        <p:spPr>
          <a:xfrm>
            <a:off x="853300" y="542575"/>
            <a:ext cx="60813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Рекомендации по внедрению</a:t>
            </a:r>
            <a:endParaRPr b="1" i="0" sz="1200" u="none" cap="none" strike="noStrike">
              <a:solidFill>
                <a:srgbClr val="6056C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5" name="Google Shape;115;g29d71f65fee_0_32"/>
          <p:cNvSpPr txBox="1"/>
          <p:nvPr/>
        </p:nvSpPr>
        <p:spPr>
          <a:xfrm>
            <a:off x="938500" y="1150825"/>
            <a:ext cx="6701700" cy="14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Покрыть критичные сценарии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Начинать ближе к пользователю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end-to-end трейсы (весь путь запроса по сервисам)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Интеграция trace ID в логи для дальнейшего поиска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6" name="Google Shape;116;g29d71f65fee_0_32"/>
          <p:cNvSpPr txBox="1"/>
          <p:nvPr/>
        </p:nvSpPr>
        <p:spPr>
          <a:xfrm>
            <a:off x="827400" y="4199525"/>
            <a:ext cx="7489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Предварительно нужно понять, сколько хранилища понадобится для хранения трейсов.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Аналогичная проблема с логами - тратим железо, чтобы когда-нибудь воспользоваться для анализа.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"/>
          <p:cNvSpPr txBox="1"/>
          <p:nvPr/>
        </p:nvSpPr>
        <p:spPr>
          <a:xfrm>
            <a:off x="836145" y="1576209"/>
            <a:ext cx="4450200" cy="26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ru" sz="4000" u="none" cap="none" strike="noStrike">
                <a:solidFill>
                  <a:srgbClr val="566BC6"/>
                </a:solidFill>
                <a:latin typeface="Inter"/>
                <a:ea typeface="Inter"/>
                <a:cs typeface="Inter"/>
                <a:sym typeface="Inter"/>
              </a:rPr>
              <a:t>Спасибо </a:t>
            </a:r>
            <a:br>
              <a:rPr b="1" i="0" lang="ru" sz="4000" u="none" cap="none" strike="noStrike">
                <a:solidFill>
                  <a:srgbClr val="566BC6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1" i="0" lang="ru" sz="4000" u="none" cap="none" strike="noStrike">
                <a:solidFill>
                  <a:srgbClr val="566BC6"/>
                </a:solidFill>
                <a:latin typeface="Inter"/>
                <a:ea typeface="Inter"/>
                <a:cs typeface="Inter"/>
                <a:sym typeface="Inter"/>
              </a:rPr>
              <a:t>за внимание!</a:t>
            </a:r>
            <a:endParaRPr b="1" i="0" sz="4000" u="none" cap="none" strike="noStrike">
              <a:solidFill>
                <a:srgbClr val="566BC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22" name="Google Shape;12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4865626" y="1395773"/>
            <a:ext cx="1724476" cy="281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ru" sz="2200" u="none" cap="none" strike="noStrike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Темы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1" name="Google Shape;61;p2"/>
          <p:cNvSpPr txBox="1"/>
          <p:nvPr/>
        </p:nvSpPr>
        <p:spPr>
          <a:xfrm>
            <a:off x="709900" y="846025"/>
            <a:ext cx="67017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●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Трассировки - что, где, когда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●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OpenTelemetry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●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Spans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●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Sampling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●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Рекомендации по внедрению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9e62010445_0_0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Трассировки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7" name="Google Shape;67;g29e62010445_0_0"/>
          <p:cNvSpPr txBox="1"/>
          <p:nvPr/>
        </p:nvSpPr>
        <p:spPr>
          <a:xfrm>
            <a:off x="709900" y="846025"/>
            <a:ext cx="6701700" cy="31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●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Что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○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Отслеживаем пути взаимодействия сервисов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○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Измеряем время выполнения отдельных блоков внутри бизнес сценариев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○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Ищем outliers среди сервисов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●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Где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○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Особенно полезно на стыках сервисов для анализа проблем производительности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○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Внутри одного сервиса могут быть также полезны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●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Когда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○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Большая система, которую целиком не понимает никто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○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Анализ путей данных в системе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96aab8accf_0_38"/>
          <p:cNvSpPr/>
          <p:nvPr/>
        </p:nvSpPr>
        <p:spPr>
          <a:xfrm>
            <a:off x="853300" y="542575"/>
            <a:ext cx="60813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OpenTelemetry</a:t>
            </a:r>
            <a:endParaRPr b="1" i="0" sz="1200" u="none" cap="none" strike="noStrike">
              <a:solidFill>
                <a:srgbClr val="6056C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3" name="Google Shape;73;g296aab8accf_0_38"/>
          <p:cNvSpPr txBox="1"/>
          <p:nvPr/>
        </p:nvSpPr>
        <p:spPr>
          <a:xfrm>
            <a:off x="938500" y="1150825"/>
            <a:ext cx="67017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API &amp; SDK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Сэмплирование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Context propagation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Экспорт</a:t>
            </a:r>
            <a:endParaRPr b="1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4" name="Google Shape;74;g296aab8accf_0_38"/>
          <p:cNvSpPr txBox="1"/>
          <p:nvPr/>
        </p:nvSpPr>
        <p:spPr>
          <a:xfrm>
            <a:off x="853300" y="4485275"/>
            <a:ext cx="7489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Стандарт, набор инструментов, библиотек - все для того, чтобы собрать полезные данные о работе приложения</a:t>
            </a:r>
            <a:endParaRPr i="1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9d71f65fee_0_45"/>
          <p:cNvSpPr/>
          <p:nvPr/>
        </p:nvSpPr>
        <p:spPr>
          <a:xfrm>
            <a:off x="853300" y="542575"/>
            <a:ext cx="60813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OpenTelemetry: процесс трейсинга</a:t>
            </a:r>
            <a:endParaRPr b="1" i="0" sz="1200" u="none" cap="none" strike="noStrike">
              <a:solidFill>
                <a:srgbClr val="6056C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0" name="Google Shape;80;g29d71f65fee_0_45"/>
          <p:cNvSpPr txBox="1"/>
          <p:nvPr/>
        </p:nvSpPr>
        <p:spPr>
          <a:xfrm>
            <a:off x="938500" y="1150825"/>
            <a:ext cx="67017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Инструментирование: SDK, spans, аттрибуты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Создание span: Пришел запрос =&gt; создали span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Context propagation: Через заголовки передаем traceId, spanId между сервисами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Экспорт spans: сохранение в хранилище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Поиск &amp; визуализация: смотрим трейсы, анализируем проблемы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1" name="Google Shape;81;g29d71f65fee_0_45"/>
          <p:cNvSpPr txBox="1"/>
          <p:nvPr/>
        </p:nvSpPr>
        <p:spPr>
          <a:xfrm>
            <a:off x="853300" y="4485275"/>
            <a:ext cx="7489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С точки зрения разработчика: настроили библиотеку и генерируем spans, но полезно понимать, сколько всего есть внутри фреймворка.</a:t>
            </a:r>
            <a:endParaRPr b="0" i="1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9d71f65fee_0_14"/>
          <p:cNvSpPr/>
          <p:nvPr/>
        </p:nvSpPr>
        <p:spPr>
          <a:xfrm>
            <a:off x="853300" y="542575"/>
            <a:ext cx="60813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Span</a:t>
            </a:r>
            <a:endParaRPr b="1" i="0" sz="1200" u="none" cap="none" strike="noStrike">
              <a:solidFill>
                <a:srgbClr val="6056C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7" name="Google Shape;87;g29d71f65fee_0_14"/>
          <p:cNvSpPr txBox="1"/>
          <p:nvPr/>
        </p:nvSpPr>
        <p:spPr>
          <a:xfrm>
            <a:off x="938500" y="1150825"/>
            <a:ext cx="6701700" cy="26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Инструментирование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Автоматическое (например, middleware)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Ручное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Содержимое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Время старта/окончания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Trace ID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Span ID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Родительский span (если есть)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key value атрибуты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8" name="Google Shape;88;g29d71f65fee_0_14"/>
          <p:cNvSpPr txBox="1"/>
          <p:nvPr/>
        </p:nvSpPr>
        <p:spPr>
          <a:xfrm>
            <a:off x="853300" y="4485275"/>
            <a:ext cx="7489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span - unit of work в рамках одного трейса. Пример - http запрос. </a:t>
            </a:r>
            <a:endParaRPr b="0" i="1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9d71f65fee_0_20"/>
          <p:cNvSpPr/>
          <p:nvPr/>
        </p:nvSpPr>
        <p:spPr>
          <a:xfrm>
            <a:off x="853300" y="542575"/>
            <a:ext cx="60813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Ручной span</a:t>
            </a:r>
            <a:endParaRPr b="1" i="0" sz="1200" u="none" cap="none" strike="noStrike">
              <a:solidFill>
                <a:srgbClr val="6056C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4" name="Google Shape;94;g29d71f65fee_0_20"/>
          <p:cNvSpPr txBox="1"/>
          <p:nvPr/>
        </p:nvSpPr>
        <p:spPr>
          <a:xfrm>
            <a:off x="938500" y="1150825"/>
            <a:ext cx="6701700" cy="2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Плюсы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Максимальный контроль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Любой уровень гранулярности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Минусы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Любые изменения вручную (очевидно)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Больше вероятность ошибок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5" name="Google Shape;95;g29d71f65fee_0_20"/>
          <p:cNvSpPr txBox="1"/>
          <p:nvPr/>
        </p:nvSpPr>
        <p:spPr>
          <a:xfrm>
            <a:off x="853300" y="4485275"/>
            <a:ext cx="7489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Не стоит использовать много, так как усложняет поддержку. Старайтесь смотреть в сторону автоматизированного формирования spans.</a:t>
            </a:r>
            <a:endParaRPr b="0" i="1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9d71f65fee_0_26"/>
          <p:cNvSpPr/>
          <p:nvPr/>
        </p:nvSpPr>
        <p:spPr>
          <a:xfrm>
            <a:off x="853300" y="542575"/>
            <a:ext cx="60813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Автоматический span</a:t>
            </a:r>
            <a:endParaRPr b="1" i="0" sz="1200" u="none" cap="none" strike="noStrike">
              <a:solidFill>
                <a:srgbClr val="6056C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1" name="Google Shape;101;g29d71f65fee_0_26"/>
          <p:cNvSpPr txBox="1"/>
          <p:nvPr/>
        </p:nvSpPr>
        <p:spPr>
          <a:xfrm>
            <a:off x="938500" y="1150825"/>
            <a:ext cx="6701700" cy="24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Плюсы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Есть из коробки (иногда)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Сразу есть базовая телеметрия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Экономия времени при разработке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Минусы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Меньше гибкости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Сложнее сэмплировать (вытекает из меньшей гибкости)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Может не быть трейсов в разрезе бизнес контекста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2" name="Google Shape;102;g29d71f65fee_0_26"/>
          <p:cNvSpPr txBox="1"/>
          <p:nvPr/>
        </p:nvSpPr>
        <p:spPr>
          <a:xfrm>
            <a:off x="853300" y="4256675"/>
            <a:ext cx="7489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Быстро подключили в сервис - собираем трейсы.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Не стоит без анализа подключать везде и всюду. Возможно будет достаточно одного middleware на уровне http router/gRPC server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9d71f65fee_0_38"/>
          <p:cNvSpPr/>
          <p:nvPr/>
        </p:nvSpPr>
        <p:spPr>
          <a:xfrm>
            <a:off x="853300" y="542575"/>
            <a:ext cx="60813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Сэмплирование</a:t>
            </a:r>
            <a:endParaRPr b="1" i="0" sz="1200" u="none" cap="none" strike="noStrike">
              <a:solidFill>
                <a:srgbClr val="6056C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8" name="Google Shape;108;g29d71f65fee_0_38"/>
          <p:cNvSpPr txBox="1"/>
          <p:nvPr/>
        </p:nvSpPr>
        <p:spPr>
          <a:xfrm>
            <a:off x="938500" y="1150825"/>
            <a:ext cx="6701700" cy="22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Upfront/head-based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% трафика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Rate limited (не более 100 трейсов в минуту)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На основе приоритета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Tail based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Высокая задержка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Ошибки на пути запроса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9" name="Google Shape;109;g29d71f65fee_0_38"/>
          <p:cNvSpPr txBox="1"/>
          <p:nvPr/>
        </p:nvSpPr>
        <p:spPr>
          <a:xfrm>
            <a:off x="853300" y="4485275"/>
            <a:ext cx="7489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При выборе способа важно понимать, какие конкретно трейсы </a:t>
            </a:r>
            <a:r>
              <a:rPr b="1" i="1" lang="ru" sz="1200">
                <a:latin typeface="Inter"/>
                <a:ea typeface="Inter"/>
                <a:cs typeface="Inter"/>
                <a:sym typeface="Inter"/>
              </a:rPr>
              <a:t>не будут сохранены </a:t>
            </a: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и как это повлияет на анализ проблем в системе.</a:t>
            </a:r>
            <a:endParaRPr i="1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