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Inter Light"/>
      <p:regular r:id="rId19"/>
      <p:bold r:id="rId20"/>
    </p:embeddedFont>
    <p:embeddedFont>
      <p:font typeface="Inter"/>
      <p:regular r:id="rId21"/>
      <p:bold r:id="rId22"/>
    </p:embeddedFont>
    <p:embeddedFont>
      <p:font typeface="IBM Plex Mono Light"/>
      <p:regular r:id="rId23"/>
      <p:bold r:id="rId24"/>
      <p:italic r:id="rId25"/>
      <p:boldItalic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96">
          <p15:clr>
            <a:srgbClr val="A4A3A4"/>
          </p15:clr>
        </p15:guide>
        <p15:guide id="2" orient="horz" pos="3035">
          <p15:clr>
            <a:srgbClr val="9AA0A6"/>
          </p15:clr>
        </p15:guide>
      </p15:sldGuideLst>
    </p:ext>
    <p:ext uri="GoogleSlidesCustomDataVersion2">
      <go:slidesCustomData xmlns:go="http://customooxmlschemas.google.com/" r:id="rId31" roundtripDataSignature="AMtx7miC6DVBpJx3pQoxXZXhoTx/2K4e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96"/>
        <p:guide pos="303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Light-bold.fntdata"/><Relationship Id="rId22" Type="http://schemas.openxmlformats.org/officeDocument/2006/relationships/font" Target="fonts/Inter-bold.fntdata"/><Relationship Id="rId21" Type="http://schemas.openxmlformats.org/officeDocument/2006/relationships/font" Target="fonts/Inter-regular.fntdata"/><Relationship Id="rId24" Type="http://schemas.openxmlformats.org/officeDocument/2006/relationships/font" Target="fonts/IBMPlexMonoLight-bold.fntdata"/><Relationship Id="rId23" Type="http://schemas.openxmlformats.org/officeDocument/2006/relationships/font" Target="fonts/IBMPlexMonoLigh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BMPlexMonoLight-boldItalic.fntdata"/><Relationship Id="rId25" Type="http://schemas.openxmlformats.org/officeDocument/2006/relationships/font" Target="fonts/IBMPlexMonoLight-italic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InterLight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a179d71d2a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g2a179d71d2a_0_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a27db90b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g2a27db90bc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a179d71d2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g2a179d71d2a_0_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9e620104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g29e6201044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a179d71d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" name="Google Shape;74;g2a179d71d2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a1154ab72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5" name="Google Shape;85;g2a1154ab72e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a179d71d2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g2a179d71d2a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a179d71d2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g2a179d71d2a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a179d71d2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g2a179d71d2a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179d71d2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g2a179d71d2a_0_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Титульник">
    <p:bg>
      <p:bgPr>
        <a:solidFill>
          <a:srgbClr val="F1F4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2" name="Google Shape;12;p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9"/>
          <p:cNvSpPr/>
          <p:nvPr>
            <p:ph idx="3" type="pic"/>
          </p:nvPr>
        </p:nvSpPr>
        <p:spPr>
          <a:xfrm>
            <a:off x="4839629" y="1043188"/>
            <a:ext cx="4038300" cy="3859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8183" y="312720"/>
            <a:ext cx="619725" cy="2076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 txBox="1"/>
          <p:nvPr>
            <p:ph idx="1" type="body"/>
          </p:nvPr>
        </p:nvSpPr>
        <p:spPr>
          <a:xfrm>
            <a:off x="334963" y="520700"/>
            <a:ext cx="42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9"/>
          <p:cNvSpPr txBox="1"/>
          <p:nvPr>
            <p:ph idx="4" type="body"/>
          </p:nvPr>
        </p:nvSpPr>
        <p:spPr>
          <a:xfrm>
            <a:off x="334963" y="1041400"/>
            <a:ext cx="4251900" cy="269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9"/>
          <p:cNvSpPr txBox="1"/>
          <p:nvPr>
            <p:ph idx="5" type="body"/>
          </p:nvPr>
        </p:nvSpPr>
        <p:spPr>
          <a:xfrm>
            <a:off x="334963" y="3910671"/>
            <a:ext cx="42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4">
  <p:cSld name="TITLE_AND_BODY_4">
    <p:bg>
      <p:bgPr>
        <a:solidFill>
          <a:srgbClr val="F1F4F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1" name="Google Shape;21;p10"/>
          <p:cNvSpPr txBox="1"/>
          <p:nvPr/>
        </p:nvSpPr>
        <p:spPr>
          <a:xfrm rot="-5400000">
            <a:off x="-701400" y="2939100"/>
            <a:ext cx="1830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0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2">
  <p:cSld name="Текст светлый">
    <p:bg>
      <p:bgPr>
        <a:solidFill>
          <a:srgbClr val="F1F4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8" name="Google Shape;28;p11"/>
          <p:cNvSpPr txBox="1"/>
          <p:nvPr>
            <p:ph type="title"/>
          </p:nvPr>
        </p:nvSpPr>
        <p:spPr>
          <a:xfrm>
            <a:off x="803869" y="273844"/>
            <a:ext cx="7711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500"/>
              <a:buFont typeface="Inter"/>
              <a:buNone/>
              <a:defRPr b="1" i="0" sz="25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500519" y="1369219"/>
            <a:ext cx="77115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1F4FF"/>
              </a:buClr>
              <a:buSzPts val="2100"/>
              <a:buFont typeface="Inter"/>
              <a:buChar char="•"/>
              <a:defRPr i="0" sz="21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00"/>
              <a:buFont typeface="Inter"/>
              <a:buChar char="•"/>
              <a:defRPr i="0" sz="18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500"/>
              <a:buFont typeface="Inter"/>
              <a:buChar char="•"/>
              <a:defRPr i="0" sz="15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11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11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115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115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115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115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0" name="Google Shape;30;p11"/>
          <p:cNvSpPr txBox="1"/>
          <p:nvPr/>
        </p:nvSpPr>
        <p:spPr>
          <a:xfrm rot="-5400000">
            <a:off x="-729300" y="2911200"/>
            <a:ext cx="188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1" name="Google Shape;3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1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3">
  <p:cSld name="Картинка в центре светлый">
    <p:bg>
      <p:bgPr>
        <a:solidFill>
          <a:srgbClr val="F1F4FF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7" name="Google Shape;37;p12"/>
          <p:cNvSpPr/>
          <p:nvPr>
            <p:ph idx="2" type="pic"/>
          </p:nvPr>
        </p:nvSpPr>
        <p:spPr>
          <a:xfrm>
            <a:off x="1063083" y="520700"/>
            <a:ext cx="7017000" cy="40149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2"/>
          <p:cNvSpPr txBox="1"/>
          <p:nvPr/>
        </p:nvSpPr>
        <p:spPr>
          <a:xfrm rot="-5400000">
            <a:off x="-736350" y="2904150"/>
            <a:ext cx="190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9" name="Google Shape;3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2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2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6">
  <p:cSld name="TITLE_AND_BODY_3">
    <p:bg>
      <p:bgPr>
        <a:solidFill>
          <a:srgbClr val="F1F4FF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5" name="Google Shape;45;p13"/>
          <p:cNvSpPr txBox="1"/>
          <p:nvPr/>
        </p:nvSpPr>
        <p:spPr>
          <a:xfrm rot="-5400000">
            <a:off x="-609300" y="3031200"/>
            <a:ext cx="164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Название курса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46" name="Google Shape;4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3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3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/>
        </p:nvSpPr>
        <p:spPr>
          <a:xfrm>
            <a:off x="272375" y="1792375"/>
            <a:ext cx="7031700" cy="20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ru" sz="3200">
                <a:solidFill>
                  <a:srgbClr val="F1F4FF"/>
                </a:solidFill>
                <a:latin typeface="Inter"/>
                <a:ea typeface="Inter"/>
                <a:cs typeface="Inter"/>
                <a:sym typeface="Inter"/>
              </a:rPr>
              <a:t>Нагрузочное тестирование</a:t>
            </a:r>
            <a:endParaRPr b="1" i="0" sz="3200" u="none" cap="none" strike="noStrike">
              <a:solidFill>
                <a:srgbClr val="F1F4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310625" y="3940400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Спикер: Виталий Лихачев</a:t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272375" y="212875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Golang разработчик</a:t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179d71d2a_0_51"/>
          <p:cNvSpPr/>
          <p:nvPr/>
        </p:nvSpPr>
        <p:spPr>
          <a:xfrm>
            <a:off x="853300" y="542575"/>
            <a:ext cx="6074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Ошибки нагрузочного тестирования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7" name="Google Shape;127;g2a179d71d2a_0_51"/>
          <p:cNvSpPr txBox="1"/>
          <p:nvPr/>
        </p:nvSpPr>
        <p:spPr>
          <a:xfrm>
            <a:off x="709900" y="846025"/>
            <a:ext cx="7006200" cy="26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Шумные соседи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Моки/фикстуры не </a:t>
            </a: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соответствуют</a:t>
            </a: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 реальным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Моки отвечают быстрее реальных сервисов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Фикстуры не учитывают кардинальность реальных данных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Паттерн нагрузки не соответствуют реальному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Данные в БД получаем последовательно, в реальности - случайно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Соотношение read/write запросов значительно отличается от реальных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Железо не </a:t>
            </a: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соответствует</a:t>
            </a: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 реальному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Другие диски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Другой объем RAM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Проведение тестов на production в период пиковых нагрузок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8" name="Google Shape;128;g2a179d71d2a_0_51"/>
          <p:cNvSpPr txBox="1"/>
          <p:nvPr/>
        </p:nvSpPr>
        <p:spPr>
          <a:xfrm>
            <a:off x="853300" y="4485275"/>
            <a:ext cx="748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Неправильные вывода из полученных результатов =&gt; некорректно посчитали предел роста нагрузки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a27db90bc4_0_0"/>
          <p:cNvSpPr/>
          <p:nvPr/>
        </p:nvSpPr>
        <p:spPr>
          <a:xfrm>
            <a:off x="853300" y="542575"/>
            <a:ext cx="6074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Ошибки нагрузочного тестирования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4" name="Google Shape;134;g2a27db90bc4_0_0"/>
          <p:cNvSpPr txBox="1"/>
          <p:nvPr/>
        </p:nvSpPr>
        <p:spPr>
          <a:xfrm>
            <a:off x="709900" y="846025"/>
            <a:ext cx="70062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Не подготовлена инфраструктура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5" name="Google Shape;135;g2a27db90bc4_0_0"/>
          <p:cNvSpPr txBox="1"/>
          <p:nvPr/>
        </p:nvSpPr>
        <p:spPr>
          <a:xfrm>
            <a:off x="853300" y="4485275"/>
            <a:ext cx="748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Неправильные вывода из полученных результатов =&gt; некорректно посчитали предел роста нагрузки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6" name="Google Shape;136;g2a27db90bc4_0_0"/>
          <p:cNvSpPr/>
          <p:nvPr/>
        </p:nvSpPr>
        <p:spPr>
          <a:xfrm>
            <a:off x="900000" y="973375"/>
            <a:ext cx="6627000" cy="3156900"/>
          </a:xfrm>
          <a:prstGeom prst="roundRect">
            <a:avLst>
              <a:gd fmla="val 4802" name="adj"/>
            </a:avLst>
          </a:prstGeom>
          <a:solidFill>
            <a:srgbClr val="D7E1F9"/>
          </a:solidFill>
          <a:ln>
            <a:noFill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>
                <a:latin typeface="IBM Plex Mono Light"/>
                <a:ea typeface="IBM Plex Mono Light"/>
                <a:cs typeface="IBM Plex Mono Light"/>
                <a:sym typeface="IBM Plex Mono Light"/>
              </a:rPr>
              <a:t># /etc/security/limits.conf</a:t>
            </a:r>
            <a:endParaRPr sz="12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IBM Plex Mono Light"/>
                <a:ea typeface="IBM Plex Mono Light"/>
                <a:cs typeface="IBM Plex Mono Light"/>
                <a:sym typeface="IBM Plex Mono Light"/>
              </a:rPr>
              <a:t>* hard nofile 100000</a:t>
            </a:r>
            <a:endParaRPr sz="1200"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IBM Plex Mono Light"/>
                <a:ea typeface="IBM Plex Mono Light"/>
                <a:cs typeface="IBM Plex Mono Light"/>
                <a:sym typeface="IBM Plex Mono Light"/>
              </a:rPr>
              <a:t>* soft nofile </a:t>
            </a:r>
            <a:r>
              <a:rPr lang="ru" sz="1200">
                <a:solidFill>
                  <a:schemeClr val="dk1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100000</a:t>
            </a:r>
            <a:endParaRPr sz="1200">
              <a:solidFill>
                <a:schemeClr val="dk1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sysctl net.ipv4.ip_local_port_range="15000 61000"</a:t>
            </a:r>
            <a:endParaRPr sz="1200">
              <a:solidFill>
                <a:schemeClr val="dk1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sysctl net.core.somaxconn=1024</a:t>
            </a:r>
            <a:endParaRPr sz="1200">
              <a:solidFill>
                <a:schemeClr val="dk1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sysctl net.ipv4.tcp_tw_reuse=1 </a:t>
            </a:r>
            <a:endParaRPr sz="1200">
              <a:solidFill>
                <a:schemeClr val="dk1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sysctl net.core.netdev_max_backlog=2000</a:t>
            </a:r>
            <a:endParaRPr sz="1200">
              <a:solidFill>
                <a:schemeClr val="dk1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IBM Plex Mono Light"/>
                <a:ea typeface="IBM Plex Mono Light"/>
                <a:cs typeface="IBM Plex Mono Light"/>
                <a:sym typeface="IBM Plex Mono Light"/>
              </a:rPr>
              <a:t>sysctl net.ipv4.tcp_max_syn_backlog=2048</a:t>
            </a:r>
            <a:endParaRPr sz="1200">
              <a:solidFill>
                <a:schemeClr val="dk1"/>
              </a:solidFill>
              <a:latin typeface="IBM Plex Mono Light"/>
              <a:ea typeface="IBM Plex Mono Light"/>
              <a:cs typeface="IBM Plex Mono Light"/>
              <a:sym typeface="IBM Plex Mono Light"/>
            </a:endParaRPr>
          </a:p>
          <a:p>
            <a:pPr indent="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200">
              <a:latin typeface="IBM Plex Mono Light"/>
              <a:ea typeface="IBM Plex Mono Light"/>
              <a:cs typeface="IBM Plex Mono Light"/>
              <a:sym typeface="IBM Plex Mono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a179d71d2a_0_45"/>
          <p:cNvSpPr/>
          <p:nvPr/>
        </p:nvSpPr>
        <p:spPr>
          <a:xfrm>
            <a:off x="853300" y="542575"/>
            <a:ext cx="6074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Постоянное нагрузочное тестирование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2" name="Google Shape;142;g2a179d71d2a_0_45"/>
          <p:cNvSpPr txBox="1"/>
          <p:nvPr/>
        </p:nvSpPr>
        <p:spPr>
          <a:xfrm>
            <a:off x="709900" y="846025"/>
            <a:ext cx="7006200" cy="18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Продвинутая методика отслеживания надежности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Определяем релиз, снизивший производительность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Когда у нас много сервисов релизятся каждый день, определить виновника может быть непросто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Позволяет быстро реагировать на проблемы, которые могут привести к деградации или полному отказу системы в будущем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DDoS вашей системы - один из вариантов получить нагрузочный тест :)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3" name="Google Shape;143;g2a179d71d2a_0_45"/>
          <p:cNvSpPr txBox="1"/>
          <p:nvPr/>
        </p:nvSpPr>
        <p:spPr>
          <a:xfrm>
            <a:off x="853300" y="4485275"/>
            <a:ext cx="748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Редко встречается, не всегда нужно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/>
          <p:nvPr/>
        </p:nvSpPr>
        <p:spPr>
          <a:xfrm>
            <a:off x="836145" y="1576209"/>
            <a:ext cx="4450200" cy="26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  <a:t>Спасибо </a:t>
            </a:r>
            <a:b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  <a:t>за внимание!</a:t>
            </a:r>
            <a:endParaRPr b="1" i="0" sz="4000" u="none" cap="none" strike="noStrike">
              <a:solidFill>
                <a:srgbClr val="566BC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49" name="Google Shape;14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865626" y="1395773"/>
            <a:ext cx="1724476" cy="281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Темы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709900" y="846025"/>
            <a:ext cx="67017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Пирамида тестирования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Нагрузочные тесты: виды, анализ результатов, корректность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При чем тут SRE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Инструменты выполнения тестов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Типичные ошибки при проведении тестов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9e62010445_0_0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Пирамида тестирования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7" name="Google Shape;67;g29e62010445_0_0"/>
          <p:cNvSpPr/>
          <p:nvPr/>
        </p:nvSpPr>
        <p:spPr>
          <a:xfrm>
            <a:off x="2486375" y="3491400"/>
            <a:ext cx="3625800" cy="541500"/>
          </a:xfrm>
          <a:prstGeom prst="trapezoid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Unit</a:t>
            </a:r>
            <a:endParaRPr/>
          </a:p>
        </p:txBody>
      </p:sp>
      <p:sp>
        <p:nvSpPr>
          <p:cNvPr id="68" name="Google Shape;68;g29e62010445_0_0"/>
          <p:cNvSpPr/>
          <p:nvPr/>
        </p:nvSpPr>
        <p:spPr>
          <a:xfrm>
            <a:off x="2621675" y="2949900"/>
            <a:ext cx="3360900" cy="541500"/>
          </a:xfrm>
          <a:prstGeom prst="trapezoid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Integration</a:t>
            </a:r>
            <a:endParaRPr/>
          </a:p>
        </p:txBody>
      </p:sp>
      <p:sp>
        <p:nvSpPr>
          <p:cNvPr id="69" name="Google Shape;69;g29e62010445_0_0"/>
          <p:cNvSpPr/>
          <p:nvPr/>
        </p:nvSpPr>
        <p:spPr>
          <a:xfrm>
            <a:off x="2751275" y="2408400"/>
            <a:ext cx="3097800" cy="541500"/>
          </a:xfrm>
          <a:prstGeom prst="trapezoid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E2E</a:t>
            </a:r>
            <a:endParaRPr/>
          </a:p>
        </p:txBody>
      </p:sp>
      <p:sp>
        <p:nvSpPr>
          <p:cNvPr id="70" name="Google Shape;70;g29e62010445_0_0"/>
          <p:cNvSpPr/>
          <p:nvPr/>
        </p:nvSpPr>
        <p:spPr>
          <a:xfrm>
            <a:off x="2884775" y="1866900"/>
            <a:ext cx="2832300" cy="541500"/>
          </a:xfrm>
          <a:prstGeom prst="trapezoid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Manual</a:t>
            </a:r>
            <a:endParaRPr/>
          </a:p>
        </p:txBody>
      </p:sp>
      <p:sp>
        <p:nvSpPr>
          <p:cNvPr id="71" name="Google Shape;71;g29e62010445_0_0"/>
          <p:cNvSpPr txBox="1"/>
          <p:nvPr/>
        </p:nvSpPr>
        <p:spPr>
          <a:xfrm>
            <a:off x="853300" y="4485275"/>
            <a:ext cx="748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Больше тестов на нижних уровнях. Нижние уровни дешевле с точки зрения времени выполнения.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a179d71d2a_0_0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Пирамида тестирования</a:t>
            </a:r>
            <a:endParaRPr b="1" sz="2200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16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Не совпадает со среднестатистическим вариантом</a:t>
            </a:r>
            <a:endParaRPr b="1" sz="1600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7" name="Google Shape;77;g2a179d71d2a_0_0"/>
          <p:cNvSpPr/>
          <p:nvPr/>
        </p:nvSpPr>
        <p:spPr>
          <a:xfrm>
            <a:off x="2486375" y="3491400"/>
            <a:ext cx="3625800" cy="541500"/>
          </a:xfrm>
          <a:prstGeom prst="trapezoid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Unit</a:t>
            </a:r>
            <a:endParaRPr/>
          </a:p>
        </p:txBody>
      </p:sp>
      <p:sp>
        <p:nvSpPr>
          <p:cNvPr id="78" name="Google Shape;78;g2a179d71d2a_0_0"/>
          <p:cNvSpPr/>
          <p:nvPr/>
        </p:nvSpPr>
        <p:spPr>
          <a:xfrm>
            <a:off x="2621675" y="2949900"/>
            <a:ext cx="3360900" cy="541500"/>
          </a:xfrm>
          <a:prstGeom prst="trapezoid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Integration</a:t>
            </a:r>
            <a:endParaRPr/>
          </a:p>
        </p:txBody>
      </p:sp>
      <p:sp>
        <p:nvSpPr>
          <p:cNvPr id="79" name="Google Shape;79;g2a179d71d2a_0_0"/>
          <p:cNvSpPr/>
          <p:nvPr/>
        </p:nvSpPr>
        <p:spPr>
          <a:xfrm>
            <a:off x="2751275" y="2408400"/>
            <a:ext cx="3097800" cy="541500"/>
          </a:xfrm>
          <a:prstGeom prst="trapezoid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E2E</a:t>
            </a:r>
            <a:endParaRPr/>
          </a:p>
        </p:txBody>
      </p:sp>
      <p:sp>
        <p:nvSpPr>
          <p:cNvPr id="80" name="Google Shape;80;g2a179d71d2a_0_0"/>
          <p:cNvSpPr/>
          <p:nvPr/>
        </p:nvSpPr>
        <p:spPr>
          <a:xfrm>
            <a:off x="2884775" y="1866900"/>
            <a:ext cx="2832300" cy="541500"/>
          </a:xfrm>
          <a:prstGeom prst="trapezoid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Manual</a:t>
            </a:r>
            <a:endParaRPr/>
          </a:p>
        </p:txBody>
      </p:sp>
      <p:sp>
        <p:nvSpPr>
          <p:cNvPr id="81" name="Google Shape;81;g2a179d71d2a_0_0"/>
          <p:cNvSpPr/>
          <p:nvPr/>
        </p:nvSpPr>
        <p:spPr>
          <a:xfrm>
            <a:off x="3016775" y="1325400"/>
            <a:ext cx="2557500" cy="541500"/>
          </a:xfrm>
          <a:prstGeom prst="trapezoid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Load</a:t>
            </a:r>
            <a:endParaRPr/>
          </a:p>
        </p:txBody>
      </p:sp>
      <p:sp>
        <p:nvSpPr>
          <p:cNvPr id="82" name="Google Shape;82;g2a179d71d2a_0_0"/>
          <p:cNvSpPr txBox="1"/>
          <p:nvPr/>
        </p:nvSpPr>
        <p:spPr>
          <a:xfrm>
            <a:off x="853300" y="4485275"/>
            <a:ext cx="748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Способов построить пирамиду тестирования для вашего проекта может быть больше одного.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Любой уровень может быть пропущен.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a1154ab72e_0_2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Нагрузочные тесты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8" name="Google Shape;88;g2a1154ab72e_0_2"/>
          <p:cNvSpPr txBox="1"/>
          <p:nvPr/>
        </p:nvSpPr>
        <p:spPr>
          <a:xfrm>
            <a:off x="709900" y="846025"/>
            <a:ext cx="6701700" cy="18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Подвиды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b="1"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Емкость</a:t>
            </a: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 - макс. кол-во RPS/транзакций/etc.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b="1"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Стресс</a:t>
            </a: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 - оценка работы системы на граничных значениях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b="1"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Стабильность</a:t>
            </a: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 - оценка нагрузки на длительном интервале 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b="1"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Масштабируемость</a:t>
            </a: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 - добавление железа/кол-ва реплик и влияние на общую производительность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9" name="Google Shape;89;g2a1154ab72e_0_2"/>
          <p:cNvSpPr txBox="1"/>
          <p:nvPr/>
        </p:nvSpPr>
        <p:spPr>
          <a:xfrm>
            <a:off x="853300" y="4485275"/>
            <a:ext cx="748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В среднем любой вид нагрузочного теста нужен, чтобы понять слабые точки системы.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Разделение на подвиды достаточно условное.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a179d71d2a_0_24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Нагрузочные тесты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5" name="Google Shape;95;g2a179d71d2a_0_24"/>
          <p:cNvSpPr txBox="1"/>
          <p:nvPr/>
        </p:nvSpPr>
        <p:spPr>
          <a:xfrm>
            <a:off x="709900" y="846025"/>
            <a:ext cx="6701700" cy="18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Корректность выполнения тестов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Мокирование внешних зависимостей =&gt; проверяем только свой сервис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Использование реальных зависимостей =&gt; тест не только своего сервиса, но и зависимостей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Выбор неправильного паттерна нагрузки =&gt; получим результаты, не соответствующие реальности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6" name="Google Shape;96;g2a179d71d2a_0_24"/>
          <p:cNvSpPr txBox="1"/>
          <p:nvPr/>
        </p:nvSpPr>
        <p:spPr>
          <a:xfrm>
            <a:off x="853300" y="4256675"/>
            <a:ext cx="7489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В случае тестов в production нужно заранее обсудить с другими командами рост нагрузки на их сервисы (наши зависимости), а так же рост нагрузки на зависимости зависимостей и … ушли в рекурсию :) 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a179d71d2a_0_18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Нагрузочные тесты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2" name="Google Shape;102;g2a179d71d2a_0_18"/>
          <p:cNvSpPr txBox="1"/>
          <p:nvPr/>
        </p:nvSpPr>
        <p:spPr>
          <a:xfrm>
            <a:off x="709900" y="846025"/>
            <a:ext cx="7006200" cy="11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Интерпретация результатов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Нагрузочный стенд не похож на production =&gt; сложно сравнить с production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Экстраполяция результатов на 10X нагрузку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3" name="Google Shape;103;g2a179d71d2a_0_18"/>
          <p:cNvSpPr txBox="1"/>
          <p:nvPr/>
        </p:nvSpPr>
        <p:spPr>
          <a:xfrm>
            <a:off x="853300" y="4485275"/>
            <a:ext cx="784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Неправильные вывода из полученных результатов =&gt; некорректно посчитали предел роста нагрузки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" name="Google Shape;104;g2a179d71d2a_0_18"/>
          <p:cNvSpPr txBox="1"/>
          <p:nvPr/>
        </p:nvSpPr>
        <p:spPr>
          <a:xfrm>
            <a:off x="4555050" y="3110450"/>
            <a:ext cx="1728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Inter"/>
                <a:ea typeface="Inter"/>
                <a:cs typeface="Inter"/>
                <a:sym typeface="Inter"/>
              </a:rPr>
              <a:t>https://xkcd.com/605/</a:t>
            </a:r>
            <a:endParaRPr sz="11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5" name="Google Shape;105;g2a179d71d2a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9250" y="1688775"/>
            <a:ext cx="2835800" cy="18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2a179d71d2a_0_18"/>
          <p:cNvSpPr txBox="1"/>
          <p:nvPr/>
        </p:nvSpPr>
        <p:spPr>
          <a:xfrm>
            <a:off x="853300" y="3395025"/>
            <a:ext cx="7006200" cy="11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Неправильные метрики: RPS большой, но забыли проверить ошибки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○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Тест проводился параллельно с другими нагрузочными =&gt; </a:t>
            </a: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кросс влияние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a179d71d2a_0_12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Немного SRE: 4 golden signals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2" name="Google Shape;112;g2a179d71d2a_0_12"/>
          <p:cNvSpPr txBox="1"/>
          <p:nvPr/>
        </p:nvSpPr>
        <p:spPr>
          <a:xfrm>
            <a:off x="709900" y="846025"/>
            <a:ext cx="6701700" cy="13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Latency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Traffic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Errors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Saturation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3" name="Google Shape;113;g2a179d71d2a_0_12"/>
          <p:cNvSpPr txBox="1"/>
          <p:nvPr/>
        </p:nvSpPr>
        <p:spPr>
          <a:xfrm>
            <a:off x="853300" y="4485275"/>
            <a:ext cx="748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Получаем </a:t>
            </a:r>
            <a:r>
              <a:rPr b="1" i="1" lang="ru" sz="1200">
                <a:latin typeface="Inter"/>
                <a:ea typeface="Inter"/>
                <a:cs typeface="Inter"/>
                <a:sym typeface="Inter"/>
              </a:rPr>
              <a:t>верхнеуровневую</a:t>
            </a:r>
            <a:r>
              <a:rPr i="1" lang="ru" sz="1200">
                <a:latin typeface="Inter"/>
                <a:ea typeface="Inter"/>
                <a:cs typeface="Inter"/>
                <a:sym typeface="Inter"/>
              </a:rPr>
              <a:t> “прозрачность” работы системы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14" name="Google Shape;114;g2a179d71d2a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4400" y="1498400"/>
            <a:ext cx="6201375" cy="267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179d71d2a_0_36"/>
          <p:cNvSpPr/>
          <p:nvPr/>
        </p:nvSpPr>
        <p:spPr>
          <a:xfrm>
            <a:off x="853300" y="542575"/>
            <a:ext cx="6074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Инструменты тестирования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0" name="Google Shape;120;g2a179d71d2a_0_36"/>
          <p:cNvSpPr txBox="1"/>
          <p:nvPr/>
        </p:nvSpPr>
        <p:spPr>
          <a:xfrm>
            <a:off x="709900" y="846025"/>
            <a:ext cx="7006200" cy="13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Apache bench - один из самых простых в использовании, но позволяет проверить только простые сценарии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JMeter - десктопное java приложение, давно на рынке нагрузочного тестирования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200"/>
              <a:buFont typeface="Inter"/>
              <a:buChar char="●"/>
            </a:pPr>
            <a:r>
              <a:rPr lang="ru" sz="12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k6 от Grafana labs - достаточно новый продукт</a:t>
            </a:r>
            <a:endParaRPr sz="12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1" name="Google Shape;121;g2a179d71d2a_0_36"/>
          <p:cNvSpPr txBox="1"/>
          <p:nvPr/>
        </p:nvSpPr>
        <p:spPr>
          <a:xfrm>
            <a:off x="853300" y="4485275"/>
            <a:ext cx="748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Всегда можно написать свой инструмент для анализа нагрузки :)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