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Inter Light"/>
      <p:regular r:id="rId14"/>
      <p:bold r:id="rId15"/>
    </p:embeddedFont>
    <p:embeddedFont>
      <p:font typeface="Inter"/>
      <p:regular r:id="rId16"/>
      <p:bold r:id="rId17"/>
    </p:embeddedFont>
    <p:embeddedFont>
      <p:font typeface="IBM Plex Mono Light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96">
          <p15:clr>
            <a:srgbClr val="A4A3A4"/>
          </p15:clr>
        </p15:guide>
        <p15:guide id="2" orient="horz" pos="3035">
          <p15:clr>
            <a:srgbClr val="9AA0A6"/>
          </p15:clr>
        </p15:guide>
      </p15:sldGuideLst>
    </p:ext>
    <p:ext uri="GoogleSlidesCustomDataVersion2">
      <go:slidesCustomData xmlns:go="http://customooxmlschemas.google.com/" r:id="rId26" roundtripDataSignature="AMtx7miIcSUZnWu+oDxszj+c33gfvhut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96"/>
        <p:guide pos="303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BMPlexMonoLight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IBMPlexMonoLight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InterLight-bold.fntdata"/><Relationship Id="rId14" Type="http://schemas.openxmlformats.org/officeDocument/2006/relationships/font" Target="fonts/InterLight-regular.fntdata"/><Relationship Id="rId17" Type="http://schemas.openxmlformats.org/officeDocument/2006/relationships/font" Target="fonts/Inter-bold.fntdata"/><Relationship Id="rId16" Type="http://schemas.openxmlformats.org/officeDocument/2006/relationships/font" Target="fonts/Inter-regular.fntdata"/><Relationship Id="rId19" Type="http://schemas.openxmlformats.org/officeDocument/2006/relationships/font" Target="fonts/IBMPlexMonoLight-bold.fntdata"/><Relationship Id="rId18" Type="http://schemas.openxmlformats.org/officeDocument/2006/relationships/font" Target="fonts/IBMPlexMono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" name="Google Shape;6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59bf2632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2" name="Google Shape;72;g2859bf26326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59bf2632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" name="Google Shape;79;g2859bf26326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59bf2632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g2859bf26326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859bf2632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50">
                <a:solidFill>
                  <a:srgbClr val="1C1C1C"/>
                </a:solidFill>
                <a:highlight>
                  <a:srgbClr val="FFFFFF"/>
                </a:highlight>
              </a:rPr>
              <a:t>Go is still a young language, and a lot of Go developers are still pretty new to it. Go is what, 10 years old?</a:t>
            </a:r>
            <a:endParaRPr sz="1050">
              <a:solidFill>
                <a:srgbClr val="1C1C1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50">
                <a:solidFill>
                  <a:srgbClr val="1C1C1C"/>
                </a:solidFill>
                <a:highlight>
                  <a:srgbClr val="FFFFFF"/>
                </a:highlight>
              </a:rPr>
              <a:t>More importantly, there aren't a number of very large systems being written in Go (and the API versioning semantics that Kubernetes does isn't accessible to all products).</a:t>
            </a:r>
            <a:endParaRPr sz="1050">
              <a:solidFill>
                <a:srgbClr val="1C1C1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50">
                <a:solidFill>
                  <a:srgbClr val="1C1C1C"/>
                </a:solidFill>
                <a:highlight>
                  <a:srgbClr val="FFFFFF"/>
                </a:highlight>
              </a:rPr>
              <a:t>Java is 30 years old and went through a phase where you had to build dependencies by hand and it called other programming languages that has repositories and a way of describing dependencies "complicated" (just use make!).</a:t>
            </a:r>
            <a:endParaRPr sz="1050">
              <a:solidFill>
                <a:srgbClr val="1C1C1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50">
                <a:solidFill>
                  <a:srgbClr val="1C1C1C"/>
                </a:solidFill>
                <a:highlight>
                  <a:srgbClr val="FFFFFF"/>
                </a:highlight>
              </a:rPr>
              <a:t>Then Maven came in and now you can pull down dependencies like nothing.</a:t>
            </a:r>
            <a:endParaRPr sz="1050">
              <a:solidFill>
                <a:srgbClr val="1C1C1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50">
                <a:solidFill>
                  <a:srgbClr val="1C1C1C"/>
                </a:solidFill>
                <a:highlight>
                  <a:srgbClr val="FFFFFF"/>
                </a:highlight>
              </a:rPr>
              <a:t>Go went through this too, "who needs dependencies!", yet there were a half dozen "module" systems until </a:t>
            </a:r>
            <a:r>
              <a:rPr lang="ru" sz="1000">
                <a:solidFill>
                  <a:srgbClr val="1C1C1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go.mod</a:t>
            </a:r>
            <a:r>
              <a:rPr lang="ru" sz="1050">
                <a:solidFill>
                  <a:srgbClr val="1C1C1C"/>
                </a:solidFill>
                <a:highlight>
                  <a:srgbClr val="FFFFFF"/>
                </a:highlight>
              </a:rPr>
              <a:t> landed.</a:t>
            </a:r>
            <a:endParaRPr sz="1050">
              <a:solidFill>
                <a:srgbClr val="1C1C1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50">
                <a:solidFill>
                  <a:srgbClr val="1C1C1C"/>
                </a:solidFill>
                <a:highlight>
                  <a:srgbClr val="FFFFFF"/>
                </a:highlight>
              </a:rPr>
              <a:t>Java went through a "just write templated-Java, and you can use that Java to generate projects!". Go is going through this too.</a:t>
            </a:r>
            <a:endParaRPr sz="1050">
              <a:solidFill>
                <a:srgbClr val="1C1C1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50">
                <a:solidFill>
                  <a:srgbClr val="1C1C1C"/>
                </a:solidFill>
                <a:highlight>
                  <a:srgbClr val="FFFFFF"/>
                </a:highlight>
              </a:rPr>
              <a:t>AOP got popular, and with Java's metaprogramming functionality, it eventually became as easy as annotating a method with </a:t>
            </a:r>
            <a:r>
              <a:rPr lang="ru" sz="1000">
                <a:solidFill>
                  <a:srgbClr val="1C1C1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@Post(path="/example/{exampleId}")</a:t>
            </a:r>
            <a:r>
              <a:rPr lang="ru" sz="1050">
                <a:solidFill>
                  <a:srgbClr val="1C1C1C"/>
                </a:solidFill>
                <a:highlight>
                  <a:srgbClr val="FFFFFF"/>
                </a:highlight>
              </a:rPr>
              <a:t> and everything worked. When it didn't work, you were only troubleshooting it once.</a:t>
            </a:r>
            <a:endParaRPr sz="1050">
              <a:solidFill>
                <a:srgbClr val="1C1C1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g2859bf26326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Титульник">
    <p:bg>
      <p:bgPr>
        <a:solidFill>
          <a:srgbClr val="F1F4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2" name="Google Shape;12;p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9"/>
          <p:cNvSpPr/>
          <p:nvPr>
            <p:ph idx="3" type="pic"/>
          </p:nvPr>
        </p:nvSpPr>
        <p:spPr>
          <a:xfrm>
            <a:off x="4839629" y="1043188"/>
            <a:ext cx="4038300" cy="3859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8183" y="312720"/>
            <a:ext cx="619725" cy="2076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 txBox="1"/>
          <p:nvPr>
            <p:ph idx="1" type="body"/>
          </p:nvPr>
        </p:nvSpPr>
        <p:spPr>
          <a:xfrm>
            <a:off x="334963" y="520700"/>
            <a:ext cx="42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9"/>
          <p:cNvSpPr txBox="1"/>
          <p:nvPr>
            <p:ph idx="4" type="body"/>
          </p:nvPr>
        </p:nvSpPr>
        <p:spPr>
          <a:xfrm>
            <a:off x="334963" y="1041400"/>
            <a:ext cx="4251900" cy="269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9"/>
          <p:cNvSpPr txBox="1"/>
          <p:nvPr>
            <p:ph idx="5" type="body"/>
          </p:nvPr>
        </p:nvSpPr>
        <p:spPr>
          <a:xfrm>
            <a:off x="334963" y="3910671"/>
            <a:ext cx="42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4">
  <p:cSld name="TITLE_AND_BODY_4">
    <p:bg>
      <p:bgPr>
        <a:solidFill>
          <a:srgbClr val="F1F4F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1" name="Google Shape;21;p10"/>
          <p:cNvSpPr txBox="1"/>
          <p:nvPr/>
        </p:nvSpPr>
        <p:spPr>
          <a:xfrm rot="-5400000">
            <a:off x="-701400" y="2939100"/>
            <a:ext cx="1830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0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2">
  <p:cSld name="Текст светлый">
    <p:bg>
      <p:bgPr>
        <a:solidFill>
          <a:srgbClr val="F1F4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8" name="Google Shape;28;p11"/>
          <p:cNvSpPr txBox="1"/>
          <p:nvPr>
            <p:ph type="title"/>
          </p:nvPr>
        </p:nvSpPr>
        <p:spPr>
          <a:xfrm>
            <a:off x="803869" y="273844"/>
            <a:ext cx="7711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500"/>
              <a:buFont typeface="Inter"/>
              <a:buNone/>
              <a:defRPr b="1" i="0" sz="25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500519" y="1369219"/>
            <a:ext cx="77115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1F4FF"/>
              </a:buClr>
              <a:buSzPts val="2100"/>
              <a:buFont typeface="Inter"/>
              <a:buChar char="•"/>
              <a:defRPr i="0" sz="21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00"/>
              <a:buFont typeface="Inter"/>
              <a:buChar char="•"/>
              <a:defRPr i="0" sz="18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500"/>
              <a:buFont typeface="Inter"/>
              <a:buChar char="•"/>
              <a:defRPr i="0" sz="15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11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11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115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115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115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115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0" name="Google Shape;30;p11"/>
          <p:cNvSpPr txBox="1"/>
          <p:nvPr/>
        </p:nvSpPr>
        <p:spPr>
          <a:xfrm rot="-5400000">
            <a:off x="-760800" y="2879700"/>
            <a:ext cx="1949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1" name="Google Shape;3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1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3">
  <p:cSld name="Картинка в центре светлый">
    <p:bg>
      <p:bgPr>
        <a:solidFill>
          <a:srgbClr val="F1F4FF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7" name="Google Shape;37;p12"/>
          <p:cNvSpPr/>
          <p:nvPr>
            <p:ph idx="2" type="pic"/>
          </p:nvPr>
        </p:nvSpPr>
        <p:spPr>
          <a:xfrm>
            <a:off x="1063083" y="520700"/>
            <a:ext cx="7017000" cy="40149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2"/>
          <p:cNvSpPr txBox="1"/>
          <p:nvPr/>
        </p:nvSpPr>
        <p:spPr>
          <a:xfrm rot="-5400000">
            <a:off x="-609300" y="3031200"/>
            <a:ext cx="164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Название курса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9" name="Google Shape;3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2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2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6">
  <p:cSld name="TITLE_AND_BODY_3">
    <p:bg>
      <p:bgPr>
        <a:solidFill>
          <a:srgbClr val="F1F4FF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5" name="Google Shape;45;p13"/>
          <p:cNvSpPr txBox="1"/>
          <p:nvPr/>
        </p:nvSpPr>
        <p:spPr>
          <a:xfrm rot="-5400000">
            <a:off x="-722400" y="2918100"/>
            <a:ext cx="1872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46" name="Google Shape;4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3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3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/>
        </p:nvSpPr>
        <p:spPr>
          <a:xfrm>
            <a:off x="272375" y="1792375"/>
            <a:ext cx="5820300" cy="20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i="0" lang="ru" sz="3200" u="none" cap="none" strike="noStrike">
                <a:solidFill>
                  <a:srgbClr val="F1F4FF"/>
                </a:solidFill>
                <a:latin typeface="Inter"/>
                <a:ea typeface="Inter"/>
                <a:cs typeface="Inter"/>
                <a:sym typeface="Inter"/>
              </a:rPr>
              <a:t>Основные концепции языка Go </a:t>
            </a:r>
            <a:endParaRPr b="1" i="0" sz="3200" u="none" cap="none" strike="noStrike">
              <a:solidFill>
                <a:srgbClr val="F1F4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310625" y="3940400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Спикер: Виталий Лихачев</a:t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272375" y="212875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Golang разработчик</a:t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Значимые отличия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709895" y="1379425"/>
            <a:ext cx="6097200" cy="1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C-подобный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Строгий компилятор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Конкурентность - часть языка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946150" y="2796500"/>
            <a:ext cx="4961700" cy="17565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func main() {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    c := make(chan int, 1)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    c &lt;- 100500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/>
          <p:nvPr/>
        </p:nvSpPr>
        <p:spPr>
          <a:xfrm>
            <a:off x="946475" y="1644975"/>
            <a:ext cx="4961700" cy="17565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var m map[string]int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m[“key”] = 100500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Обманчивая простота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9" name="Google Shape;69;p3"/>
          <p:cNvSpPr txBox="1"/>
          <p:nvPr/>
        </p:nvSpPr>
        <p:spPr>
          <a:xfrm>
            <a:off x="853300" y="4130150"/>
            <a:ext cx="354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ru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panic: assignment to entry in nil map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859bf26326_0_6"/>
          <p:cNvSpPr/>
          <p:nvPr/>
        </p:nvSpPr>
        <p:spPr>
          <a:xfrm>
            <a:off x="946475" y="1644975"/>
            <a:ext cx="5879100" cy="22563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type Point struct {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    Lat float64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    Lng float64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func (l location) Distance(p Point) float64 {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    return 123.456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75" name="Google Shape;75;g2859bf26326_0_6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Структурная типизация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6" name="Google Shape;76;g2859bf26326_0_6"/>
          <p:cNvSpPr txBox="1"/>
          <p:nvPr/>
        </p:nvSpPr>
        <p:spPr>
          <a:xfrm>
            <a:off x="853300" y="4130150"/>
            <a:ext cx="418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ru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ООП подобная, но со своими особенностями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859bf26326_0_11"/>
          <p:cNvSpPr/>
          <p:nvPr/>
        </p:nvSpPr>
        <p:spPr>
          <a:xfrm>
            <a:off x="946475" y="1644975"/>
            <a:ext cx="7386300" cy="27519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type Metrics interface {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    Increment(key string, value int)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type PrometheusClient struct {}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type StatsdClient struct {}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func (p PrometheusClient) Increment(key string, value int) {}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func (s StatsdClient) Increment(key string, value int) {}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82" name="Google Shape;82;g2859bf26326_0_11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“Утиная” типизация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3" name="Google Shape;83;g2859bf26326_0_11"/>
          <p:cNvSpPr txBox="1"/>
          <p:nvPr/>
        </p:nvSpPr>
        <p:spPr>
          <a:xfrm>
            <a:off x="853300" y="4511150"/>
            <a:ext cx="418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ru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Только для компилятора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859bf26326_0_1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Батарейки в комплекте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9" name="Google Shape;89;g2859bf26326_0_1"/>
          <p:cNvSpPr txBox="1"/>
          <p:nvPr/>
        </p:nvSpPr>
        <p:spPr>
          <a:xfrm>
            <a:off x="709895" y="1379425"/>
            <a:ext cx="6097200" cy="24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http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db/sql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encoding/json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crypto/aes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html/template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unit testing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etc.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0" name="Google Shape;90;g2859bf26326_0_1"/>
          <p:cNvSpPr txBox="1"/>
          <p:nvPr/>
        </p:nvSpPr>
        <p:spPr>
          <a:xfrm>
            <a:off x="853300" y="4130150"/>
            <a:ext cx="5597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ru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Слоган python, но отчасти подходит и для golang.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ru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Стандартная библиотека содержит неплохой набор функционала, но его для больших проектов недостаточно.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59bf26326_0_17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Большие фреймворки не в почете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6" name="Google Shape;96;g2859bf26326_0_17"/>
          <p:cNvSpPr txBox="1"/>
          <p:nvPr/>
        </p:nvSpPr>
        <p:spPr>
          <a:xfrm>
            <a:off x="709895" y="1379425"/>
            <a:ext cx="60972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php: laravel, symfony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python: django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java: spring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7" name="Google Shape;97;g2859bf26326_0_17"/>
          <p:cNvSpPr txBox="1"/>
          <p:nvPr/>
        </p:nvSpPr>
        <p:spPr>
          <a:xfrm>
            <a:off x="853300" y="4130150"/>
            <a:ext cx="759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ru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Предпочитаем простоту реализации, а не магию, скрытую внутри фреймворков.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ru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Относительно новый язык.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/>
          <p:nvPr/>
        </p:nvSpPr>
        <p:spPr>
          <a:xfrm>
            <a:off x="836145" y="1576209"/>
            <a:ext cx="4450200" cy="26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  <a:t>Спасибо </a:t>
            </a:r>
            <a:b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  <a:t>за внимание!</a:t>
            </a:r>
            <a:endParaRPr b="1" i="0" sz="4000" u="none" cap="none" strike="noStrike">
              <a:solidFill>
                <a:srgbClr val="566BC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3" name="Google Shape;10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865626" y="1395773"/>
            <a:ext cx="1724476" cy="281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