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Inter Light"/>
      <p:regular r:id="rId11"/>
      <p:bold r:id="rId12"/>
    </p:embeddedFont>
    <p:embeddedFont>
      <p:font typeface="Inter"/>
      <p:regular r:id="rId13"/>
      <p:bold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96">
          <p15:clr>
            <a:srgbClr val="A4A3A4"/>
          </p15:clr>
        </p15:guide>
        <p15:guide id="2" orient="horz" pos="3035">
          <p15:clr>
            <a:srgbClr val="9AA0A6"/>
          </p15:clr>
        </p15:guide>
      </p15:sldGuideLst>
    </p:ext>
    <p:ext uri="GoogleSlidesCustomDataVersion2">
      <go:slidesCustomData xmlns:go="http://customooxmlschemas.google.com/" r:id="rId19" roundtripDataSignature="AMtx7mi40ksaIJ6FI4j5j8UOX//AsU2D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6"/>
        <p:guide pos="303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InterLight-regular.fntdata"/><Relationship Id="rId10" Type="http://schemas.openxmlformats.org/officeDocument/2006/relationships/slide" Target="slides/slide5.xml"/><Relationship Id="rId13" Type="http://schemas.openxmlformats.org/officeDocument/2006/relationships/font" Target="fonts/Inter-regular.fntdata"/><Relationship Id="rId12" Type="http://schemas.openxmlformats.org/officeDocument/2006/relationships/font" Target="fonts/Inter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regular.fntdata"/><Relationship Id="rId14" Type="http://schemas.openxmlformats.org/officeDocument/2006/relationships/font" Target="fonts/Inter-bold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864c0434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" name="Google Shape;65;g2864c0434c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64c0434c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" name="Google Shape;72;g2864c0434c5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Титульник">
    <p:bg>
      <p:bgPr>
        <a:solidFill>
          <a:srgbClr val="F1F4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" name="Google Shape;12;p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9"/>
          <p:cNvSpPr/>
          <p:nvPr>
            <p:ph idx="3" type="pic"/>
          </p:nvPr>
        </p:nvSpPr>
        <p:spPr>
          <a:xfrm>
            <a:off x="4839629" y="1043188"/>
            <a:ext cx="4038300" cy="3859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8183" y="312720"/>
            <a:ext cx="619725" cy="2076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 txBox="1"/>
          <p:nvPr>
            <p:ph idx="1" type="body"/>
          </p:nvPr>
        </p:nvSpPr>
        <p:spPr>
          <a:xfrm>
            <a:off x="334963" y="520700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4" type="body"/>
          </p:nvPr>
        </p:nvSpPr>
        <p:spPr>
          <a:xfrm>
            <a:off x="334963" y="1041400"/>
            <a:ext cx="4251900" cy="269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5" type="body"/>
          </p:nvPr>
        </p:nvSpPr>
        <p:spPr>
          <a:xfrm>
            <a:off x="334963" y="3910671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4">
  <p:cSld name="TITLE_AND_BODY_4">
    <p:bg>
      <p:bgPr>
        <a:solidFill>
          <a:srgbClr val="F1F4F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1" name="Google Shape;21;p10"/>
          <p:cNvSpPr txBox="1"/>
          <p:nvPr/>
        </p:nvSpPr>
        <p:spPr>
          <a:xfrm rot="-5400000">
            <a:off x="-701400" y="2939100"/>
            <a:ext cx="183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2">
  <p:cSld name="Текст светлый">
    <p:bg>
      <p:bgPr>
        <a:solidFill>
          <a:srgbClr val="F1F4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8" name="Google Shape;28;p11"/>
          <p:cNvSpPr txBox="1"/>
          <p:nvPr>
            <p:ph type="title"/>
          </p:nvPr>
        </p:nvSpPr>
        <p:spPr>
          <a:xfrm>
            <a:off x="803869" y="273844"/>
            <a:ext cx="7711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500"/>
              <a:buFont typeface="Inter"/>
              <a:buNone/>
              <a:defRPr b="1" i="0" sz="25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500519" y="1369219"/>
            <a:ext cx="77115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1F4FF"/>
              </a:buClr>
              <a:buSzPts val="2100"/>
              <a:buFont typeface="Inter"/>
              <a:buChar char="•"/>
              <a:defRPr i="0" sz="21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00"/>
              <a:buFont typeface="Inter"/>
              <a:buChar char="•"/>
              <a:defRPr i="0" sz="18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500"/>
              <a:buFont typeface="Inter"/>
              <a:buChar char="•"/>
              <a:defRPr i="0" sz="15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11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11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115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115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115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115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0" name="Google Shape;30;p11"/>
          <p:cNvSpPr txBox="1"/>
          <p:nvPr/>
        </p:nvSpPr>
        <p:spPr>
          <a:xfrm rot="-5400000">
            <a:off x="-760800" y="2879700"/>
            <a:ext cx="1949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1" name="Google Shape;3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1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3">
  <p:cSld name="Картинка в центре светлый">
    <p:bg>
      <p:bgPr>
        <a:solidFill>
          <a:srgbClr val="F1F4F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7" name="Google Shape;37;p12"/>
          <p:cNvSpPr/>
          <p:nvPr>
            <p:ph idx="2" type="pic"/>
          </p:nvPr>
        </p:nvSpPr>
        <p:spPr>
          <a:xfrm>
            <a:off x="1063083" y="520700"/>
            <a:ext cx="7017000" cy="40149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2"/>
          <p:cNvSpPr txBox="1"/>
          <p:nvPr/>
        </p:nvSpPr>
        <p:spPr>
          <a:xfrm rot="-5400000">
            <a:off x="-609300" y="3031200"/>
            <a:ext cx="164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Название курса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9" name="Google Shape;3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2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2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6">
  <p:cSld name="TITLE_AND_BODY_3">
    <p:bg>
      <p:bgPr>
        <a:solidFill>
          <a:srgbClr val="F1F4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5" name="Google Shape;45;p13"/>
          <p:cNvSpPr txBox="1"/>
          <p:nvPr/>
        </p:nvSpPr>
        <p:spPr>
          <a:xfrm rot="-5400000">
            <a:off x="-722400" y="2918100"/>
            <a:ext cx="1872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46" name="Google Shape;4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3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3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/>
        </p:nvSpPr>
        <p:spPr>
          <a:xfrm>
            <a:off x="272375" y="1792375"/>
            <a:ext cx="5820300" cy="20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i="0" lang="ru" sz="3200" u="none" cap="none" strike="noStrike">
                <a:solidFill>
                  <a:srgbClr val="F1F4FF"/>
                </a:solidFill>
                <a:latin typeface="Inter"/>
                <a:ea typeface="Inter"/>
                <a:cs typeface="Inter"/>
                <a:sym typeface="Inter"/>
              </a:rPr>
              <a:t>Начинаем проект</a:t>
            </a:r>
            <a:endParaRPr b="1" i="0" sz="3200" u="none" cap="none" strike="noStrike">
              <a:solidFill>
                <a:srgbClr val="F1F4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310625" y="3940400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Спикер: Виталий Лихачев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272375" y="212875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Golang разработчик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Подготавливаем основу проекта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709895" y="1379425"/>
            <a:ext cx="6097200" cy="21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Конфигурация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Аргументы CLI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Логирование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Обработка сигналов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Fast startup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Graceful shutdown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2" name="Google Shape;62;p2"/>
          <p:cNvSpPr txBox="1"/>
          <p:nvPr/>
        </p:nvSpPr>
        <p:spPr>
          <a:xfrm>
            <a:off x="4582875" y="3749150"/>
            <a:ext cx="3546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ru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Как будем настраивать приложение под разные окружения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ru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Как будем писать логи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ru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Как будем жить в микросервисной среде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64c0434c5_0_0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Производительность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" name="Google Shape;68;g2864c0434c5_0_0"/>
          <p:cNvSpPr txBox="1"/>
          <p:nvPr/>
        </p:nvSpPr>
        <p:spPr>
          <a:xfrm>
            <a:off x="709895" y="1379425"/>
            <a:ext cx="6097200" cy="26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Бенчмарки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○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Ищем точки роста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○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Проверяем гипотезы, что тормозит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Флеймграфы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○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Понимаем, чем занято приложение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○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Привязываем нагрузку ко времени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Подходы к оптимизации bottlenecks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○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На примерах рассмотрим что можно ускорить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9" name="Google Shape;69;g2864c0434c5_0_0"/>
          <p:cNvSpPr txBox="1"/>
          <p:nvPr/>
        </p:nvSpPr>
        <p:spPr>
          <a:xfrm>
            <a:off x="4582875" y="3901550"/>
            <a:ext cx="354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ru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Преждевременная оптимизация - корень всех зол © Дональд Кнут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864c0434c5_0_5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Организация кода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5" name="Google Shape;75;g2864c0434c5_0_5"/>
          <p:cNvSpPr txBox="1"/>
          <p:nvPr/>
        </p:nvSpPr>
        <p:spPr>
          <a:xfrm>
            <a:off x="709900" y="1379425"/>
            <a:ext cx="6611700" cy="24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Style guides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○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Предложения по стилю кодирования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Project layouts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○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Организуем структуру проекта для удобства поддержки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12 factor apps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○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Классический подход для cloud native приложений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6" name="Google Shape;76;g2864c0434c5_0_5"/>
          <p:cNvSpPr txBox="1"/>
          <p:nvPr/>
        </p:nvSpPr>
        <p:spPr>
          <a:xfrm>
            <a:off x="4582875" y="3749150"/>
            <a:ext cx="354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ru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Раскладываем части проекта по полочкам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/>
          <p:nvPr/>
        </p:nvSpPr>
        <p:spPr>
          <a:xfrm>
            <a:off x="836145" y="1576209"/>
            <a:ext cx="44502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Спасибо </a:t>
            </a:r>
            <a:b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за внимание!</a:t>
            </a:r>
            <a:endParaRPr b="1" i="0" sz="4000" u="none" cap="none" strike="noStrike">
              <a:solidFill>
                <a:srgbClr val="566BC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2" name="Google Shape;8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865626" y="1395773"/>
            <a:ext cx="1724476" cy="281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