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Inter Light"/>
      <p:regular r:id="rId23"/>
      <p:bold r:id="rId24"/>
    </p:embeddedFont>
    <p:embeddedFont>
      <p:font typeface="Inter"/>
      <p:regular r:id="rId25"/>
      <p:bold r:id="rId26"/>
    </p:embeddedFont>
    <p:embeddedFont>
      <p:font typeface="IBM Plex Mono Light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35" roundtripDataSignature="AMtx7mj74TdnekdYCVO54ixslRalpX/N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InterLight-bold.fntdata"/><Relationship Id="rId23" Type="http://schemas.openxmlformats.org/officeDocument/2006/relationships/font" Target="fonts/Inter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-bold.fntdata"/><Relationship Id="rId25" Type="http://schemas.openxmlformats.org/officeDocument/2006/relationships/font" Target="fonts/Inter-regular.fntdata"/><Relationship Id="rId28" Type="http://schemas.openxmlformats.org/officeDocument/2006/relationships/font" Target="fonts/IBMPlexMonoLight-bold.fntdata"/><Relationship Id="rId27" Type="http://schemas.openxmlformats.org/officeDocument/2006/relationships/font" Target="fonts/IBMPlexMono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BMPlexMono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font" Target="fonts/IBMPlexMonoLight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8c4c2552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288c4c25529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8c4c2552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288c4c25529_0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8c4c2552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288c4c25529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8c4c2552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g288c4c25529_0_1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8c4c2552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g288c4c25529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8c4c2552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g288c4c25529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8c4c2552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288c4c25529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8c4c2552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288c4c25529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8c4c2552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g288c4c25529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8c4c2552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g288c4c25529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8c4c2552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288c4c25529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8c4c2552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g288c4c25529_0_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8c4c2552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g288c4c25529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8c4c2552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288c4c25529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p10"/>
          <p:cNvSpPr txBox="1"/>
          <p:nvPr/>
        </p:nvSpPr>
        <p:spPr>
          <a:xfrm rot="-5400000">
            <a:off x="-701400" y="2939100"/>
            <a:ext cx="18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 rot="-5400000">
            <a:off x="-729300" y="2911200"/>
            <a:ext cx="188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1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Картинка в центре светлый">
    <p:bg>
      <p:bgPr>
        <a:solidFill>
          <a:srgbClr val="F1F4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" name="Google Shape;37;p12"/>
          <p:cNvSpPr/>
          <p:nvPr>
            <p:ph idx="2" type="pic"/>
          </p:nvPr>
        </p:nvSpPr>
        <p:spPr>
          <a:xfrm>
            <a:off x="1063083" y="520700"/>
            <a:ext cx="7017000" cy="4014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2"/>
          <p:cNvSpPr txBox="1"/>
          <p:nvPr/>
        </p:nvSpPr>
        <p:spPr>
          <a:xfrm rot="-5400000">
            <a:off x="-736350" y="2904150"/>
            <a:ext cx="190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6">
  <p:cSld name="TITLE_AND_BODY_3">
    <p:bg>
      <p:bgPr>
        <a:solidFill>
          <a:srgbClr val="F1F4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5" name="Google Shape;45;p13"/>
          <p:cNvSpPr txBox="1"/>
          <p:nvPr/>
        </p:nvSpPr>
        <p:spPr>
          <a:xfrm rot="-5400000">
            <a:off x="-609300" y="3031200"/>
            <a:ext cx="164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Название курса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6" name="Google Shape;4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272375" y="1792375"/>
            <a:ext cx="69342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" sz="3200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Профилирование/оптимизация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8c4c25529_0_25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Profiling (text mode)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2" name="Google Shape;122;g288c4c25529_0_25"/>
          <p:cNvSpPr/>
          <p:nvPr/>
        </p:nvSpPr>
        <p:spPr>
          <a:xfrm>
            <a:off x="946150" y="1228300"/>
            <a:ext cx="7735800" cy="33699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go tool pprof cpu.out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(pprof) text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Showing nodes accounting for 1800ms, 86.54% of 2080ms total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Dropped 27 nodes (cum &lt;= 10.40ms)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Showing top 10 nodes out of 81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      flat  flat%   sum%        cum   cum%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     980ms 47.12% 47.12%      980ms 47.12%  runtime.kevent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     180ms  8.65% 55.77%      180ms  8.65%  runtime.pthread_cond_wait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     170ms  8.17% 63.94%      170ms  8.17%  runtime.pthread_kill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     140ms  6.73% 70.67%      140ms  6.73%  runtime.madvise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      90ms  4.33% 75.00%       90ms  4.33%  runtime.pthread_cond_signal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      70ms  3.37% 78.37%       70ms  3.37%  runtime.usleep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      60ms  2.88% 81.25%      150ms  7.21%  fmt.(*pp).doPrintf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      40ms  1.92% 83.17%       90ms  4.33%  runtime.mallocgc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      40ms  1.92% 85.10%       40ms  1.92%  runtime.pthread_cond_timedwait_relative_np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      30ms  1.44% 86.54%       70ms  3.37%  fmt.(*fmt).fmtInteger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8c4c25529_0_96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Profiling (UI mode)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8" name="Google Shape;128;g288c4c25529_0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75" y="1760325"/>
            <a:ext cx="8349527" cy="17245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88c4c25529_0_9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288c4c25529_0_96"/>
          <p:cNvSpPr/>
          <p:nvPr/>
        </p:nvSpPr>
        <p:spPr>
          <a:xfrm>
            <a:off x="946150" y="4126350"/>
            <a:ext cx="7735800" cy="4719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 go tool pprof -http=localhost:8080 cpu.out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8c4c25529_0_67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Profiling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6" name="Google Shape;136;g288c4c25529_0_67"/>
          <p:cNvSpPr/>
          <p:nvPr/>
        </p:nvSpPr>
        <p:spPr>
          <a:xfrm>
            <a:off x="946150" y="1977025"/>
            <a:ext cx="5879100" cy="18591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pprof.StartCPUProfile()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...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pprof.StopCPUProfile()</a:t>
            </a:r>
            <a:b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</a:b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...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pprof.WriteHeapProfile()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137" name="Google Shape;137;g288c4c25529_0_67"/>
          <p:cNvSpPr txBox="1"/>
          <p:nvPr/>
        </p:nvSpPr>
        <p:spPr>
          <a:xfrm>
            <a:off x="853300" y="4263975"/>
            <a:ext cx="688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Когда нужно динамически контролировать процесс профайлинга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8c4c25529_0_129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Profiling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3" name="Google Shape;143;g288c4c25529_0_129"/>
          <p:cNvSpPr/>
          <p:nvPr/>
        </p:nvSpPr>
        <p:spPr>
          <a:xfrm>
            <a:off x="946150" y="1088725"/>
            <a:ext cx="6856200" cy="37293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   fCpu, err := os.Create("cpu.out")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if err != nil {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	log.Fatal("could not create CPU profile: ", err)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}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defer fCpu.Close()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pprof.StartCPUProfile(fCpu)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defer pprof.StopCPUProfile()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fMem, err := os.Create("mem.out")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if err != nil {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	log.Fatal("could not create mem profile: ", err)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}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defer fMem.Close()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fmt.Println(Fibonacci(n))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runtime.GC()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IBM Plex Mono Light"/>
                <a:ea typeface="IBM Plex Mono Light"/>
                <a:cs typeface="IBM Plex Mono Light"/>
                <a:sym typeface="IBM Plex Mono Light"/>
              </a:rPr>
              <a:t>	pprof.WriteHeapProfile(fMem)</a:t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1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8c4c25529_0_40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Tracing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9" name="Google Shape;149;g288c4c25529_0_40"/>
          <p:cNvSpPr/>
          <p:nvPr/>
        </p:nvSpPr>
        <p:spPr>
          <a:xfrm>
            <a:off x="946150" y="1095400"/>
            <a:ext cx="5879100" cy="14655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go test ./fibonacci \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-bench . \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-trace=trace.out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go tool trace trace.out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pic>
        <p:nvPicPr>
          <p:cNvPr id="150" name="Google Shape;150;g288c4c25529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475" y="2771699"/>
            <a:ext cx="8278050" cy="20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8c4c25529_0_47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Tracing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6" name="Google Shape;156;g288c4c25529_0_47"/>
          <p:cNvSpPr/>
          <p:nvPr/>
        </p:nvSpPr>
        <p:spPr>
          <a:xfrm>
            <a:off x="946150" y="1977025"/>
            <a:ext cx="5879100" cy="18591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import "runtime/trace"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trace.Start(os.Stderr)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defer trace.Stop()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8c4c25529_0_54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Tracing &amp; profiling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2" name="Google Shape;162;g288c4c25529_0_54"/>
          <p:cNvSpPr/>
          <p:nvPr/>
        </p:nvSpPr>
        <p:spPr>
          <a:xfrm>
            <a:off x="946150" y="1280425"/>
            <a:ext cx="5879100" cy="10365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import _ "net/http/pprof"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http.ListenAndServe("localhost:8000", nil)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pic>
        <p:nvPicPr>
          <p:cNvPr id="163" name="Google Shape;163;g288c4c25529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0850" y="2441400"/>
            <a:ext cx="2799911" cy="252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88c4c25529_0_54"/>
          <p:cNvSpPr txBox="1"/>
          <p:nvPr/>
        </p:nvSpPr>
        <p:spPr>
          <a:xfrm>
            <a:off x="946150" y="34615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http://localhost:8000/debug/pprof/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Темы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709895" y="1379425"/>
            <a:ext cx="6097200" cy="1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Benchmarking - тесты производительности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Profiling - анализ работы отдельных частей программы (cpu time, memory usage, etc.)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Tracing - отслеживание путей выполнения кода в распределенной системе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8c4c25529_0_77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Disclaimer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g288c4c25529_0_77"/>
          <p:cNvSpPr txBox="1"/>
          <p:nvPr/>
        </p:nvSpPr>
        <p:spPr>
          <a:xfrm>
            <a:off x="709895" y="1379425"/>
            <a:ext cx="60972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CPU usage vs time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g288c4c25529_0_77"/>
          <p:cNvSpPr/>
          <p:nvPr/>
        </p:nvSpPr>
        <p:spPr>
          <a:xfrm>
            <a:off x="946150" y="2739025"/>
            <a:ext cx="5879100" cy="9594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time.Sleep(time.Second)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69" name="Google Shape;69;g288c4c25529_0_77"/>
          <p:cNvSpPr txBox="1"/>
          <p:nvPr/>
        </p:nvSpPr>
        <p:spPr>
          <a:xfrm>
            <a:off x="946150" y="4166225"/>
            <a:ext cx="354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Мы не измеряем потребление CPU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8c4c25529_0_3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Benchmarking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" name="Google Shape;75;g288c4c25529_0_3"/>
          <p:cNvSpPr txBox="1"/>
          <p:nvPr/>
        </p:nvSpPr>
        <p:spPr>
          <a:xfrm>
            <a:off x="709895" y="1379425"/>
            <a:ext cx="6097200" cy="1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Heap memory usage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Heap memory allocations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Execution time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" name="Google Shape;76;g288c4c25529_0_3"/>
          <p:cNvSpPr/>
          <p:nvPr/>
        </p:nvSpPr>
        <p:spPr>
          <a:xfrm>
            <a:off x="946150" y="2739025"/>
            <a:ext cx="5879100" cy="11709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go test ./cmd -bench .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go test ./cmd -bench . -benchmem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go test ./cmd -bench Suite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77" name="Google Shape;77;g288c4c25529_0_3"/>
          <p:cNvSpPr txBox="1"/>
          <p:nvPr/>
        </p:nvSpPr>
        <p:spPr>
          <a:xfrm>
            <a:off x="853300" y="4130150"/>
            <a:ext cx="571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Использование памяти, кол-во аллокаций, время выполнения - часто мы хотим оптимизировать не все эти критерии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88c4c25529_0_61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Benchmarking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3" name="Google Shape;83;g288c4c25529_0_61"/>
          <p:cNvSpPr/>
          <p:nvPr/>
        </p:nvSpPr>
        <p:spPr>
          <a:xfrm>
            <a:off x="946150" y="1430700"/>
            <a:ext cx="5879100" cy="25659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func BenchmarkFoo(b *testing.B) {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	  expensiveSetup()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  b.resetTimer()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  for i := 0; i &lt; b.N; i++ {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      b.StopTimer()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      expensiveSetup()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      b.StartTimer()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      functionUnderTest()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  }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84" name="Google Shape;84;g288c4c25529_0_61"/>
          <p:cNvSpPr txBox="1"/>
          <p:nvPr/>
        </p:nvSpPr>
        <p:spPr>
          <a:xfrm>
            <a:off x="853300" y="4130150"/>
            <a:ext cx="35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Важно правильно замерять выполнение именно того кода, который оптимизируем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8c4c25529_0_9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Benchmarking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0" name="Google Shape;90;g288c4c25529_0_9"/>
          <p:cNvSpPr/>
          <p:nvPr/>
        </p:nvSpPr>
        <p:spPr>
          <a:xfrm>
            <a:off x="946150" y="1713125"/>
            <a:ext cx="5879100" cy="20814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go install golang.org/x/perf/cmd/benchstat@latest</a:t>
            </a:r>
            <a:b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</a:br>
            <a:b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</a:b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go test ./fibonacci -bench . -benchmem &gt; old.txt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// change code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go test ./fibonacci -bench . -benchmem &gt; new.txt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benchstat old.txt new.txt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91" name="Google Shape;91;g288c4c25529_0_9"/>
          <p:cNvSpPr txBox="1"/>
          <p:nvPr/>
        </p:nvSpPr>
        <p:spPr>
          <a:xfrm>
            <a:off x="853300" y="4130150"/>
            <a:ext cx="57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Можно на глаз оценить разницу. Особенно если бенчмарков мало.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8c4c25529_0_105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Benchmarking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7" name="Google Shape;97;g288c4c25529_0_105"/>
          <p:cNvSpPr/>
          <p:nvPr/>
        </p:nvSpPr>
        <p:spPr>
          <a:xfrm>
            <a:off x="946150" y="1458600"/>
            <a:ext cx="7819500" cy="13401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 │     old.txt      │                new.txt                │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             │      sec/op      │    sec/op     vs base                 │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Fibonacci-10   13945.000n ± ∞ ¹   7.486n ± ∞ ¹        ~ (p=1.000 n=1) ²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Suite-10          39.948µ ± ∞ ¹   2.975µ ± ∞ ¹        ~ (p=1.000 n=1) ²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latin typeface="IBM Plex Mono Light"/>
                <a:ea typeface="IBM Plex Mono Light"/>
                <a:cs typeface="IBM Plex Mono Light"/>
                <a:sym typeface="IBM Plex Mono Light"/>
              </a:rPr>
              <a:t>geomean            23.60µ         149.2n        -99.37%</a:t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98" name="Google Shape;98;g288c4c25529_0_105"/>
          <p:cNvSpPr/>
          <p:nvPr/>
        </p:nvSpPr>
        <p:spPr>
          <a:xfrm>
            <a:off x="4808500" y="2896275"/>
            <a:ext cx="3881100" cy="18837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func Fibonacci(n int) int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var f1 int = 1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var f2 int = 0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for i := 0; i &lt; n; i++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	f1, f2 = f2, f1+f2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return f2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99" name="Google Shape;99;g288c4c25529_0_105"/>
          <p:cNvSpPr/>
          <p:nvPr/>
        </p:nvSpPr>
        <p:spPr>
          <a:xfrm>
            <a:off x="934000" y="2896275"/>
            <a:ext cx="3637200" cy="18837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func Fibonacci(n int) int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if n &lt;= 2 {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	return 1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	return Fibonacci(n-1) + Fibonacci(n-2)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8c4c25529_0_89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Microbenchmarking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Google Shape;105;g288c4c25529_0_89"/>
          <p:cNvSpPr/>
          <p:nvPr/>
        </p:nvSpPr>
        <p:spPr>
          <a:xfrm>
            <a:off x="1098550" y="2810525"/>
            <a:ext cx="3717000" cy="14832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func BenchmarkAtomicStoreInt64(b *testing.B) {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	var v int64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	for i := 0; i &lt; b.N; i++ {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		atomic.StoreInt64(&amp;v, 1)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	}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	g64 = v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106" name="Google Shape;106;g288c4c25529_0_89"/>
          <p:cNvSpPr/>
          <p:nvPr/>
        </p:nvSpPr>
        <p:spPr>
          <a:xfrm>
            <a:off x="1098550" y="1636925"/>
            <a:ext cx="7721700" cy="10785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latin typeface="IBM Plex Mono Light"/>
                <a:ea typeface="IBM Plex Mono Light"/>
                <a:cs typeface="IBM Plex Mono Light"/>
                <a:sym typeface="IBM Plex Mono Light"/>
              </a:rPr>
              <a:t>BenchmarkAtomicStoreInt32-10            1000000000               0.3135 ns/op          0 B/op          0 allocs/op</a:t>
            </a:r>
            <a:endParaRPr sz="8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latin typeface="IBM Plex Mono Light"/>
                <a:ea typeface="IBM Plex Mono Light"/>
                <a:cs typeface="IBM Plex Mono Light"/>
                <a:sym typeface="IBM Plex Mono Light"/>
              </a:rPr>
              <a:t>BenchmarkAtomicStoreInt64-10            1000000000               0.3131 ns/op          0 B/op          0 allocs/op</a:t>
            </a:r>
            <a:endParaRPr sz="8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latin typeface="IBM Plex Mono Light"/>
                <a:ea typeface="IBM Plex Mono Light"/>
                <a:cs typeface="IBM Plex Mono Light"/>
                <a:sym typeface="IBM Plex Mono Light"/>
              </a:rPr>
              <a:t>BenchmarkAtomicStoreInt64-10            1000000000               0.3134 ns/op          0 B/op          0 allocs/op</a:t>
            </a:r>
            <a:endParaRPr sz="8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latin typeface="IBM Plex Mono Light"/>
                <a:ea typeface="IBM Plex Mono Light"/>
                <a:cs typeface="IBM Plex Mono Light"/>
                <a:sym typeface="IBM Plex Mono Light"/>
              </a:rPr>
              <a:t>BenchmarkAtomicStoreInt32-10            1000000000               0.3140 ns/op          0 B/op          0 allocs/op</a:t>
            </a:r>
            <a:endParaRPr sz="8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107" name="Google Shape;107;g288c4c25529_0_89"/>
          <p:cNvSpPr/>
          <p:nvPr/>
        </p:nvSpPr>
        <p:spPr>
          <a:xfrm>
            <a:off x="5180100" y="2810525"/>
            <a:ext cx="3717000" cy="14832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func BenchmarkAtomicStoreInt32(b *testing.B) {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	var v int32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	for i := 0; i &lt; b.N; i++ {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		atomic.StoreInt32(&amp;v, 1)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	}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	g32 = v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 sz="9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108" name="Google Shape;108;g288c4c25529_0_89"/>
          <p:cNvSpPr txBox="1"/>
          <p:nvPr/>
        </p:nvSpPr>
        <p:spPr>
          <a:xfrm>
            <a:off x="1098550" y="4388825"/>
            <a:ext cx="633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Неправильная интерпретация результатов может привести к ложным выводам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8c4c25529_0_18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Profiling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114;g288c4c25529_0_18"/>
          <p:cNvSpPr txBox="1"/>
          <p:nvPr/>
        </p:nvSpPr>
        <p:spPr>
          <a:xfrm>
            <a:off x="709895" y="1379425"/>
            <a:ext cx="6097200" cy="1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CPU - elapsed time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MEM - heap allocations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Sampled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g288c4c25529_0_18"/>
          <p:cNvSpPr/>
          <p:nvPr/>
        </p:nvSpPr>
        <p:spPr>
          <a:xfrm>
            <a:off x="946150" y="2662825"/>
            <a:ext cx="5879100" cy="15243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go test ./fibonacci \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-bench BenchmarkSuite \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-benchmem \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-cpuprofile=cpu.out \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IBM Plex Mono Light"/>
                <a:ea typeface="IBM Plex Mono Light"/>
                <a:cs typeface="IBM Plex Mono Light"/>
                <a:sym typeface="IBM Plex Mono Light"/>
              </a:rPr>
              <a:t>  -memprofile=mem.out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116" name="Google Shape;116;g288c4c25529_0_18"/>
          <p:cNvSpPr txBox="1"/>
          <p:nvPr/>
        </p:nvSpPr>
        <p:spPr>
          <a:xfrm>
            <a:off x="853300" y="4263975"/>
            <a:ext cx="688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Когда обычных бенчмарков уже недостаточно (или когда нужно посмотреть на работу приложения в production)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