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Inter Light"/>
      <p:regular r:id="rId17"/>
      <p:bold r:id="rId18"/>
    </p:embeddedFont>
    <p:embeddedFont>
      <p:font typeface="Inter"/>
      <p:regular r:id="rId19"/>
      <p:bold r:id="rId20"/>
    </p:embeddedFont>
    <p:embeddedFont>
      <p:font typeface="IBM Plex Mono Light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29" roundtripDataSignature="AMtx7mj01cqZxRLEvtTbIHGhJ0B2zz9A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.fntdata"/><Relationship Id="rId22" Type="http://schemas.openxmlformats.org/officeDocument/2006/relationships/font" Target="fonts/IBMPlexMonoLight-bold.fntdata"/><Relationship Id="rId21" Type="http://schemas.openxmlformats.org/officeDocument/2006/relationships/font" Target="fonts/IBMPlexMonoLight-regular.fntdata"/><Relationship Id="rId24" Type="http://schemas.openxmlformats.org/officeDocument/2006/relationships/font" Target="fonts/IBMPlexMonoLight-boldItalic.fntdata"/><Relationship Id="rId23" Type="http://schemas.openxmlformats.org/officeDocument/2006/relationships/font" Target="fonts/IBMPlexMono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InterLight-regular.fntdata"/><Relationship Id="rId16" Type="http://schemas.openxmlformats.org/officeDocument/2006/relationships/slide" Target="slides/slide11.xml"/><Relationship Id="rId19" Type="http://schemas.openxmlformats.org/officeDocument/2006/relationships/font" Target="fonts/Inter-regular.fntdata"/><Relationship Id="rId18" Type="http://schemas.openxmlformats.org/officeDocument/2006/relationships/font" Target="fonts/Inter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8ef66394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288ef66394d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88ef66394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g288ef66394d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8ef66394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g288ef66394d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8ef66394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g288ef66394d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8ef66394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g288ef66394d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8ef66394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288ef66394d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8ef66394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288ef66394d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p10"/>
          <p:cNvSpPr txBox="1"/>
          <p:nvPr/>
        </p:nvSpPr>
        <p:spPr>
          <a:xfrm rot="-5400000">
            <a:off x="-701400" y="2939100"/>
            <a:ext cx="18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 rot="-5400000">
            <a:off x="-729300" y="2911200"/>
            <a:ext cx="188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1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Картинка в центре светлый">
    <p:bg>
      <p:bgPr>
        <a:solidFill>
          <a:srgbClr val="F1F4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" name="Google Shape;37;p12"/>
          <p:cNvSpPr/>
          <p:nvPr>
            <p:ph idx="2" type="pic"/>
          </p:nvPr>
        </p:nvSpPr>
        <p:spPr>
          <a:xfrm>
            <a:off x="1063083" y="520700"/>
            <a:ext cx="7017000" cy="4014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2"/>
          <p:cNvSpPr txBox="1"/>
          <p:nvPr/>
        </p:nvSpPr>
        <p:spPr>
          <a:xfrm rot="-5400000">
            <a:off x="-736350" y="2904150"/>
            <a:ext cx="190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6">
  <p:cSld name="TITLE_AND_BODY_3">
    <p:bg>
      <p:bgPr>
        <a:solidFill>
          <a:srgbClr val="F1F4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5" name="Google Shape;45;p13"/>
          <p:cNvSpPr txBox="1"/>
          <p:nvPr/>
        </p:nvSpPr>
        <p:spPr>
          <a:xfrm rot="-5400000">
            <a:off x="-609300" y="3031200"/>
            <a:ext cx="164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Название курса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6" name="Google Shape;4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272375" y="1792375"/>
            <a:ext cx="58203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0" lang="ru" sz="3200" u="none" cap="none" strike="noStrike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Рекомендации по созданию проектов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8ef66394d_0_4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12 factor apps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114;g288ef66394d_0_42"/>
          <p:cNvSpPr txBox="1"/>
          <p:nvPr/>
        </p:nvSpPr>
        <p:spPr>
          <a:xfrm>
            <a:off x="709901" y="846025"/>
            <a:ext cx="6918000" cy="3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Единая кодовая база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Явные зависимости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Конфигурация через окружение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Сервисы как подключаемые ресурсы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build/release/run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Процессы без состояния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Публикация сервисов через биндинг портов на уровне ОС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Масштабирование процессами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Быстрый старт/корректное завершение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dev/prod одинаковые окружения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Логи - поток событий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Административные задачи - часть приложения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g288ef66394d_0_42"/>
          <p:cNvSpPr txBox="1"/>
          <p:nvPr/>
        </p:nvSpPr>
        <p:spPr>
          <a:xfrm>
            <a:off x="853300" y="4130150"/>
            <a:ext cx="431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https://12factor.net/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Темы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709895" y="1379425"/>
            <a:ext cx="6097200" cy="24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Project layouts - организация кода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Style guides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Google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Uber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12 factor apps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Cloud native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Cloud ready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/>
          <p:nvPr/>
        </p:nvSpPr>
        <p:spPr>
          <a:xfrm>
            <a:off x="946475" y="1644975"/>
            <a:ext cx="4961700" cy="17565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/cmd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/internal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/pkg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/vendor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Golang standard project layout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853300" y="4130150"/>
            <a:ext cx="399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https://github.com/golang-standards/project-layout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8ef66394d_0_2"/>
          <p:cNvSpPr/>
          <p:nvPr/>
        </p:nvSpPr>
        <p:spPr>
          <a:xfrm>
            <a:off x="946475" y="1472550"/>
            <a:ext cx="4961700" cy="19290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/api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/web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/configs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/init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/scripts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/build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/deployments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/test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74" name="Google Shape;74;g288ef66394d_0_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Golang standard project layout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" name="Google Shape;75;g288ef66394d_0_2"/>
          <p:cNvSpPr txBox="1"/>
          <p:nvPr/>
        </p:nvSpPr>
        <p:spPr>
          <a:xfrm>
            <a:off x="853300" y="4130150"/>
            <a:ext cx="399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https://github.com/golang-standards/project-layout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8ef66394d_0_8"/>
          <p:cNvSpPr/>
          <p:nvPr/>
        </p:nvSpPr>
        <p:spPr>
          <a:xfrm>
            <a:off x="946475" y="1472550"/>
            <a:ext cx="4961700" cy="19290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/docs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/tools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/examples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81" name="Google Shape;81;g288ef66394d_0_8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Golang standard project layout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" name="Google Shape;82;g288ef66394d_0_8"/>
          <p:cNvSpPr txBox="1"/>
          <p:nvPr/>
        </p:nvSpPr>
        <p:spPr>
          <a:xfrm>
            <a:off x="853300" y="4130150"/>
            <a:ext cx="399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https://github.com/golang-standards/project-layout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8ef66394d_0_14"/>
          <p:cNvSpPr/>
          <p:nvPr/>
        </p:nvSpPr>
        <p:spPr>
          <a:xfrm>
            <a:off x="946475" y="1472550"/>
            <a:ext cx="4961700" cy="25335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/http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/http/handlers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/http/middlewares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/db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/db/models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/db/repository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/service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/service/auth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/service/payments</a:t>
            </a:r>
            <a:endParaRPr b="0" i="0" sz="1400" u="none" cap="none" strike="noStrike">
              <a:solidFill>
                <a:srgbClr val="000000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88" name="Google Shape;88;g288ef66394d_0_14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internal (layered architecture)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8ef66394d_0_20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Style guides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4" name="Google Shape;94;g288ef66394d_0_20"/>
          <p:cNvSpPr txBox="1"/>
          <p:nvPr/>
        </p:nvSpPr>
        <p:spPr>
          <a:xfrm>
            <a:off x="709895" y="1379425"/>
            <a:ext cx="60972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Google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Uber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8ef66394d_0_25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Google style guide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0" name="Google Shape;100;g288ef66394d_0_25"/>
          <p:cNvSpPr txBox="1"/>
          <p:nvPr/>
        </p:nvSpPr>
        <p:spPr>
          <a:xfrm>
            <a:off x="709900" y="1379425"/>
            <a:ext cx="7727700" cy="1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Clarity: The code’s purpose and rationale is clear to the reader.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Simplicity: The code accomplishes its goal in the simplest way possible.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Concision: The code has a high signal-to-noise ratio.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Maintainability: The code is written such that it can be easily maintained.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Consistency: The code is consistent with the broader Google codebase.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1" name="Google Shape;101;g288ef66394d_0_25"/>
          <p:cNvSpPr txBox="1"/>
          <p:nvPr/>
        </p:nvSpPr>
        <p:spPr>
          <a:xfrm>
            <a:off x="853300" y="4130150"/>
            <a:ext cx="399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https://google.github.io/styleguide/go/guide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8ef66394d_0_3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Uber style guide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g288ef66394d_0_32"/>
          <p:cNvSpPr txBox="1"/>
          <p:nvPr/>
        </p:nvSpPr>
        <p:spPr>
          <a:xfrm>
            <a:off x="709895" y="1379425"/>
            <a:ext cx="6097200" cy="16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Pointers to interfaces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Verify interface compliance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Receiver and interfaces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etc.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" name="Google Shape;108;g288ef66394d_0_32"/>
          <p:cNvSpPr txBox="1"/>
          <p:nvPr/>
        </p:nvSpPr>
        <p:spPr>
          <a:xfrm>
            <a:off x="853300" y="4130150"/>
            <a:ext cx="431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ru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https://github.com/uber-go/guide/blob/master/style.md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