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Inter Light"/>
      <p:regular r:id="rId12"/>
      <p:bold r:id="rId13"/>
    </p:embeddedFont>
    <p:embeddedFont>
      <p:font typeface="Inter"/>
      <p:regular r:id="rId14"/>
      <p:bold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96">
          <p15:clr>
            <a:srgbClr val="A4A3A4"/>
          </p15:clr>
        </p15:guide>
        <p15:guide id="2" orient="horz" pos="3035">
          <p15:clr>
            <a:srgbClr val="9AA0A6"/>
          </p15:clr>
        </p15:guide>
      </p15:sldGuideLst>
    </p:ext>
    <p:ext uri="GoogleSlidesCustomDataVersion2">
      <go:slidesCustomData xmlns:go="http://customooxmlschemas.google.com/" r:id="rId20" roundtripDataSignature="AMtx7mi25Os6J4LrmyTqAymTUUbEx7TM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96"/>
        <p:guide pos="303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InterLight-bold.fntdata"/><Relationship Id="rId12" Type="http://schemas.openxmlformats.org/officeDocument/2006/relationships/font" Target="fonts/InterLigh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Inter-bold.fntdata"/><Relationship Id="rId14" Type="http://schemas.openxmlformats.org/officeDocument/2006/relationships/font" Target="fonts/Inter-regular.fntdata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1.xml"/><Relationship Id="rId18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96aab8acc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g296aab8accf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9a36bb67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" name="Google Shape;71;g29a36bb674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9a36bb674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" name="Google Shape;78;g29a36bb6740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Титульник">
    <p:bg>
      <p:bgPr>
        <a:solidFill>
          <a:srgbClr val="F1F4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2" name="Google Shape;12;p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9"/>
          <p:cNvSpPr/>
          <p:nvPr>
            <p:ph idx="3" type="pic"/>
          </p:nvPr>
        </p:nvSpPr>
        <p:spPr>
          <a:xfrm>
            <a:off x="4839629" y="1043188"/>
            <a:ext cx="4038300" cy="3859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8183" y="312720"/>
            <a:ext cx="619725" cy="2076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 txBox="1"/>
          <p:nvPr>
            <p:ph idx="1" type="body"/>
          </p:nvPr>
        </p:nvSpPr>
        <p:spPr>
          <a:xfrm>
            <a:off x="334963" y="520700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9"/>
          <p:cNvSpPr txBox="1"/>
          <p:nvPr>
            <p:ph idx="4" type="body"/>
          </p:nvPr>
        </p:nvSpPr>
        <p:spPr>
          <a:xfrm>
            <a:off x="334963" y="1041400"/>
            <a:ext cx="4251900" cy="269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5" type="body"/>
          </p:nvPr>
        </p:nvSpPr>
        <p:spPr>
          <a:xfrm>
            <a:off x="334963" y="3910671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4">
  <p:cSld name="TITLE_AND_BODY_4">
    <p:bg>
      <p:bgPr>
        <a:solidFill>
          <a:srgbClr val="F1F4F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1" name="Google Shape;21;p10"/>
          <p:cNvSpPr txBox="1"/>
          <p:nvPr/>
        </p:nvSpPr>
        <p:spPr>
          <a:xfrm rot="-5400000">
            <a:off x="-701400" y="2939100"/>
            <a:ext cx="1830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0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2">
  <p:cSld name="Текст светлый">
    <p:bg>
      <p:bgPr>
        <a:solidFill>
          <a:srgbClr val="F1F4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8" name="Google Shape;28;p11"/>
          <p:cNvSpPr txBox="1"/>
          <p:nvPr>
            <p:ph type="title"/>
          </p:nvPr>
        </p:nvSpPr>
        <p:spPr>
          <a:xfrm>
            <a:off x="803869" y="273844"/>
            <a:ext cx="7711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500"/>
              <a:buFont typeface="Inter"/>
              <a:buNone/>
              <a:defRPr b="1" i="0" sz="25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500519" y="1369219"/>
            <a:ext cx="77115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1F4FF"/>
              </a:buClr>
              <a:buSzPts val="2100"/>
              <a:buFont typeface="Inter"/>
              <a:buChar char="•"/>
              <a:defRPr i="0" sz="21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00"/>
              <a:buFont typeface="Inter"/>
              <a:buChar char="•"/>
              <a:defRPr i="0" sz="18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500"/>
              <a:buFont typeface="Inter"/>
              <a:buChar char="•"/>
              <a:defRPr i="0" sz="15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11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11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115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115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115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115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0" name="Google Shape;30;p11"/>
          <p:cNvSpPr txBox="1"/>
          <p:nvPr/>
        </p:nvSpPr>
        <p:spPr>
          <a:xfrm rot="-5400000">
            <a:off x="-729300" y="2911200"/>
            <a:ext cx="188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1" name="Google Shape;3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1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3">
  <p:cSld name="Картинка в центре светлый">
    <p:bg>
      <p:bgPr>
        <a:solidFill>
          <a:srgbClr val="F1F4FF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7" name="Google Shape;37;p12"/>
          <p:cNvSpPr/>
          <p:nvPr>
            <p:ph idx="2" type="pic"/>
          </p:nvPr>
        </p:nvSpPr>
        <p:spPr>
          <a:xfrm>
            <a:off x="1063083" y="520700"/>
            <a:ext cx="7017000" cy="40149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2"/>
          <p:cNvSpPr txBox="1"/>
          <p:nvPr/>
        </p:nvSpPr>
        <p:spPr>
          <a:xfrm rot="-5400000">
            <a:off x="-736350" y="2904150"/>
            <a:ext cx="190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9" name="Google Shape;3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2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2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6">
  <p:cSld name="TITLE_AND_BODY_3">
    <p:bg>
      <p:bgPr>
        <a:solidFill>
          <a:srgbClr val="F1F4F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5" name="Google Shape;45;p13"/>
          <p:cNvSpPr txBox="1"/>
          <p:nvPr/>
        </p:nvSpPr>
        <p:spPr>
          <a:xfrm rot="-5400000">
            <a:off x="-609300" y="3031200"/>
            <a:ext cx="164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Название курса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46" name="Google Shape;4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3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3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/>
        </p:nvSpPr>
        <p:spPr>
          <a:xfrm>
            <a:off x="272375" y="1792375"/>
            <a:ext cx="7031700" cy="20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ru" sz="3200">
                <a:solidFill>
                  <a:srgbClr val="F1F4FF"/>
                </a:solidFill>
                <a:latin typeface="Inter"/>
                <a:ea typeface="Inter"/>
                <a:cs typeface="Inter"/>
                <a:sym typeface="Inter"/>
              </a:rPr>
              <a:t>Строим проект</a:t>
            </a:r>
            <a:endParaRPr b="1" i="0" sz="3200" u="none" cap="none" strike="noStrike">
              <a:solidFill>
                <a:srgbClr val="F1F4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310625" y="3940400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Спикер: Виталий Лихачев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272375" y="212875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Golang разработчик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Темы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709900" y="846025"/>
            <a:ext cx="6701700" cy="24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Создаем основу проекта (шаблон)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Подключаем БД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Изучаем проблемы разделения проекта на разные сервисы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Добавляем новые сервисы и строим коммуникации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Синхронные (gRPC)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Асинхронные (Redis stream)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Деплоим сервисы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Строим наблюдаемость (observability микросервисной архитектуры)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Ищем точки насыщения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96aab8accf_0_38"/>
          <p:cNvSpPr/>
          <p:nvPr/>
        </p:nvSpPr>
        <p:spPr>
          <a:xfrm>
            <a:off x="853300" y="542575"/>
            <a:ext cx="6081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Проект</a:t>
            </a:r>
            <a:endParaRPr b="1" i="0" sz="1200" u="none" cap="none" strike="noStrike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7" name="Google Shape;67;g296aab8accf_0_38"/>
          <p:cNvSpPr txBox="1"/>
          <p:nvPr/>
        </p:nvSpPr>
        <p:spPr>
          <a:xfrm>
            <a:off x="938500" y="1150825"/>
            <a:ext cx="6701700" cy="14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Упрощенная бизнес логика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Стабы/моки в качестве внешних зависимостей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Основная цель - задействовать все, с чем можно встретиться, а не построить полноценную бизнес логику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" name="Google Shape;68;g296aab8accf_0_38"/>
          <p:cNvSpPr txBox="1"/>
          <p:nvPr/>
        </p:nvSpPr>
        <p:spPr>
          <a:xfrm>
            <a:off x="853300" y="4130150"/>
            <a:ext cx="748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Учебный проект не должен реализовывать даже приближенную к реальной бизнес логику, потому что это крайне объемная работа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9a36bb6740_0_0"/>
          <p:cNvSpPr/>
          <p:nvPr/>
        </p:nvSpPr>
        <p:spPr>
          <a:xfrm>
            <a:off x="853300" y="542575"/>
            <a:ext cx="6081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Проект “Сервис заказа такси”</a:t>
            </a:r>
            <a:endParaRPr b="1" i="0" sz="1200" u="none" cap="none" strike="noStrike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4" name="Google Shape;74;g29a36bb6740_0_0"/>
          <p:cNvSpPr txBox="1"/>
          <p:nvPr/>
        </p:nvSpPr>
        <p:spPr>
          <a:xfrm>
            <a:off x="938500" y="1150825"/>
            <a:ext cx="6701700" cy="22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rider-service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Создание заказа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driver-service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Назначение заказа на водителя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Подписка на обновления локации заказа в работе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ride-service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Отслеживание трека поездки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Публикация обновления локации заказа в работе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5" name="Google Shape;75;g29a36bb6740_0_0"/>
          <p:cNvSpPr txBox="1"/>
          <p:nvPr/>
        </p:nvSpPr>
        <p:spPr>
          <a:xfrm>
            <a:off x="853300" y="4130150"/>
            <a:ext cx="748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Даже на таком простом наборе функций можно рассмотреть большое кол-во концепций и инструментов, с которыми можно столкнуться в реальных проектах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a36bb6740_0_6"/>
          <p:cNvSpPr/>
          <p:nvPr/>
        </p:nvSpPr>
        <p:spPr>
          <a:xfrm rot="-7738171">
            <a:off x="6483995" y="1542033"/>
            <a:ext cx="355379" cy="99061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29a36bb6740_0_6"/>
          <p:cNvSpPr/>
          <p:nvPr/>
        </p:nvSpPr>
        <p:spPr>
          <a:xfrm>
            <a:off x="853300" y="542575"/>
            <a:ext cx="6081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Проект “Сервис заказа такси”</a:t>
            </a:r>
            <a:endParaRPr b="1" i="0" sz="1200" u="none" cap="none" strike="noStrike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2" name="Google Shape;82;g29a36bb6740_0_6"/>
          <p:cNvSpPr txBox="1"/>
          <p:nvPr/>
        </p:nvSpPr>
        <p:spPr>
          <a:xfrm>
            <a:off x="853300" y="4130150"/>
            <a:ext cx="7489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Полный цикл обработки заказа имеет гораздо больше шагов: расчет цены, работа с возражениями, работа с запланированными заказами, работа по переназначению водителей, реализация отложенных списаний и многое многое другое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3" name="Google Shape;83;g29a36bb6740_0_6"/>
          <p:cNvSpPr/>
          <p:nvPr/>
        </p:nvSpPr>
        <p:spPr>
          <a:xfrm>
            <a:off x="1080250" y="1323275"/>
            <a:ext cx="1240500" cy="627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rider-service</a:t>
            </a:r>
            <a:endParaRPr/>
          </a:p>
        </p:txBody>
      </p:sp>
      <p:sp>
        <p:nvSpPr>
          <p:cNvPr id="84" name="Google Shape;84;g29a36bb6740_0_6"/>
          <p:cNvSpPr/>
          <p:nvPr/>
        </p:nvSpPr>
        <p:spPr>
          <a:xfrm>
            <a:off x="3678950" y="1323275"/>
            <a:ext cx="1318200" cy="627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driver-service</a:t>
            </a:r>
            <a:endParaRPr/>
          </a:p>
        </p:txBody>
      </p:sp>
      <p:sp>
        <p:nvSpPr>
          <p:cNvPr id="85" name="Google Shape;85;g29a36bb6740_0_6"/>
          <p:cNvSpPr/>
          <p:nvPr/>
        </p:nvSpPr>
        <p:spPr>
          <a:xfrm>
            <a:off x="6845900" y="1323275"/>
            <a:ext cx="1318200" cy="627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ride-service</a:t>
            </a:r>
            <a:endParaRPr/>
          </a:p>
        </p:txBody>
      </p:sp>
      <p:sp>
        <p:nvSpPr>
          <p:cNvPr id="86" name="Google Shape;86;g29a36bb6740_0_6"/>
          <p:cNvSpPr/>
          <p:nvPr/>
        </p:nvSpPr>
        <p:spPr>
          <a:xfrm>
            <a:off x="1512375" y="1938000"/>
            <a:ext cx="355500" cy="9129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29a36bb6740_0_6"/>
          <p:cNvSpPr txBox="1"/>
          <p:nvPr/>
        </p:nvSpPr>
        <p:spPr>
          <a:xfrm>
            <a:off x="1019625" y="2850900"/>
            <a:ext cx="1426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1. </a:t>
            </a:r>
            <a:r>
              <a:rPr i="1" lang="ru" sz="1200">
                <a:latin typeface="Inter"/>
                <a:ea typeface="Inter"/>
                <a:cs typeface="Inter"/>
                <a:sym typeface="Inter"/>
              </a:rPr>
              <a:t>Создаем заказ из точки A в точку B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8" name="Google Shape;88;g29a36bb6740_0_6"/>
          <p:cNvSpPr/>
          <p:nvPr/>
        </p:nvSpPr>
        <p:spPr>
          <a:xfrm>
            <a:off x="2360850" y="1323275"/>
            <a:ext cx="1318200" cy="495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gRPC</a:t>
            </a:r>
            <a:endParaRPr/>
          </a:p>
        </p:txBody>
      </p:sp>
      <p:sp>
        <p:nvSpPr>
          <p:cNvPr id="89" name="Google Shape;89;g29a36bb6740_0_6"/>
          <p:cNvSpPr txBox="1"/>
          <p:nvPr/>
        </p:nvSpPr>
        <p:spPr>
          <a:xfrm>
            <a:off x="2230350" y="1785600"/>
            <a:ext cx="1426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2. Уведомляем driver-service, где происходит поиск водителя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0" name="Google Shape;90;g29a36bb6740_0_6"/>
          <p:cNvSpPr/>
          <p:nvPr/>
        </p:nvSpPr>
        <p:spPr>
          <a:xfrm>
            <a:off x="7360550" y="1938000"/>
            <a:ext cx="355500" cy="9129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29a36bb6740_0_6"/>
          <p:cNvSpPr txBox="1"/>
          <p:nvPr/>
        </p:nvSpPr>
        <p:spPr>
          <a:xfrm>
            <a:off x="6934600" y="2850900"/>
            <a:ext cx="1426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3. Во время заказа отправляем геолокацию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2" name="Google Shape;92;g29a36bb6740_0_6"/>
          <p:cNvSpPr/>
          <p:nvPr/>
        </p:nvSpPr>
        <p:spPr>
          <a:xfrm>
            <a:off x="5708025" y="2292975"/>
            <a:ext cx="592500" cy="8364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Broker</a:t>
            </a:r>
            <a:endParaRPr sz="1000"/>
          </a:p>
        </p:txBody>
      </p:sp>
      <p:sp>
        <p:nvSpPr>
          <p:cNvPr id="93" name="Google Shape;93;g29a36bb6740_0_6"/>
          <p:cNvSpPr/>
          <p:nvPr/>
        </p:nvSpPr>
        <p:spPr>
          <a:xfrm rot="-3018350">
            <a:off x="5184036" y="1597891"/>
            <a:ext cx="355572" cy="906965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29a36bb6740_0_6"/>
          <p:cNvSpPr txBox="1"/>
          <p:nvPr/>
        </p:nvSpPr>
        <p:spPr>
          <a:xfrm>
            <a:off x="5217650" y="3129375"/>
            <a:ext cx="1426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4. Публикуем изменения локации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/>
          <p:nvPr/>
        </p:nvSpPr>
        <p:spPr>
          <a:xfrm>
            <a:off x="836145" y="1576209"/>
            <a:ext cx="4450200" cy="26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Спасибо </a:t>
            </a:r>
            <a:b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за внимание!</a:t>
            </a:r>
            <a:endParaRPr b="1" i="0" sz="4000" u="none" cap="none" strike="noStrike">
              <a:solidFill>
                <a:srgbClr val="566BC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0" name="Google Shape;10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865626" y="1395773"/>
            <a:ext cx="1724476" cy="281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