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145"/>
  </p:notesMasterIdLst>
  <p:handoutMasterIdLst>
    <p:handoutMasterId r:id="rId146"/>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8" r:id="rId40"/>
    <p:sldId id="299" r:id="rId41"/>
    <p:sldId id="300" r:id="rId42"/>
    <p:sldId id="301" r:id="rId43"/>
    <p:sldId id="353" r:id="rId44"/>
    <p:sldId id="354" r:id="rId45"/>
    <p:sldId id="355" r:id="rId46"/>
    <p:sldId id="356" r:id="rId47"/>
    <p:sldId id="357" r:id="rId48"/>
    <p:sldId id="358" r:id="rId49"/>
    <p:sldId id="359" r:id="rId50"/>
    <p:sldId id="360" r:id="rId51"/>
    <p:sldId id="361" r:id="rId52"/>
    <p:sldId id="362" r:id="rId53"/>
    <p:sldId id="363" r:id="rId54"/>
    <p:sldId id="364" r:id="rId55"/>
    <p:sldId id="365" r:id="rId56"/>
    <p:sldId id="366" r:id="rId57"/>
    <p:sldId id="367" r:id="rId58"/>
    <p:sldId id="368" r:id="rId59"/>
    <p:sldId id="369" r:id="rId60"/>
    <p:sldId id="370" r:id="rId61"/>
    <p:sldId id="371" r:id="rId62"/>
    <p:sldId id="372" r:id="rId63"/>
    <p:sldId id="373" r:id="rId64"/>
    <p:sldId id="374" r:id="rId65"/>
    <p:sldId id="375" r:id="rId66"/>
    <p:sldId id="376" r:id="rId67"/>
    <p:sldId id="377" r:id="rId68"/>
    <p:sldId id="378" r:id="rId69"/>
    <p:sldId id="379" r:id="rId70"/>
    <p:sldId id="380" r:id="rId71"/>
    <p:sldId id="381" r:id="rId72"/>
    <p:sldId id="382" r:id="rId73"/>
    <p:sldId id="383" r:id="rId74"/>
    <p:sldId id="384" r:id="rId75"/>
    <p:sldId id="385" r:id="rId76"/>
    <p:sldId id="386" r:id="rId77"/>
    <p:sldId id="387" r:id="rId78"/>
    <p:sldId id="388" r:id="rId79"/>
    <p:sldId id="389" r:id="rId80"/>
    <p:sldId id="391" r:id="rId81"/>
    <p:sldId id="392" r:id="rId82"/>
    <p:sldId id="393" r:id="rId83"/>
    <p:sldId id="394" r:id="rId84"/>
    <p:sldId id="395" r:id="rId85"/>
    <p:sldId id="396" r:id="rId86"/>
    <p:sldId id="397" r:id="rId87"/>
    <p:sldId id="398" r:id="rId88"/>
    <p:sldId id="399" r:id="rId89"/>
    <p:sldId id="400" r:id="rId90"/>
    <p:sldId id="401" r:id="rId91"/>
    <p:sldId id="402" r:id="rId92"/>
    <p:sldId id="403" r:id="rId93"/>
    <p:sldId id="404" r:id="rId94"/>
    <p:sldId id="303" r:id="rId95"/>
    <p:sldId id="304" r:id="rId96"/>
    <p:sldId id="305" r:id="rId97"/>
    <p:sldId id="306" r:id="rId98"/>
    <p:sldId id="307" r:id="rId99"/>
    <p:sldId id="308" r:id="rId100"/>
    <p:sldId id="309" r:id="rId101"/>
    <p:sldId id="310" r:id="rId102"/>
    <p:sldId id="311" r:id="rId103"/>
    <p:sldId id="312" r:id="rId104"/>
    <p:sldId id="313" r:id="rId105"/>
    <p:sldId id="314" r:id="rId106"/>
    <p:sldId id="315" r:id="rId107"/>
    <p:sldId id="316" r:id="rId108"/>
    <p:sldId id="317" r:id="rId109"/>
    <p:sldId id="318" r:id="rId110"/>
    <p:sldId id="319" r:id="rId111"/>
    <p:sldId id="320" r:id="rId112"/>
    <p:sldId id="321" r:id="rId113"/>
    <p:sldId id="322" r:id="rId114"/>
    <p:sldId id="323" r:id="rId115"/>
    <p:sldId id="324" r:id="rId116"/>
    <p:sldId id="325" r:id="rId117"/>
    <p:sldId id="326" r:id="rId118"/>
    <p:sldId id="327" r:id="rId119"/>
    <p:sldId id="328" r:id="rId120"/>
    <p:sldId id="329" r:id="rId121"/>
    <p:sldId id="330" r:id="rId122"/>
    <p:sldId id="331" r:id="rId123"/>
    <p:sldId id="332" r:id="rId124"/>
    <p:sldId id="333" r:id="rId125"/>
    <p:sldId id="334" r:id="rId126"/>
    <p:sldId id="335" r:id="rId127"/>
    <p:sldId id="336" r:id="rId128"/>
    <p:sldId id="337" r:id="rId129"/>
    <p:sldId id="338" r:id="rId130"/>
    <p:sldId id="339" r:id="rId131"/>
    <p:sldId id="340" r:id="rId132"/>
    <p:sldId id="341" r:id="rId133"/>
    <p:sldId id="342" r:id="rId134"/>
    <p:sldId id="343" r:id="rId135"/>
    <p:sldId id="344" r:id="rId136"/>
    <p:sldId id="345" r:id="rId137"/>
    <p:sldId id="346" r:id="rId138"/>
    <p:sldId id="347" r:id="rId139"/>
    <p:sldId id="348" r:id="rId140"/>
    <p:sldId id="349" r:id="rId141"/>
    <p:sldId id="350" r:id="rId142"/>
    <p:sldId id="351" r:id="rId143"/>
    <p:sldId id="352" r:id="rId144"/>
  </p:sldIdLst>
  <p:sldSz cx="6858000" cy="9144000" type="screen4x3"/>
  <p:notesSz cx="6858000" cy="9144000"/>
  <p:embeddedFontLst>
    <p:embeddedFont>
      <p:font typeface="Consolas" panose="020B0609020204030204" pitchFamily="49" charset="0"/>
      <p:regular r:id="rId147"/>
      <p:bold r:id="rId148"/>
      <p:italic r:id="rId149"/>
      <p:boldItalic r:id="rId150"/>
    </p:embeddedFont>
    <p:embeddedFont>
      <p:font typeface="Roboto" panose="020B0604020202020204" charset="0"/>
      <p:regular r:id="rId151"/>
      <p:bold r:id="rId152"/>
      <p:italic r:id="rId153"/>
      <p:boldItalic r:id="rId154"/>
    </p:embeddedFont>
    <p:embeddedFont>
      <p:font typeface="Montserrat Medium" pitchFamily="2" charset="-52"/>
      <p:regular r:id="rId155"/>
      <p:bold r:id="rId156"/>
      <p:italic r:id="rId157"/>
      <p:boldItalic r:id="rId1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C00"/>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1646" y="4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font" Target="fonts/font8.fntdata"/><Relationship Id="rId159"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font" Target="fonts/font3.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4.fntdata"/><Relationship Id="rId155" Type="http://schemas.openxmlformats.org/officeDocument/2006/relationships/font" Target="fonts/font9.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notesMaster" Target="notesMasters/notesMaster1.xml"/><Relationship Id="rId153" Type="http://schemas.openxmlformats.org/officeDocument/2006/relationships/font" Target="fonts/font7.fntdata"/><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font" Target="fonts/font2.fntdata"/><Relationship Id="rId151" Type="http://schemas.openxmlformats.org/officeDocument/2006/relationships/font" Target="fonts/font5.fntdata"/><Relationship Id="rId156"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font" Target="fonts/font11.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D0A731BC-B08A-49FE-B963-0DB582A1EB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198AFCEE-D303-413E-AA8E-ED95C36C89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E42F55-C672-4C5F-98F5-0D5E1C2F2CA7}" type="datetimeFigureOut">
              <a:rPr lang="ru-RU" smtClean="0"/>
              <a:t>30.08.2022</a:t>
            </a:fld>
            <a:endParaRPr lang="ru-RU"/>
          </a:p>
        </p:txBody>
      </p:sp>
      <p:sp>
        <p:nvSpPr>
          <p:cNvPr id="4" name="Нижний колонтитул 3">
            <a:extLst>
              <a:ext uri="{FF2B5EF4-FFF2-40B4-BE49-F238E27FC236}">
                <a16:creationId xmlns:a16="http://schemas.microsoft.com/office/drawing/2014/main" id="{B255AC14-33AF-49CB-B64C-5B5C9449D9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ru-RU"/>
              <a:t>3</a:t>
            </a:r>
          </a:p>
        </p:txBody>
      </p:sp>
      <p:sp>
        <p:nvSpPr>
          <p:cNvPr id="5" name="Номер слайда 4">
            <a:extLst>
              <a:ext uri="{FF2B5EF4-FFF2-40B4-BE49-F238E27FC236}">
                <a16:creationId xmlns:a16="http://schemas.microsoft.com/office/drawing/2014/main" id="{A6A8B0CF-2E74-43EF-9AE2-2F58BF45AD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20545E-27AC-41FA-965A-BDFBF3B5D9C1}" type="slidenum">
              <a:rPr lang="ru-RU" smtClean="0"/>
              <a:t>‹#›</a:t>
            </a:fld>
            <a:endParaRPr lang="ru-RU"/>
          </a:p>
        </p:txBody>
      </p:sp>
    </p:spTree>
    <p:extLst>
      <p:ext uri="{BB962C8B-B14F-4D97-AF65-F5344CB8AC3E}">
        <p14:creationId xmlns:p14="http://schemas.microsoft.com/office/powerpoint/2010/main" val="358214624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e062b9a10f_0_84: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e062b9a10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94476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04035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0470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17748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816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32098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00861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68333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76787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12545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5576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77761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77072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40612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401953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0744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4861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4594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84812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844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64542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231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72887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750922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6080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65535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70901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754322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832925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36013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806922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68677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566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01367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370623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44487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9055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410319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838960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09571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107198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944007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929983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737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7904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93480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954094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452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0627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1248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4211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919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07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85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5304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761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703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45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823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1498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712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65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9414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93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1129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9708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9143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03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2882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624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5714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169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5908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7151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9237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87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26870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776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38625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3550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827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19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024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16205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2122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9208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72046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4913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52676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41675a7a3_0_595: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41675a7a3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1825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1323690"/>
            <a:ext cx="6390451" cy="3649067"/>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9245"/>
            </a:lvl1pPr>
            <a:lvl2pPr lvl="1" algn="ctr">
              <a:spcBef>
                <a:spcPts val="0"/>
              </a:spcBef>
              <a:spcAft>
                <a:spcPts val="0"/>
              </a:spcAft>
              <a:buSzPts val="5200"/>
              <a:buNone/>
              <a:defRPr sz="9245"/>
            </a:lvl2pPr>
            <a:lvl3pPr lvl="2" algn="ctr">
              <a:spcBef>
                <a:spcPts val="0"/>
              </a:spcBef>
              <a:spcAft>
                <a:spcPts val="0"/>
              </a:spcAft>
              <a:buSzPts val="5200"/>
              <a:buNone/>
              <a:defRPr sz="9245"/>
            </a:lvl3pPr>
            <a:lvl4pPr lvl="3" algn="ctr">
              <a:spcBef>
                <a:spcPts val="0"/>
              </a:spcBef>
              <a:spcAft>
                <a:spcPts val="0"/>
              </a:spcAft>
              <a:buSzPts val="5200"/>
              <a:buNone/>
              <a:defRPr sz="9245"/>
            </a:lvl4pPr>
            <a:lvl5pPr lvl="4" algn="ctr">
              <a:spcBef>
                <a:spcPts val="0"/>
              </a:spcBef>
              <a:spcAft>
                <a:spcPts val="0"/>
              </a:spcAft>
              <a:buSzPts val="5200"/>
              <a:buNone/>
              <a:defRPr sz="9245"/>
            </a:lvl5pPr>
            <a:lvl6pPr lvl="5" algn="ctr">
              <a:spcBef>
                <a:spcPts val="0"/>
              </a:spcBef>
              <a:spcAft>
                <a:spcPts val="0"/>
              </a:spcAft>
              <a:buSzPts val="5200"/>
              <a:buNone/>
              <a:defRPr sz="9245"/>
            </a:lvl6pPr>
            <a:lvl7pPr lvl="6" algn="ctr">
              <a:spcBef>
                <a:spcPts val="0"/>
              </a:spcBef>
              <a:spcAft>
                <a:spcPts val="0"/>
              </a:spcAft>
              <a:buSzPts val="5200"/>
              <a:buNone/>
              <a:defRPr sz="9245"/>
            </a:lvl7pPr>
            <a:lvl8pPr lvl="7" algn="ctr">
              <a:spcBef>
                <a:spcPts val="0"/>
              </a:spcBef>
              <a:spcAft>
                <a:spcPts val="0"/>
              </a:spcAft>
              <a:buSzPts val="5200"/>
              <a:buNone/>
              <a:defRPr sz="9245"/>
            </a:lvl8pPr>
            <a:lvl9pPr lvl="8" algn="ctr">
              <a:spcBef>
                <a:spcPts val="0"/>
              </a:spcBef>
              <a:spcAft>
                <a:spcPts val="0"/>
              </a:spcAft>
              <a:buSzPts val="5200"/>
              <a:buNone/>
              <a:defRPr sz="9245"/>
            </a:lvl9pPr>
          </a:lstStyle>
          <a:p>
            <a:endParaRPr/>
          </a:p>
        </p:txBody>
      </p:sp>
      <p:sp>
        <p:nvSpPr>
          <p:cNvPr id="11" name="Google Shape;11;p2"/>
          <p:cNvSpPr txBox="1">
            <a:spLocks noGrp="1"/>
          </p:cNvSpPr>
          <p:nvPr>
            <p:ph type="subTitle" idx="1"/>
          </p:nvPr>
        </p:nvSpPr>
        <p:spPr>
          <a:xfrm>
            <a:off x="233775" y="5038445"/>
            <a:ext cx="6390451" cy="1409067"/>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4978"/>
            </a:lvl1pPr>
            <a:lvl2pPr lvl="1" algn="ctr">
              <a:lnSpc>
                <a:spcPct val="100000"/>
              </a:lnSpc>
              <a:spcBef>
                <a:spcPts val="0"/>
              </a:spcBef>
              <a:spcAft>
                <a:spcPts val="0"/>
              </a:spcAft>
              <a:buSzPts val="2800"/>
              <a:buNone/>
              <a:defRPr sz="4978"/>
            </a:lvl2pPr>
            <a:lvl3pPr lvl="2" algn="ctr">
              <a:lnSpc>
                <a:spcPct val="100000"/>
              </a:lnSpc>
              <a:spcBef>
                <a:spcPts val="0"/>
              </a:spcBef>
              <a:spcAft>
                <a:spcPts val="0"/>
              </a:spcAft>
              <a:buSzPts val="2800"/>
              <a:buNone/>
              <a:defRPr sz="4978"/>
            </a:lvl3pPr>
            <a:lvl4pPr lvl="3" algn="ctr">
              <a:lnSpc>
                <a:spcPct val="100000"/>
              </a:lnSpc>
              <a:spcBef>
                <a:spcPts val="0"/>
              </a:spcBef>
              <a:spcAft>
                <a:spcPts val="0"/>
              </a:spcAft>
              <a:buSzPts val="2800"/>
              <a:buNone/>
              <a:defRPr sz="4978"/>
            </a:lvl4pPr>
            <a:lvl5pPr lvl="4" algn="ctr">
              <a:lnSpc>
                <a:spcPct val="100000"/>
              </a:lnSpc>
              <a:spcBef>
                <a:spcPts val="0"/>
              </a:spcBef>
              <a:spcAft>
                <a:spcPts val="0"/>
              </a:spcAft>
              <a:buSzPts val="2800"/>
              <a:buNone/>
              <a:defRPr sz="4978"/>
            </a:lvl5pPr>
            <a:lvl6pPr lvl="5" algn="ctr">
              <a:lnSpc>
                <a:spcPct val="100000"/>
              </a:lnSpc>
              <a:spcBef>
                <a:spcPts val="0"/>
              </a:spcBef>
              <a:spcAft>
                <a:spcPts val="0"/>
              </a:spcAft>
              <a:buSzPts val="2800"/>
              <a:buNone/>
              <a:defRPr sz="4978"/>
            </a:lvl6pPr>
            <a:lvl7pPr lvl="6" algn="ctr">
              <a:lnSpc>
                <a:spcPct val="100000"/>
              </a:lnSpc>
              <a:spcBef>
                <a:spcPts val="0"/>
              </a:spcBef>
              <a:spcAft>
                <a:spcPts val="0"/>
              </a:spcAft>
              <a:buSzPts val="2800"/>
              <a:buNone/>
              <a:defRPr sz="4978"/>
            </a:lvl7pPr>
            <a:lvl8pPr lvl="7" algn="ctr">
              <a:lnSpc>
                <a:spcPct val="100000"/>
              </a:lnSpc>
              <a:spcBef>
                <a:spcPts val="0"/>
              </a:spcBef>
              <a:spcAft>
                <a:spcPts val="0"/>
              </a:spcAft>
              <a:buSzPts val="2800"/>
              <a:buNone/>
              <a:defRPr sz="4978"/>
            </a:lvl8pPr>
            <a:lvl9pPr lvl="8" algn="ctr">
              <a:lnSpc>
                <a:spcPct val="100000"/>
              </a:lnSpc>
              <a:spcBef>
                <a:spcPts val="0"/>
              </a:spcBef>
              <a:spcAft>
                <a:spcPts val="0"/>
              </a:spcAft>
              <a:buSzPts val="2800"/>
              <a:buNone/>
              <a:defRPr sz="4978"/>
            </a:lvl9pPr>
          </a:lstStyle>
          <a:p>
            <a:endParaRPr/>
          </a:p>
        </p:txBody>
      </p:sp>
      <p:sp>
        <p:nvSpPr>
          <p:cNvPr id="12" name="Google Shape;12;p2"/>
          <p:cNvSpPr txBox="1">
            <a:spLocks noGrp="1"/>
          </p:cNvSpPr>
          <p:nvPr>
            <p:ph type="sldNum" idx="12"/>
          </p:nvPr>
        </p:nvSpPr>
        <p:spPr>
          <a:xfrm>
            <a:off x="5991726" y="8290165"/>
            <a:ext cx="774143"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33775" y="1966445"/>
            <a:ext cx="6390451" cy="3490667"/>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1334"/>
            </a:lvl1pPr>
            <a:lvl2pPr lvl="1" algn="ctr">
              <a:spcBef>
                <a:spcPts val="0"/>
              </a:spcBef>
              <a:spcAft>
                <a:spcPts val="0"/>
              </a:spcAft>
              <a:buSzPts val="12000"/>
              <a:buNone/>
              <a:defRPr sz="21334"/>
            </a:lvl2pPr>
            <a:lvl3pPr lvl="2" algn="ctr">
              <a:spcBef>
                <a:spcPts val="0"/>
              </a:spcBef>
              <a:spcAft>
                <a:spcPts val="0"/>
              </a:spcAft>
              <a:buSzPts val="12000"/>
              <a:buNone/>
              <a:defRPr sz="21334"/>
            </a:lvl3pPr>
            <a:lvl4pPr lvl="3" algn="ctr">
              <a:spcBef>
                <a:spcPts val="0"/>
              </a:spcBef>
              <a:spcAft>
                <a:spcPts val="0"/>
              </a:spcAft>
              <a:buSzPts val="12000"/>
              <a:buNone/>
              <a:defRPr sz="21334"/>
            </a:lvl4pPr>
            <a:lvl5pPr lvl="4" algn="ctr">
              <a:spcBef>
                <a:spcPts val="0"/>
              </a:spcBef>
              <a:spcAft>
                <a:spcPts val="0"/>
              </a:spcAft>
              <a:buSzPts val="12000"/>
              <a:buNone/>
              <a:defRPr sz="21334"/>
            </a:lvl5pPr>
            <a:lvl6pPr lvl="5" algn="ctr">
              <a:spcBef>
                <a:spcPts val="0"/>
              </a:spcBef>
              <a:spcAft>
                <a:spcPts val="0"/>
              </a:spcAft>
              <a:buSzPts val="12000"/>
              <a:buNone/>
              <a:defRPr sz="21334"/>
            </a:lvl6pPr>
            <a:lvl7pPr lvl="6" algn="ctr">
              <a:spcBef>
                <a:spcPts val="0"/>
              </a:spcBef>
              <a:spcAft>
                <a:spcPts val="0"/>
              </a:spcAft>
              <a:buSzPts val="12000"/>
              <a:buNone/>
              <a:defRPr sz="21334"/>
            </a:lvl7pPr>
            <a:lvl8pPr lvl="7" algn="ctr">
              <a:spcBef>
                <a:spcPts val="0"/>
              </a:spcBef>
              <a:spcAft>
                <a:spcPts val="0"/>
              </a:spcAft>
              <a:buSzPts val="12000"/>
              <a:buNone/>
              <a:defRPr sz="21334"/>
            </a:lvl8pPr>
            <a:lvl9pPr lvl="8" algn="ctr">
              <a:spcBef>
                <a:spcPts val="0"/>
              </a:spcBef>
              <a:spcAft>
                <a:spcPts val="0"/>
              </a:spcAft>
              <a:buSzPts val="12000"/>
              <a:buNone/>
              <a:defRPr sz="21334"/>
            </a:lvl9pPr>
          </a:lstStyle>
          <a:p>
            <a:r>
              <a:t>xx%</a:t>
            </a:r>
          </a:p>
        </p:txBody>
      </p:sp>
      <p:sp>
        <p:nvSpPr>
          <p:cNvPr id="46" name="Google Shape;46;p11"/>
          <p:cNvSpPr txBox="1">
            <a:spLocks noGrp="1"/>
          </p:cNvSpPr>
          <p:nvPr>
            <p:ph type="body" idx="1"/>
          </p:nvPr>
        </p:nvSpPr>
        <p:spPr>
          <a:xfrm>
            <a:off x="233775" y="5603957"/>
            <a:ext cx="6390451" cy="2312533"/>
          </a:xfrm>
          <a:prstGeom prst="rect">
            <a:avLst/>
          </a:prstGeom>
        </p:spPr>
        <p:txBody>
          <a:bodyPr spcFirstLastPara="1" wrap="square" lIns="91425" tIns="91425" rIns="91425" bIns="91425" anchor="t" anchorCtr="0">
            <a:normAutofit/>
          </a:bodyPr>
          <a:lstStyle>
            <a:lvl1pPr marL="812810" lvl="0" indent="-609608" algn="ctr">
              <a:spcBef>
                <a:spcPts val="0"/>
              </a:spcBef>
              <a:spcAft>
                <a:spcPts val="0"/>
              </a:spcAft>
              <a:buSzPts val="1800"/>
              <a:buChar char="●"/>
              <a:defRPr/>
            </a:lvl1pPr>
            <a:lvl2pPr marL="1625620" lvl="1" indent="-564452" algn="ctr">
              <a:spcBef>
                <a:spcPts val="0"/>
              </a:spcBef>
              <a:spcAft>
                <a:spcPts val="0"/>
              </a:spcAft>
              <a:buSzPts val="1400"/>
              <a:buChar char="○"/>
              <a:defRPr/>
            </a:lvl2pPr>
            <a:lvl3pPr marL="2438430" lvl="2" indent="-564452" algn="ctr">
              <a:spcBef>
                <a:spcPts val="0"/>
              </a:spcBef>
              <a:spcAft>
                <a:spcPts val="0"/>
              </a:spcAft>
              <a:buSzPts val="1400"/>
              <a:buChar char="■"/>
              <a:defRPr/>
            </a:lvl3pPr>
            <a:lvl4pPr marL="3251241" lvl="3" indent="-564452" algn="ctr">
              <a:spcBef>
                <a:spcPts val="0"/>
              </a:spcBef>
              <a:spcAft>
                <a:spcPts val="0"/>
              </a:spcAft>
              <a:buSzPts val="1400"/>
              <a:buChar char="●"/>
              <a:defRPr/>
            </a:lvl4pPr>
            <a:lvl5pPr marL="4064051" lvl="4" indent="-564452" algn="ctr">
              <a:spcBef>
                <a:spcPts val="0"/>
              </a:spcBef>
              <a:spcAft>
                <a:spcPts val="0"/>
              </a:spcAft>
              <a:buSzPts val="1400"/>
              <a:buChar char="○"/>
              <a:defRPr/>
            </a:lvl5pPr>
            <a:lvl6pPr marL="4876861" lvl="5" indent="-564452" algn="ctr">
              <a:spcBef>
                <a:spcPts val="0"/>
              </a:spcBef>
              <a:spcAft>
                <a:spcPts val="0"/>
              </a:spcAft>
              <a:buSzPts val="1400"/>
              <a:buChar char="■"/>
              <a:defRPr/>
            </a:lvl6pPr>
            <a:lvl7pPr marL="5689671" lvl="6" indent="-564452" algn="ctr">
              <a:spcBef>
                <a:spcPts val="0"/>
              </a:spcBef>
              <a:spcAft>
                <a:spcPts val="0"/>
              </a:spcAft>
              <a:buSzPts val="1400"/>
              <a:buChar char="●"/>
              <a:defRPr/>
            </a:lvl7pPr>
            <a:lvl8pPr marL="6502481" lvl="7" indent="-564452" algn="ctr">
              <a:spcBef>
                <a:spcPts val="0"/>
              </a:spcBef>
              <a:spcAft>
                <a:spcPts val="0"/>
              </a:spcAft>
              <a:buSzPts val="1400"/>
              <a:buChar char="○"/>
              <a:defRPr/>
            </a:lvl8pPr>
            <a:lvl9pPr marL="7315291" lvl="8" indent="-564452"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6354344" y="8290165"/>
            <a:ext cx="411525"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354344" y="8290165"/>
            <a:ext cx="411525"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4351" y="2834641"/>
            <a:ext cx="58293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28701" y="5120640"/>
            <a:ext cx="48005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82455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82542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42900" y="2103120"/>
            <a:ext cx="298323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531869" y="2103120"/>
            <a:ext cx="298323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77216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70181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36659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3823735"/>
            <a:ext cx="6390451" cy="1496533"/>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6400"/>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15" name="Google Shape;15;p3"/>
          <p:cNvSpPr txBox="1">
            <a:spLocks noGrp="1"/>
          </p:cNvSpPr>
          <p:nvPr>
            <p:ph type="sldNum" idx="12"/>
          </p:nvPr>
        </p:nvSpPr>
        <p:spPr>
          <a:xfrm>
            <a:off x="6354344" y="8290165"/>
            <a:ext cx="411525"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791157"/>
            <a:ext cx="6390451" cy="10181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2048844"/>
            <a:ext cx="6390451" cy="6073600"/>
          </a:xfrm>
          <a:prstGeom prst="rect">
            <a:avLst/>
          </a:prstGeom>
        </p:spPr>
        <p:txBody>
          <a:bodyPr spcFirstLastPara="1" wrap="square" lIns="91425" tIns="91425" rIns="91425" bIns="91425" anchor="t" anchorCtr="0">
            <a:normAutofit/>
          </a:bodyPr>
          <a:lstStyle>
            <a:lvl1pPr marL="812810" lvl="0" indent="-609608">
              <a:spcBef>
                <a:spcPts val="0"/>
              </a:spcBef>
              <a:spcAft>
                <a:spcPts val="0"/>
              </a:spcAft>
              <a:buSzPts val="1800"/>
              <a:buChar char="●"/>
              <a:defRPr/>
            </a:lvl1pPr>
            <a:lvl2pPr marL="1625620" lvl="1" indent="-564452">
              <a:spcBef>
                <a:spcPts val="0"/>
              </a:spcBef>
              <a:spcAft>
                <a:spcPts val="0"/>
              </a:spcAft>
              <a:buSzPts val="1400"/>
              <a:buChar char="○"/>
              <a:defRPr/>
            </a:lvl2pPr>
            <a:lvl3pPr marL="2438430" lvl="2" indent="-564452">
              <a:spcBef>
                <a:spcPts val="0"/>
              </a:spcBef>
              <a:spcAft>
                <a:spcPts val="0"/>
              </a:spcAft>
              <a:buSzPts val="1400"/>
              <a:buChar char="■"/>
              <a:defRPr/>
            </a:lvl3pPr>
            <a:lvl4pPr marL="3251241" lvl="3" indent="-564452">
              <a:spcBef>
                <a:spcPts val="0"/>
              </a:spcBef>
              <a:spcAft>
                <a:spcPts val="0"/>
              </a:spcAft>
              <a:buSzPts val="1400"/>
              <a:buChar char="●"/>
              <a:defRPr/>
            </a:lvl4pPr>
            <a:lvl5pPr marL="4064051" lvl="4" indent="-564452">
              <a:spcBef>
                <a:spcPts val="0"/>
              </a:spcBef>
              <a:spcAft>
                <a:spcPts val="0"/>
              </a:spcAft>
              <a:buSzPts val="1400"/>
              <a:buChar char="○"/>
              <a:defRPr/>
            </a:lvl5pPr>
            <a:lvl6pPr marL="4876861" lvl="5" indent="-564452">
              <a:spcBef>
                <a:spcPts val="0"/>
              </a:spcBef>
              <a:spcAft>
                <a:spcPts val="0"/>
              </a:spcAft>
              <a:buSzPts val="1400"/>
              <a:buChar char="■"/>
              <a:defRPr/>
            </a:lvl6pPr>
            <a:lvl7pPr marL="5689671" lvl="6" indent="-564452">
              <a:spcBef>
                <a:spcPts val="0"/>
              </a:spcBef>
              <a:spcAft>
                <a:spcPts val="0"/>
              </a:spcAft>
              <a:buSzPts val="1400"/>
              <a:buChar char="●"/>
              <a:defRPr/>
            </a:lvl7pPr>
            <a:lvl8pPr marL="6502481" lvl="7" indent="-564452">
              <a:spcBef>
                <a:spcPts val="0"/>
              </a:spcBef>
              <a:spcAft>
                <a:spcPts val="0"/>
              </a:spcAft>
              <a:buSzPts val="1400"/>
              <a:buChar char="○"/>
              <a:defRPr/>
            </a:lvl8pPr>
            <a:lvl9pPr marL="7315291" lvl="8" indent="-56445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354344" y="8290165"/>
            <a:ext cx="411525"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33775" y="791157"/>
            <a:ext cx="6390451" cy="10181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33775" y="2048844"/>
            <a:ext cx="2999925" cy="6073600"/>
          </a:xfrm>
          <a:prstGeom prst="rect">
            <a:avLst/>
          </a:prstGeom>
        </p:spPr>
        <p:txBody>
          <a:bodyPr spcFirstLastPara="1" wrap="square" lIns="91425" tIns="91425" rIns="91425" bIns="91425" anchor="t" anchorCtr="0">
            <a:normAutofit/>
          </a:bodyPr>
          <a:lstStyle>
            <a:lvl1pPr marL="812810" lvl="0" indent="-564452">
              <a:spcBef>
                <a:spcPts val="0"/>
              </a:spcBef>
              <a:spcAft>
                <a:spcPts val="0"/>
              </a:spcAft>
              <a:buSzPts val="1400"/>
              <a:buChar char="●"/>
              <a:defRPr sz="2489"/>
            </a:lvl1pPr>
            <a:lvl2pPr marL="1625620" lvl="1" indent="-541873">
              <a:spcBef>
                <a:spcPts val="0"/>
              </a:spcBef>
              <a:spcAft>
                <a:spcPts val="0"/>
              </a:spcAft>
              <a:buSzPts val="1200"/>
              <a:buChar char="○"/>
              <a:defRPr sz="2133"/>
            </a:lvl2pPr>
            <a:lvl3pPr marL="2438430" lvl="2" indent="-541873">
              <a:spcBef>
                <a:spcPts val="0"/>
              </a:spcBef>
              <a:spcAft>
                <a:spcPts val="0"/>
              </a:spcAft>
              <a:buSzPts val="1200"/>
              <a:buChar char="■"/>
              <a:defRPr sz="2133"/>
            </a:lvl3pPr>
            <a:lvl4pPr marL="3251241" lvl="3" indent="-541873">
              <a:spcBef>
                <a:spcPts val="0"/>
              </a:spcBef>
              <a:spcAft>
                <a:spcPts val="0"/>
              </a:spcAft>
              <a:buSzPts val="1200"/>
              <a:buChar char="●"/>
              <a:defRPr sz="2133"/>
            </a:lvl4pPr>
            <a:lvl5pPr marL="4064051" lvl="4" indent="-541873">
              <a:spcBef>
                <a:spcPts val="0"/>
              </a:spcBef>
              <a:spcAft>
                <a:spcPts val="0"/>
              </a:spcAft>
              <a:buSzPts val="1200"/>
              <a:buChar char="○"/>
              <a:defRPr sz="2133"/>
            </a:lvl5pPr>
            <a:lvl6pPr marL="4876861" lvl="5" indent="-541873">
              <a:spcBef>
                <a:spcPts val="0"/>
              </a:spcBef>
              <a:spcAft>
                <a:spcPts val="0"/>
              </a:spcAft>
              <a:buSzPts val="1200"/>
              <a:buChar char="■"/>
              <a:defRPr sz="2133"/>
            </a:lvl6pPr>
            <a:lvl7pPr marL="5689671" lvl="6" indent="-541873">
              <a:spcBef>
                <a:spcPts val="0"/>
              </a:spcBef>
              <a:spcAft>
                <a:spcPts val="0"/>
              </a:spcAft>
              <a:buSzPts val="1200"/>
              <a:buChar char="●"/>
              <a:defRPr sz="2133"/>
            </a:lvl7pPr>
            <a:lvl8pPr marL="6502481" lvl="7" indent="-541873">
              <a:spcBef>
                <a:spcPts val="0"/>
              </a:spcBef>
              <a:spcAft>
                <a:spcPts val="0"/>
              </a:spcAft>
              <a:buSzPts val="1200"/>
              <a:buChar char="○"/>
              <a:defRPr sz="2133"/>
            </a:lvl8pPr>
            <a:lvl9pPr marL="7315291" lvl="8" indent="-541873">
              <a:spcBef>
                <a:spcPts val="0"/>
              </a:spcBef>
              <a:spcAft>
                <a:spcPts val="0"/>
              </a:spcAft>
              <a:buSzPts val="1200"/>
              <a:buChar char="■"/>
              <a:defRPr sz="2133"/>
            </a:lvl9pPr>
          </a:lstStyle>
          <a:p>
            <a:endParaRPr/>
          </a:p>
        </p:txBody>
      </p:sp>
      <p:sp>
        <p:nvSpPr>
          <p:cNvPr id="23" name="Google Shape;23;p5"/>
          <p:cNvSpPr txBox="1">
            <a:spLocks noGrp="1"/>
          </p:cNvSpPr>
          <p:nvPr>
            <p:ph type="body" idx="2"/>
          </p:nvPr>
        </p:nvSpPr>
        <p:spPr>
          <a:xfrm>
            <a:off x="3624300" y="2048844"/>
            <a:ext cx="2999925" cy="6073600"/>
          </a:xfrm>
          <a:prstGeom prst="rect">
            <a:avLst/>
          </a:prstGeom>
        </p:spPr>
        <p:txBody>
          <a:bodyPr spcFirstLastPara="1" wrap="square" lIns="91425" tIns="91425" rIns="91425" bIns="91425" anchor="t" anchorCtr="0">
            <a:normAutofit/>
          </a:bodyPr>
          <a:lstStyle>
            <a:lvl1pPr marL="812810" lvl="0" indent="-564452">
              <a:spcBef>
                <a:spcPts val="0"/>
              </a:spcBef>
              <a:spcAft>
                <a:spcPts val="0"/>
              </a:spcAft>
              <a:buSzPts val="1400"/>
              <a:buChar char="●"/>
              <a:defRPr sz="2489"/>
            </a:lvl1pPr>
            <a:lvl2pPr marL="1625620" lvl="1" indent="-541873">
              <a:spcBef>
                <a:spcPts val="0"/>
              </a:spcBef>
              <a:spcAft>
                <a:spcPts val="0"/>
              </a:spcAft>
              <a:buSzPts val="1200"/>
              <a:buChar char="○"/>
              <a:defRPr sz="2133"/>
            </a:lvl2pPr>
            <a:lvl3pPr marL="2438430" lvl="2" indent="-541873">
              <a:spcBef>
                <a:spcPts val="0"/>
              </a:spcBef>
              <a:spcAft>
                <a:spcPts val="0"/>
              </a:spcAft>
              <a:buSzPts val="1200"/>
              <a:buChar char="■"/>
              <a:defRPr sz="2133"/>
            </a:lvl3pPr>
            <a:lvl4pPr marL="3251241" lvl="3" indent="-541873">
              <a:spcBef>
                <a:spcPts val="0"/>
              </a:spcBef>
              <a:spcAft>
                <a:spcPts val="0"/>
              </a:spcAft>
              <a:buSzPts val="1200"/>
              <a:buChar char="●"/>
              <a:defRPr sz="2133"/>
            </a:lvl4pPr>
            <a:lvl5pPr marL="4064051" lvl="4" indent="-541873">
              <a:spcBef>
                <a:spcPts val="0"/>
              </a:spcBef>
              <a:spcAft>
                <a:spcPts val="0"/>
              </a:spcAft>
              <a:buSzPts val="1200"/>
              <a:buChar char="○"/>
              <a:defRPr sz="2133"/>
            </a:lvl5pPr>
            <a:lvl6pPr marL="4876861" lvl="5" indent="-541873">
              <a:spcBef>
                <a:spcPts val="0"/>
              </a:spcBef>
              <a:spcAft>
                <a:spcPts val="0"/>
              </a:spcAft>
              <a:buSzPts val="1200"/>
              <a:buChar char="■"/>
              <a:defRPr sz="2133"/>
            </a:lvl6pPr>
            <a:lvl7pPr marL="5689671" lvl="6" indent="-541873">
              <a:spcBef>
                <a:spcPts val="0"/>
              </a:spcBef>
              <a:spcAft>
                <a:spcPts val="0"/>
              </a:spcAft>
              <a:buSzPts val="1200"/>
              <a:buChar char="●"/>
              <a:defRPr sz="2133"/>
            </a:lvl7pPr>
            <a:lvl8pPr marL="6502481" lvl="7" indent="-541873">
              <a:spcBef>
                <a:spcPts val="0"/>
              </a:spcBef>
              <a:spcAft>
                <a:spcPts val="0"/>
              </a:spcAft>
              <a:buSzPts val="1200"/>
              <a:buChar char="○"/>
              <a:defRPr sz="2133"/>
            </a:lvl8pPr>
            <a:lvl9pPr marL="7315291" lvl="8" indent="-541873">
              <a:spcBef>
                <a:spcPts val="0"/>
              </a:spcBef>
              <a:spcAft>
                <a:spcPts val="0"/>
              </a:spcAft>
              <a:buSzPts val="1200"/>
              <a:buChar char="■"/>
              <a:defRPr sz="2133"/>
            </a:lvl9pPr>
          </a:lstStyle>
          <a:p>
            <a:endParaRPr/>
          </a:p>
        </p:txBody>
      </p:sp>
      <p:sp>
        <p:nvSpPr>
          <p:cNvPr id="24" name="Google Shape;24;p5"/>
          <p:cNvSpPr txBox="1">
            <a:spLocks noGrp="1"/>
          </p:cNvSpPr>
          <p:nvPr>
            <p:ph type="sldNum" idx="12"/>
          </p:nvPr>
        </p:nvSpPr>
        <p:spPr>
          <a:xfrm>
            <a:off x="6354344" y="8290165"/>
            <a:ext cx="411525"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33775" y="791157"/>
            <a:ext cx="6390451" cy="10181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354344" y="8290165"/>
            <a:ext cx="411525"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33775" y="987734"/>
            <a:ext cx="2106000" cy="1343467"/>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267"/>
            </a:lvl1pPr>
            <a:lvl2pPr lvl="1">
              <a:spcBef>
                <a:spcPts val="0"/>
              </a:spcBef>
              <a:spcAft>
                <a:spcPts val="0"/>
              </a:spcAft>
              <a:buSzPts val="2400"/>
              <a:buNone/>
              <a:defRPr sz="4267"/>
            </a:lvl2pPr>
            <a:lvl3pPr lvl="2">
              <a:spcBef>
                <a:spcPts val="0"/>
              </a:spcBef>
              <a:spcAft>
                <a:spcPts val="0"/>
              </a:spcAft>
              <a:buSzPts val="2400"/>
              <a:buNone/>
              <a:defRPr sz="4267"/>
            </a:lvl3pPr>
            <a:lvl4pPr lvl="3">
              <a:spcBef>
                <a:spcPts val="0"/>
              </a:spcBef>
              <a:spcAft>
                <a:spcPts val="0"/>
              </a:spcAft>
              <a:buSzPts val="2400"/>
              <a:buNone/>
              <a:defRPr sz="4267"/>
            </a:lvl4pPr>
            <a:lvl5pPr lvl="4">
              <a:spcBef>
                <a:spcPts val="0"/>
              </a:spcBef>
              <a:spcAft>
                <a:spcPts val="0"/>
              </a:spcAft>
              <a:buSzPts val="2400"/>
              <a:buNone/>
              <a:defRPr sz="4267"/>
            </a:lvl5pPr>
            <a:lvl6pPr lvl="5">
              <a:spcBef>
                <a:spcPts val="0"/>
              </a:spcBef>
              <a:spcAft>
                <a:spcPts val="0"/>
              </a:spcAft>
              <a:buSzPts val="2400"/>
              <a:buNone/>
              <a:defRPr sz="4267"/>
            </a:lvl6pPr>
            <a:lvl7pPr lvl="6">
              <a:spcBef>
                <a:spcPts val="0"/>
              </a:spcBef>
              <a:spcAft>
                <a:spcPts val="0"/>
              </a:spcAft>
              <a:buSzPts val="2400"/>
              <a:buNone/>
              <a:defRPr sz="4267"/>
            </a:lvl7pPr>
            <a:lvl8pPr lvl="7">
              <a:spcBef>
                <a:spcPts val="0"/>
              </a:spcBef>
              <a:spcAft>
                <a:spcPts val="0"/>
              </a:spcAft>
              <a:buSzPts val="2400"/>
              <a:buNone/>
              <a:defRPr sz="4267"/>
            </a:lvl8pPr>
            <a:lvl9pPr lvl="8">
              <a:spcBef>
                <a:spcPts val="0"/>
              </a:spcBef>
              <a:spcAft>
                <a:spcPts val="0"/>
              </a:spcAft>
              <a:buSzPts val="2400"/>
              <a:buNone/>
              <a:defRPr sz="4267"/>
            </a:lvl9pPr>
          </a:lstStyle>
          <a:p>
            <a:endParaRPr/>
          </a:p>
        </p:txBody>
      </p:sp>
      <p:sp>
        <p:nvSpPr>
          <p:cNvPr id="30" name="Google Shape;30;p7"/>
          <p:cNvSpPr txBox="1">
            <a:spLocks noGrp="1"/>
          </p:cNvSpPr>
          <p:nvPr>
            <p:ph type="body" idx="1"/>
          </p:nvPr>
        </p:nvSpPr>
        <p:spPr>
          <a:xfrm>
            <a:off x="233775" y="2470401"/>
            <a:ext cx="2106000" cy="5652267"/>
          </a:xfrm>
          <a:prstGeom prst="rect">
            <a:avLst/>
          </a:prstGeom>
        </p:spPr>
        <p:txBody>
          <a:bodyPr spcFirstLastPara="1" wrap="square" lIns="91425" tIns="91425" rIns="91425" bIns="91425" anchor="t" anchorCtr="0">
            <a:normAutofit/>
          </a:bodyPr>
          <a:lstStyle>
            <a:lvl1pPr marL="812810" lvl="0" indent="-541873">
              <a:spcBef>
                <a:spcPts val="0"/>
              </a:spcBef>
              <a:spcAft>
                <a:spcPts val="0"/>
              </a:spcAft>
              <a:buSzPts val="1200"/>
              <a:buChar char="●"/>
              <a:defRPr sz="2133"/>
            </a:lvl1pPr>
            <a:lvl2pPr marL="1625620" lvl="1" indent="-541873">
              <a:spcBef>
                <a:spcPts val="0"/>
              </a:spcBef>
              <a:spcAft>
                <a:spcPts val="0"/>
              </a:spcAft>
              <a:buSzPts val="1200"/>
              <a:buChar char="○"/>
              <a:defRPr sz="2133"/>
            </a:lvl2pPr>
            <a:lvl3pPr marL="2438430" lvl="2" indent="-541873">
              <a:spcBef>
                <a:spcPts val="0"/>
              </a:spcBef>
              <a:spcAft>
                <a:spcPts val="0"/>
              </a:spcAft>
              <a:buSzPts val="1200"/>
              <a:buChar char="■"/>
              <a:defRPr sz="2133"/>
            </a:lvl3pPr>
            <a:lvl4pPr marL="3251241" lvl="3" indent="-541873">
              <a:spcBef>
                <a:spcPts val="0"/>
              </a:spcBef>
              <a:spcAft>
                <a:spcPts val="0"/>
              </a:spcAft>
              <a:buSzPts val="1200"/>
              <a:buChar char="●"/>
              <a:defRPr sz="2133"/>
            </a:lvl4pPr>
            <a:lvl5pPr marL="4064051" lvl="4" indent="-541873">
              <a:spcBef>
                <a:spcPts val="0"/>
              </a:spcBef>
              <a:spcAft>
                <a:spcPts val="0"/>
              </a:spcAft>
              <a:buSzPts val="1200"/>
              <a:buChar char="○"/>
              <a:defRPr sz="2133"/>
            </a:lvl5pPr>
            <a:lvl6pPr marL="4876861" lvl="5" indent="-541873">
              <a:spcBef>
                <a:spcPts val="0"/>
              </a:spcBef>
              <a:spcAft>
                <a:spcPts val="0"/>
              </a:spcAft>
              <a:buSzPts val="1200"/>
              <a:buChar char="■"/>
              <a:defRPr sz="2133"/>
            </a:lvl6pPr>
            <a:lvl7pPr marL="5689671" lvl="6" indent="-541873">
              <a:spcBef>
                <a:spcPts val="0"/>
              </a:spcBef>
              <a:spcAft>
                <a:spcPts val="0"/>
              </a:spcAft>
              <a:buSzPts val="1200"/>
              <a:buChar char="●"/>
              <a:defRPr sz="2133"/>
            </a:lvl7pPr>
            <a:lvl8pPr marL="6502481" lvl="7" indent="-541873">
              <a:spcBef>
                <a:spcPts val="0"/>
              </a:spcBef>
              <a:spcAft>
                <a:spcPts val="0"/>
              </a:spcAft>
              <a:buSzPts val="1200"/>
              <a:buChar char="○"/>
              <a:defRPr sz="2133"/>
            </a:lvl8pPr>
            <a:lvl9pPr marL="7315291" lvl="8" indent="-541873">
              <a:spcBef>
                <a:spcPts val="0"/>
              </a:spcBef>
              <a:spcAft>
                <a:spcPts val="0"/>
              </a:spcAft>
              <a:buSzPts val="1200"/>
              <a:buChar char="■"/>
              <a:defRPr sz="2133"/>
            </a:lvl9pPr>
          </a:lstStyle>
          <a:p>
            <a:endParaRPr/>
          </a:p>
        </p:txBody>
      </p:sp>
      <p:sp>
        <p:nvSpPr>
          <p:cNvPr id="31" name="Google Shape;31;p7"/>
          <p:cNvSpPr txBox="1">
            <a:spLocks noGrp="1"/>
          </p:cNvSpPr>
          <p:nvPr>
            <p:ph type="sldNum" idx="12"/>
          </p:nvPr>
        </p:nvSpPr>
        <p:spPr>
          <a:xfrm>
            <a:off x="6354344" y="8290165"/>
            <a:ext cx="411525"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7" y="800268"/>
            <a:ext cx="4775851" cy="7272533"/>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8533"/>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sp>
        <p:nvSpPr>
          <p:cNvPr id="34" name="Google Shape;34;p8"/>
          <p:cNvSpPr txBox="1">
            <a:spLocks noGrp="1"/>
          </p:cNvSpPr>
          <p:nvPr>
            <p:ph type="sldNum" idx="12"/>
          </p:nvPr>
        </p:nvSpPr>
        <p:spPr>
          <a:xfrm>
            <a:off x="6354344" y="8290165"/>
            <a:ext cx="411525"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429000" y="44"/>
            <a:ext cx="3429000" cy="9144000"/>
          </a:xfrm>
          <a:prstGeom prst="rect">
            <a:avLst/>
          </a:prstGeom>
          <a:solidFill>
            <a:schemeClr val="dk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2489"/>
          </a:p>
        </p:txBody>
      </p:sp>
      <p:sp>
        <p:nvSpPr>
          <p:cNvPr id="37" name="Google Shape;37;p9"/>
          <p:cNvSpPr txBox="1">
            <a:spLocks noGrp="1"/>
          </p:cNvSpPr>
          <p:nvPr>
            <p:ph type="title"/>
          </p:nvPr>
        </p:nvSpPr>
        <p:spPr>
          <a:xfrm>
            <a:off x="199126" y="2192311"/>
            <a:ext cx="3033900" cy="2635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7467"/>
            </a:lvl1pPr>
            <a:lvl2pPr lvl="1" algn="ctr">
              <a:spcBef>
                <a:spcPts val="0"/>
              </a:spcBef>
              <a:spcAft>
                <a:spcPts val="0"/>
              </a:spcAft>
              <a:buSzPts val="4200"/>
              <a:buNone/>
              <a:defRPr sz="7467"/>
            </a:lvl2pPr>
            <a:lvl3pPr lvl="2" algn="ctr">
              <a:spcBef>
                <a:spcPts val="0"/>
              </a:spcBef>
              <a:spcAft>
                <a:spcPts val="0"/>
              </a:spcAft>
              <a:buSzPts val="4200"/>
              <a:buNone/>
              <a:defRPr sz="7467"/>
            </a:lvl3pPr>
            <a:lvl4pPr lvl="3" algn="ctr">
              <a:spcBef>
                <a:spcPts val="0"/>
              </a:spcBef>
              <a:spcAft>
                <a:spcPts val="0"/>
              </a:spcAft>
              <a:buSzPts val="4200"/>
              <a:buNone/>
              <a:defRPr sz="7467"/>
            </a:lvl4pPr>
            <a:lvl5pPr lvl="4" algn="ctr">
              <a:spcBef>
                <a:spcPts val="0"/>
              </a:spcBef>
              <a:spcAft>
                <a:spcPts val="0"/>
              </a:spcAft>
              <a:buSzPts val="4200"/>
              <a:buNone/>
              <a:defRPr sz="7467"/>
            </a:lvl5pPr>
            <a:lvl6pPr lvl="5" algn="ctr">
              <a:spcBef>
                <a:spcPts val="0"/>
              </a:spcBef>
              <a:spcAft>
                <a:spcPts val="0"/>
              </a:spcAft>
              <a:buSzPts val="4200"/>
              <a:buNone/>
              <a:defRPr sz="7467"/>
            </a:lvl6pPr>
            <a:lvl7pPr lvl="6" algn="ctr">
              <a:spcBef>
                <a:spcPts val="0"/>
              </a:spcBef>
              <a:spcAft>
                <a:spcPts val="0"/>
              </a:spcAft>
              <a:buSzPts val="4200"/>
              <a:buNone/>
              <a:defRPr sz="7467"/>
            </a:lvl7pPr>
            <a:lvl8pPr lvl="7" algn="ctr">
              <a:spcBef>
                <a:spcPts val="0"/>
              </a:spcBef>
              <a:spcAft>
                <a:spcPts val="0"/>
              </a:spcAft>
              <a:buSzPts val="4200"/>
              <a:buNone/>
              <a:defRPr sz="7467"/>
            </a:lvl8pPr>
            <a:lvl9pPr lvl="8" algn="ctr">
              <a:spcBef>
                <a:spcPts val="0"/>
              </a:spcBef>
              <a:spcAft>
                <a:spcPts val="0"/>
              </a:spcAft>
              <a:buSzPts val="4200"/>
              <a:buNone/>
              <a:defRPr sz="7467"/>
            </a:lvl9pPr>
          </a:lstStyle>
          <a:p>
            <a:endParaRPr/>
          </a:p>
        </p:txBody>
      </p:sp>
      <p:sp>
        <p:nvSpPr>
          <p:cNvPr id="38" name="Google Shape;38;p9"/>
          <p:cNvSpPr txBox="1">
            <a:spLocks noGrp="1"/>
          </p:cNvSpPr>
          <p:nvPr>
            <p:ph type="subTitle" idx="1"/>
          </p:nvPr>
        </p:nvSpPr>
        <p:spPr>
          <a:xfrm>
            <a:off x="199126" y="4983246"/>
            <a:ext cx="3033900" cy="2195733"/>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3733"/>
            </a:lvl1pPr>
            <a:lvl2pPr lvl="1" algn="ctr">
              <a:lnSpc>
                <a:spcPct val="100000"/>
              </a:lnSpc>
              <a:spcBef>
                <a:spcPts val="0"/>
              </a:spcBef>
              <a:spcAft>
                <a:spcPts val="0"/>
              </a:spcAft>
              <a:buSzPts val="2100"/>
              <a:buNone/>
              <a:defRPr sz="3733"/>
            </a:lvl2pPr>
            <a:lvl3pPr lvl="2" algn="ctr">
              <a:lnSpc>
                <a:spcPct val="100000"/>
              </a:lnSpc>
              <a:spcBef>
                <a:spcPts val="0"/>
              </a:spcBef>
              <a:spcAft>
                <a:spcPts val="0"/>
              </a:spcAft>
              <a:buSzPts val="2100"/>
              <a:buNone/>
              <a:defRPr sz="3733"/>
            </a:lvl3pPr>
            <a:lvl4pPr lvl="3" algn="ctr">
              <a:lnSpc>
                <a:spcPct val="100000"/>
              </a:lnSpc>
              <a:spcBef>
                <a:spcPts val="0"/>
              </a:spcBef>
              <a:spcAft>
                <a:spcPts val="0"/>
              </a:spcAft>
              <a:buSzPts val="2100"/>
              <a:buNone/>
              <a:defRPr sz="3733"/>
            </a:lvl4pPr>
            <a:lvl5pPr lvl="4" algn="ctr">
              <a:lnSpc>
                <a:spcPct val="100000"/>
              </a:lnSpc>
              <a:spcBef>
                <a:spcPts val="0"/>
              </a:spcBef>
              <a:spcAft>
                <a:spcPts val="0"/>
              </a:spcAft>
              <a:buSzPts val="2100"/>
              <a:buNone/>
              <a:defRPr sz="3733"/>
            </a:lvl5pPr>
            <a:lvl6pPr lvl="5" algn="ctr">
              <a:lnSpc>
                <a:spcPct val="100000"/>
              </a:lnSpc>
              <a:spcBef>
                <a:spcPts val="0"/>
              </a:spcBef>
              <a:spcAft>
                <a:spcPts val="0"/>
              </a:spcAft>
              <a:buSzPts val="2100"/>
              <a:buNone/>
              <a:defRPr sz="3733"/>
            </a:lvl6pPr>
            <a:lvl7pPr lvl="6" algn="ctr">
              <a:lnSpc>
                <a:spcPct val="100000"/>
              </a:lnSpc>
              <a:spcBef>
                <a:spcPts val="0"/>
              </a:spcBef>
              <a:spcAft>
                <a:spcPts val="0"/>
              </a:spcAft>
              <a:buSzPts val="2100"/>
              <a:buNone/>
              <a:defRPr sz="3733"/>
            </a:lvl7pPr>
            <a:lvl8pPr lvl="7" algn="ctr">
              <a:lnSpc>
                <a:spcPct val="100000"/>
              </a:lnSpc>
              <a:spcBef>
                <a:spcPts val="0"/>
              </a:spcBef>
              <a:spcAft>
                <a:spcPts val="0"/>
              </a:spcAft>
              <a:buSzPts val="2100"/>
              <a:buNone/>
              <a:defRPr sz="3733"/>
            </a:lvl8pPr>
            <a:lvl9pPr lvl="8" algn="ctr">
              <a:lnSpc>
                <a:spcPct val="100000"/>
              </a:lnSpc>
              <a:spcBef>
                <a:spcPts val="0"/>
              </a:spcBef>
              <a:spcAft>
                <a:spcPts val="0"/>
              </a:spcAft>
              <a:buSzPts val="2100"/>
              <a:buNone/>
              <a:defRPr sz="3733"/>
            </a:lvl9pPr>
          </a:lstStyle>
          <a:p>
            <a:endParaRPr/>
          </a:p>
        </p:txBody>
      </p:sp>
      <p:sp>
        <p:nvSpPr>
          <p:cNvPr id="39" name="Google Shape;39;p9"/>
          <p:cNvSpPr txBox="1">
            <a:spLocks noGrp="1"/>
          </p:cNvSpPr>
          <p:nvPr>
            <p:ph type="body" idx="2"/>
          </p:nvPr>
        </p:nvSpPr>
        <p:spPr>
          <a:xfrm>
            <a:off x="3704626" y="1287468"/>
            <a:ext cx="2877751" cy="6569067"/>
          </a:xfrm>
          <a:prstGeom prst="rect">
            <a:avLst/>
          </a:prstGeom>
        </p:spPr>
        <p:txBody>
          <a:bodyPr spcFirstLastPara="1" wrap="square" lIns="91425" tIns="91425" rIns="91425" bIns="91425" anchor="ctr" anchorCtr="0">
            <a:normAutofit/>
          </a:bodyPr>
          <a:lstStyle>
            <a:lvl1pPr marL="812810" lvl="0" indent="-609608">
              <a:spcBef>
                <a:spcPts val="0"/>
              </a:spcBef>
              <a:spcAft>
                <a:spcPts val="0"/>
              </a:spcAft>
              <a:buClr>
                <a:schemeClr val="dk1"/>
              </a:buClr>
              <a:buSzPts val="1800"/>
              <a:buChar char="●"/>
              <a:defRPr>
                <a:solidFill>
                  <a:schemeClr val="dk1"/>
                </a:solidFill>
              </a:defRPr>
            </a:lvl1pPr>
            <a:lvl2pPr marL="1625620" lvl="1" indent="-564452">
              <a:spcBef>
                <a:spcPts val="0"/>
              </a:spcBef>
              <a:spcAft>
                <a:spcPts val="0"/>
              </a:spcAft>
              <a:buClr>
                <a:schemeClr val="dk1"/>
              </a:buClr>
              <a:buSzPts val="1400"/>
              <a:buChar char="○"/>
              <a:defRPr>
                <a:solidFill>
                  <a:schemeClr val="dk1"/>
                </a:solidFill>
              </a:defRPr>
            </a:lvl2pPr>
            <a:lvl3pPr marL="2438430" lvl="2" indent="-564452">
              <a:spcBef>
                <a:spcPts val="0"/>
              </a:spcBef>
              <a:spcAft>
                <a:spcPts val="0"/>
              </a:spcAft>
              <a:buClr>
                <a:schemeClr val="dk1"/>
              </a:buClr>
              <a:buSzPts val="1400"/>
              <a:buChar char="■"/>
              <a:defRPr>
                <a:solidFill>
                  <a:schemeClr val="dk1"/>
                </a:solidFill>
              </a:defRPr>
            </a:lvl3pPr>
            <a:lvl4pPr marL="3251241" lvl="3" indent="-564452">
              <a:spcBef>
                <a:spcPts val="0"/>
              </a:spcBef>
              <a:spcAft>
                <a:spcPts val="0"/>
              </a:spcAft>
              <a:buClr>
                <a:schemeClr val="dk1"/>
              </a:buClr>
              <a:buSzPts val="1400"/>
              <a:buChar char="●"/>
              <a:defRPr>
                <a:solidFill>
                  <a:schemeClr val="dk1"/>
                </a:solidFill>
              </a:defRPr>
            </a:lvl4pPr>
            <a:lvl5pPr marL="4064051" lvl="4" indent="-564452">
              <a:spcBef>
                <a:spcPts val="0"/>
              </a:spcBef>
              <a:spcAft>
                <a:spcPts val="0"/>
              </a:spcAft>
              <a:buClr>
                <a:schemeClr val="dk1"/>
              </a:buClr>
              <a:buSzPts val="1400"/>
              <a:buChar char="○"/>
              <a:defRPr>
                <a:solidFill>
                  <a:schemeClr val="dk1"/>
                </a:solidFill>
              </a:defRPr>
            </a:lvl5pPr>
            <a:lvl6pPr marL="4876861" lvl="5" indent="-564452">
              <a:spcBef>
                <a:spcPts val="0"/>
              </a:spcBef>
              <a:spcAft>
                <a:spcPts val="0"/>
              </a:spcAft>
              <a:buClr>
                <a:schemeClr val="dk1"/>
              </a:buClr>
              <a:buSzPts val="1400"/>
              <a:buChar char="■"/>
              <a:defRPr>
                <a:solidFill>
                  <a:schemeClr val="dk1"/>
                </a:solidFill>
              </a:defRPr>
            </a:lvl6pPr>
            <a:lvl7pPr marL="5689671" lvl="6" indent="-564452">
              <a:spcBef>
                <a:spcPts val="0"/>
              </a:spcBef>
              <a:spcAft>
                <a:spcPts val="0"/>
              </a:spcAft>
              <a:buClr>
                <a:schemeClr val="dk1"/>
              </a:buClr>
              <a:buSzPts val="1400"/>
              <a:buChar char="●"/>
              <a:defRPr>
                <a:solidFill>
                  <a:schemeClr val="dk1"/>
                </a:solidFill>
              </a:defRPr>
            </a:lvl7pPr>
            <a:lvl8pPr marL="6502481" lvl="7" indent="-564452">
              <a:spcBef>
                <a:spcPts val="0"/>
              </a:spcBef>
              <a:spcAft>
                <a:spcPts val="0"/>
              </a:spcAft>
              <a:buClr>
                <a:schemeClr val="dk1"/>
              </a:buClr>
              <a:buSzPts val="1400"/>
              <a:buChar char="○"/>
              <a:defRPr>
                <a:solidFill>
                  <a:schemeClr val="dk1"/>
                </a:solidFill>
              </a:defRPr>
            </a:lvl8pPr>
            <a:lvl9pPr marL="7315291" lvl="8" indent="-564452">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6354344" y="8290165"/>
            <a:ext cx="411525"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33775" y="7521023"/>
            <a:ext cx="4499100" cy="1075733"/>
          </a:xfrm>
          <a:prstGeom prst="rect">
            <a:avLst/>
          </a:prstGeom>
        </p:spPr>
        <p:txBody>
          <a:bodyPr spcFirstLastPara="1" wrap="square" lIns="91425" tIns="91425" rIns="91425" bIns="91425" anchor="ctr" anchorCtr="0">
            <a:normAutofit/>
          </a:bodyPr>
          <a:lstStyle>
            <a:lvl1pPr marL="812810" lvl="0" indent="-406405">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354344" y="8290165"/>
            <a:ext cx="411525"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rgbClr val="30303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791157"/>
            <a:ext cx="6390451" cy="1018133"/>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2048844"/>
            <a:ext cx="6390451" cy="60736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6354344" y="8290165"/>
            <a:ext cx="411525" cy="699733"/>
          </a:xfrm>
          <a:prstGeom prst="rect">
            <a:avLst/>
          </a:prstGeom>
          <a:noFill/>
          <a:ln>
            <a:noFill/>
          </a:ln>
        </p:spPr>
        <p:txBody>
          <a:bodyPr spcFirstLastPara="1" wrap="square" lIns="91425" tIns="91425" rIns="91425" bIns="91425" anchor="ctr" anchorCtr="0">
            <a:normAutofit/>
          </a:bodyPr>
          <a:lstStyle>
            <a:lvl1pPr lvl="0" algn="r">
              <a:buNone/>
              <a:defRPr sz="1778">
                <a:solidFill>
                  <a:schemeClr val="lt2"/>
                </a:solidFill>
              </a:defRPr>
            </a:lvl1pPr>
            <a:lvl2pPr lvl="1" algn="r">
              <a:buNone/>
              <a:defRPr sz="1778">
                <a:solidFill>
                  <a:schemeClr val="lt2"/>
                </a:solidFill>
              </a:defRPr>
            </a:lvl2pPr>
            <a:lvl3pPr lvl="2" algn="r">
              <a:buNone/>
              <a:defRPr sz="1778">
                <a:solidFill>
                  <a:schemeClr val="lt2"/>
                </a:solidFill>
              </a:defRPr>
            </a:lvl3pPr>
            <a:lvl4pPr lvl="3" algn="r">
              <a:buNone/>
              <a:defRPr sz="1778">
                <a:solidFill>
                  <a:schemeClr val="lt2"/>
                </a:solidFill>
              </a:defRPr>
            </a:lvl4pPr>
            <a:lvl5pPr lvl="4" algn="r">
              <a:buNone/>
              <a:defRPr sz="1778">
                <a:solidFill>
                  <a:schemeClr val="lt2"/>
                </a:solidFill>
              </a:defRPr>
            </a:lvl5pPr>
            <a:lvl6pPr lvl="5" algn="r">
              <a:buNone/>
              <a:defRPr sz="1778">
                <a:solidFill>
                  <a:schemeClr val="lt2"/>
                </a:solidFill>
              </a:defRPr>
            </a:lvl6pPr>
            <a:lvl7pPr lvl="6" algn="r">
              <a:buNone/>
              <a:defRPr sz="1778">
                <a:solidFill>
                  <a:schemeClr val="lt2"/>
                </a:solidFill>
              </a:defRPr>
            </a:lvl7pPr>
            <a:lvl8pPr lvl="7" algn="r">
              <a:buNone/>
              <a:defRPr sz="1778">
                <a:solidFill>
                  <a:schemeClr val="lt2"/>
                </a:solidFill>
              </a:defRPr>
            </a:lvl8pPr>
            <a:lvl9pPr lvl="8" algn="r">
              <a:buNone/>
              <a:defRPr sz="1778">
                <a:solidFill>
                  <a:schemeClr val="lt2"/>
                </a:solidFill>
              </a:defRPr>
            </a:lvl9pPr>
          </a:lstStyle>
          <a:p>
            <a:fld id="{00000000-1234-1234-1234-123412341234}" type="slidenum">
              <a:rPr lang="ru" smtClean="0"/>
              <a:pPr/>
              <a:t>‹#›</a:t>
            </a:fld>
            <a:endParaRPr lang="ru"/>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6858000" cy="9144000"/>
          </a:xfrm>
          <a:custGeom>
            <a:avLst/>
            <a:gdLst/>
            <a:ahLst/>
            <a:cxnLst/>
            <a:rect l="l" t="t" r="r" b="b"/>
            <a:pathLst>
              <a:path w="6858000" h="9144000">
                <a:moveTo>
                  <a:pt x="0" y="9144000"/>
                </a:moveTo>
                <a:lnTo>
                  <a:pt x="6858000" y="9144000"/>
                </a:lnTo>
                <a:lnTo>
                  <a:pt x="6858000" y="0"/>
                </a:lnTo>
                <a:lnTo>
                  <a:pt x="0" y="0"/>
                </a:lnTo>
                <a:lnTo>
                  <a:pt x="0" y="9144000"/>
                </a:lnTo>
              </a:path>
            </a:pathLst>
          </a:custGeom>
          <a:solidFill>
            <a:srgbClr val="2F2F2F"/>
          </a:solidFill>
        </p:spPr>
        <p:txBody>
          <a:bodyPr wrap="square" lIns="0" tIns="0" rIns="0" bIns="0" rtlCol="0"/>
          <a:lstStyle/>
          <a:p>
            <a:endParaRPr sz="1696"/>
          </a:p>
        </p:txBody>
      </p:sp>
      <p:sp>
        <p:nvSpPr>
          <p:cNvPr id="2" name="Holder 2"/>
          <p:cNvSpPr>
            <a:spLocks noGrp="1"/>
          </p:cNvSpPr>
          <p:nvPr>
            <p:ph type="title"/>
          </p:nvPr>
        </p:nvSpPr>
        <p:spPr>
          <a:xfrm>
            <a:off x="342901" y="365759"/>
            <a:ext cx="6172199" cy="276999"/>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body" idx="1"/>
          </p:nvPr>
        </p:nvSpPr>
        <p:spPr>
          <a:xfrm>
            <a:off x="342901" y="2103120"/>
            <a:ext cx="61721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331721" y="8503920"/>
            <a:ext cx="2194559"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42900" y="8503920"/>
            <a:ext cx="1577340" cy="215444"/>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4937760" y="8503920"/>
            <a:ext cx="157734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8" name="object 3"/>
          <p:cNvSpPr/>
          <p:nvPr userDrawn="1"/>
        </p:nvSpPr>
        <p:spPr>
          <a:xfrm>
            <a:off x="0" y="7746456"/>
            <a:ext cx="358229" cy="994328"/>
          </a:xfrm>
          <a:prstGeom prst="rect">
            <a:avLst/>
          </a:prstGeom>
          <a:blipFill>
            <a:blip r:embed="rId7" cstate="print"/>
            <a:stretch>
              <a:fillRect/>
            </a:stretch>
          </a:blipFill>
        </p:spPr>
        <p:txBody>
          <a:bodyPr wrap="square" lIns="0" tIns="0" rIns="0" bIns="0" rtlCol="0"/>
          <a:lstStyle/>
          <a:p>
            <a:endParaRPr sz="1197"/>
          </a:p>
        </p:txBody>
      </p:sp>
    </p:spTree>
    <p:extLst>
      <p:ext uri="{BB962C8B-B14F-4D97-AF65-F5344CB8AC3E}">
        <p14:creationId xmlns:p14="http://schemas.microsoft.com/office/powerpoint/2010/main" val="3710499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solidFill>
            <a:schemeClr val="bg1">
              <a:lumMod val="85000"/>
            </a:schemeClr>
          </a:solidFill>
          <a:latin typeface="Roboto" panose="02000000000000000000" pitchFamily="2" charset="0"/>
          <a:ea typeface="Roboto" panose="02000000000000000000" pitchFamily="2" charset="0"/>
          <a:cs typeface="+mj-cs"/>
        </a:defRPr>
      </a:lvl1pPr>
    </p:titleStyle>
    <p:bodyStyle>
      <a:lvl1pPr marL="0">
        <a:defRPr>
          <a:solidFill>
            <a:schemeClr val="bg1">
              <a:lumMod val="85000"/>
            </a:schemeClr>
          </a:solidFill>
          <a:latin typeface="Roboto" panose="02000000000000000000" pitchFamily="2" charset="0"/>
          <a:ea typeface="Roboto" panose="02000000000000000000" pitchFamily="2" charset="0"/>
          <a:cs typeface="+mn-cs"/>
        </a:defRPr>
      </a:lvl1pPr>
      <a:lvl2pPr marL="430790">
        <a:defRPr>
          <a:latin typeface="+mn-lt"/>
          <a:ea typeface="+mn-ea"/>
          <a:cs typeface="+mn-cs"/>
        </a:defRPr>
      </a:lvl2pPr>
      <a:lvl3pPr marL="861579">
        <a:defRPr>
          <a:latin typeface="+mn-lt"/>
          <a:ea typeface="+mn-ea"/>
          <a:cs typeface="+mn-cs"/>
        </a:defRPr>
      </a:lvl3pPr>
      <a:lvl4pPr marL="1292369">
        <a:defRPr>
          <a:latin typeface="+mn-lt"/>
          <a:ea typeface="+mn-ea"/>
          <a:cs typeface="+mn-cs"/>
        </a:defRPr>
      </a:lvl4pPr>
      <a:lvl5pPr marL="1723159">
        <a:defRPr>
          <a:latin typeface="+mn-lt"/>
          <a:ea typeface="+mn-ea"/>
          <a:cs typeface="+mn-cs"/>
        </a:defRPr>
      </a:lvl5pPr>
      <a:lvl6pPr marL="2153948">
        <a:defRPr>
          <a:latin typeface="+mn-lt"/>
          <a:ea typeface="+mn-ea"/>
          <a:cs typeface="+mn-cs"/>
        </a:defRPr>
      </a:lvl6pPr>
      <a:lvl7pPr marL="2584738">
        <a:defRPr>
          <a:latin typeface="+mn-lt"/>
          <a:ea typeface="+mn-ea"/>
          <a:cs typeface="+mn-cs"/>
        </a:defRPr>
      </a:lvl7pPr>
      <a:lvl8pPr marL="3015528">
        <a:defRPr>
          <a:latin typeface="+mn-lt"/>
          <a:ea typeface="+mn-ea"/>
          <a:cs typeface="+mn-cs"/>
        </a:defRPr>
      </a:lvl8pPr>
      <a:lvl9pPr marL="3446317">
        <a:defRPr>
          <a:latin typeface="+mn-lt"/>
          <a:ea typeface="+mn-ea"/>
          <a:cs typeface="+mn-cs"/>
        </a:defRPr>
      </a:lvl9pPr>
    </p:bodyStyle>
    <p:otherStyle>
      <a:lvl1pPr marL="0">
        <a:defRPr>
          <a:latin typeface="+mn-lt"/>
          <a:ea typeface="+mn-ea"/>
          <a:cs typeface="+mn-cs"/>
        </a:defRPr>
      </a:lvl1pPr>
      <a:lvl2pPr marL="430790">
        <a:defRPr>
          <a:latin typeface="+mn-lt"/>
          <a:ea typeface="+mn-ea"/>
          <a:cs typeface="+mn-cs"/>
        </a:defRPr>
      </a:lvl2pPr>
      <a:lvl3pPr marL="861579">
        <a:defRPr>
          <a:latin typeface="+mn-lt"/>
          <a:ea typeface="+mn-ea"/>
          <a:cs typeface="+mn-cs"/>
        </a:defRPr>
      </a:lvl3pPr>
      <a:lvl4pPr marL="1292369">
        <a:defRPr>
          <a:latin typeface="+mn-lt"/>
          <a:ea typeface="+mn-ea"/>
          <a:cs typeface="+mn-cs"/>
        </a:defRPr>
      </a:lvl4pPr>
      <a:lvl5pPr marL="1723159">
        <a:defRPr>
          <a:latin typeface="+mn-lt"/>
          <a:ea typeface="+mn-ea"/>
          <a:cs typeface="+mn-cs"/>
        </a:defRPr>
      </a:lvl5pPr>
      <a:lvl6pPr marL="2153948">
        <a:defRPr>
          <a:latin typeface="+mn-lt"/>
          <a:ea typeface="+mn-ea"/>
          <a:cs typeface="+mn-cs"/>
        </a:defRPr>
      </a:lvl6pPr>
      <a:lvl7pPr marL="2584738">
        <a:defRPr>
          <a:latin typeface="+mn-lt"/>
          <a:ea typeface="+mn-ea"/>
          <a:cs typeface="+mn-cs"/>
        </a:defRPr>
      </a:lvl7pPr>
      <a:lvl8pPr marL="3015528">
        <a:defRPr>
          <a:latin typeface="+mn-lt"/>
          <a:ea typeface="+mn-ea"/>
          <a:cs typeface="+mn-cs"/>
        </a:defRPr>
      </a:lvl8pPr>
      <a:lvl9pPr marL="344631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habr.com/ru/post/516858/" TargetMode="External"/><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2.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3.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4.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5.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6.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7.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8.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9.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0.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3.png"/></Relationships>
</file>

<file path=ppt/slides/_rels/slide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1.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2.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s://habr.com/ru/post/10408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4" name="Google Shape;64;p14"/>
          <p:cNvSpPr txBox="1"/>
          <p:nvPr/>
        </p:nvSpPr>
        <p:spPr>
          <a:xfrm>
            <a:off x="634163" y="359075"/>
            <a:ext cx="5589671" cy="8268876"/>
          </a:xfrm>
          <a:prstGeom prst="rect">
            <a:avLst/>
          </a:prstGeom>
          <a:noFill/>
          <a:ln>
            <a:noFill/>
          </a:ln>
        </p:spPr>
        <p:txBody>
          <a:bodyPr spcFirstLastPara="1" wrap="square" lIns="162533" tIns="162533" rIns="162533" bIns="162533" anchor="t" anchorCtr="0">
            <a:spAutoFit/>
          </a:bodyPr>
          <a:lstStyle/>
          <a:p>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 = "Денис"</a:t>
            </a:r>
          </a:p>
          <a:p>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 'R&amp;D разработчик’</a:t>
            </a: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А теперь мы захотели вывести на экран нашу профессию и имя. И все это одной строкой. Как это сделать? И здесь на помощь приходит так называемая склейка строк. Хотя </a:t>
            </a:r>
            <a:r>
              <a:rPr lang="ru-RU" sz="1200" dirty="0" err="1">
                <a:solidFill>
                  <a:srgbClr val="C8C8C8"/>
                </a:solidFill>
                <a:latin typeface="Roboto"/>
                <a:ea typeface="Roboto"/>
                <a:cs typeface="Roboto"/>
                <a:sym typeface="Roboto"/>
              </a:rPr>
              <a:t>научнее</a:t>
            </a:r>
            <a:r>
              <a:rPr lang="ru-RU" sz="1200" dirty="0">
                <a:solidFill>
                  <a:srgbClr val="C8C8C8"/>
                </a:solidFill>
                <a:latin typeface="Roboto"/>
                <a:ea typeface="Roboto"/>
                <a:cs typeface="Roboto"/>
                <a:sym typeface="Roboto"/>
              </a:rPr>
              <a:t> называть эту операцию конкатенацией, но звучит как-то сложно. Конкатенации соответствует оператор “+”. И снова интерпретатор сам угадывает что именно нужно сделать, исходя из типов данных. Собственно за этим они и нужны в </a:t>
            </a:r>
            <a:r>
              <a:rPr lang="ru-RU" sz="1200" dirty="0" err="1">
                <a:solidFill>
                  <a:srgbClr val="C8C8C8"/>
                </a:solidFill>
                <a:latin typeface="Roboto"/>
                <a:ea typeface="Roboto"/>
                <a:cs typeface="Roboto"/>
                <a:sym typeface="Roboto"/>
              </a:rPr>
              <a:t>нетипизированном</a:t>
            </a:r>
            <a:r>
              <a:rPr lang="ru-RU" sz="1200" dirty="0">
                <a:solidFill>
                  <a:srgbClr val="C8C8C8"/>
                </a:solidFill>
                <a:latin typeface="Roboto"/>
                <a:ea typeface="Roboto"/>
                <a:cs typeface="Roboto"/>
                <a:sym typeface="Roboto"/>
              </a:rPr>
              <a:t> языке - чтобы мы могли явно сообщать о своих намерениях, а интерпретатор делал то, что хотим мы, а не то, что вздумается. Давайте пробовать.</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R&amp;D </a:t>
            </a:r>
            <a:r>
              <a:rPr lang="ru-RU" sz="1200" dirty="0" err="1">
                <a:solidFill>
                  <a:srgbClr val="FFBC00"/>
                </a:solidFill>
                <a:latin typeface="Consolas" panose="020B0609020204030204" pitchFamily="49" charset="0"/>
                <a:ea typeface="Roboto"/>
                <a:cs typeface="Roboto"/>
                <a:sym typeface="Roboto"/>
              </a:rPr>
              <a:t>разработчикДенис</a:t>
            </a:r>
            <a:endParaRPr lang="ru-RU" sz="1200" dirty="0">
              <a:solidFill>
                <a:srgbClr val="FFBC00"/>
              </a:solidFill>
              <a:latin typeface="Consolas" panose="020B0609020204030204" pitchFamily="49" charset="0"/>
              <a:ea typeface="Roboto"/>
              <a:cs typeface="Roboto"/>
              <a:sym typeface="Roboto"/>
            </a:endParaRPr>
          </a:p>
          <a:p>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Склеилось в прямом смысле. Слова слепились друг с другом. Выглядит не очень солидно. Можно было бы дописать пробелы в объявлении переменных, но что если в следующей строке нам понадобится поменять переменные местами и вывести результат? Давайте попробуем решить эту проблему вводом в выражение еще одной строки.</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 " " + </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a:t>
            </a:r>
            <a:r>
              <a:rPr lang="ru-RU" sz="1200" dirty="0">
                <a:solidFill>
                  <a:srgbClr val="C8C8C8"/>
                </a:solidFill>
                <a:latin typeface="Consolas" panose="020B0609020204030204" pitchFamily="49" charset="0"/>
                <a:ea typeface="Roboto"/>
                <a:cs typeface="Roboto"/>
                <a:sym typeface="Roboto"/>
              </a:rPr>
              <a:t/>
            </a:r>
            <a:br>
              <a:rPr lang="ru-RU" sz="1200" dirty="0">
                <a:solidFill>
                  <a:srgbClr val="C8C8C8"/>
                </a:solidFill>
                <a:latin typeface="Consolas" panose="020B0609020204030204" pitchFamily="49" charset="0"/>
                <a:ea typeface="Roboto"/>
                <a:cs typeface="Roboto"/>
                <a:sym typeface="Roboto"/>
              </a:rPr>
            </a:br>
            <a:endParaRPr lang="ru-RU" sz="1200" dirty="0">
              <a:solidFill>
                <a:srgbClr val="C8C8C8"/>
              </a:solidFill>
              <a:latin typeface="Consolas" panose="020B0609020204030204" pitchFamily="49" charset="0"/>
              <a:ea typeface="Roboto"/>
              <a:cs typeface="Roboto"/>
              <a:sym typeface="Roboto"/>
            </a:endParaRPr>
          </a:p>
          <a:p>
            <a:r>
              <a:rPr lang="ru-RU" sz="1200" dirty="0">
                <a:solidFill>
                  <a:srgbClr val="C8C8C8"/>
                </a:solidFill>
                <a:latin typeface="Consolas" panose="020B0609020204030204" pitchFamily="49" charset="0"/>
                <a:ea typeface="Roboto"/>
                <a:cs typeface="Roboto"/>
                <a:sym typeface="Roboto"/>
              </a:rPr>
              <a:t>Вывод программы:</a:t>
            </a:r>
            <a:br>
              <a:rPr lang="ru-RU" sz="1200" dirty="0">
                <a:solidFill>
                  <a:srgbClr val="C8C8C8"/>
                </a:solidFill>
                <a:latin typeface="Consolas" panose="020B0609020204030204" pitchFamily="49" charset="0"/>
                <a:ea typeface="Roboto"/>
                <a:cs typeface="Roboto"/>
                <a:sym typeface="Roboto"/>
              </a:rPr>
            </a:br>
            <a:endParaRPr lang="ru-RU" sz="1200" dirty="0">
              <a:solidFill>
                <a:srgbClr val="C8C8C8"/>
              </a:solidFill>
              <a:latin typeface="Consolas" panose="020B0609020204030204" pitchFamily="49" charset="0"/>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R&amp;D разработчик Денис</a:t>
            </a:r>
          </a:p>
          <a:p>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Выглядит намного лучше. А так как строки, как и числа являются неизменяемым типом данных, поэтому такие операции ничем не угрожают исходным значениям. Давайте введем еще одну переменную с нашей почтой.</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Consolas" panose="020B0609020204030204" pitchFamily="49" charset="0"/>
              <a:ea typeface="Roboto"/>
              <a:cs typeface="Roboto"/>
              <a:sym typeface="Roboto"/>
            </a:endParaRPr>
          </a:p>
          <a:p>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 = d.naumov@slurm.io</a:t>
            </a:r>
            <a:endParaRPr lang="ru-RU" sz="1200" dirty="0">
              <a:solidFill>
                <a:srgbClr val="C8C8C8"/>
              </a:solidFill>
              <a:latin typeface="Roboto"/>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720F6216-A1AD-4DD4-BB52-6BB95FD65BAB}"/>
              </a:ext>
            </a:extLst>
          </p:cNvPr>
          <p:cNvSpPr>
            <a:spLocks noGrp="1"/>
          </p:cNvSpPr>
          <p:nvPr>
            <p:ph type="sldNum" idx="12"/>
          </p:nvPr>
        </p:nvSpPr>
        <p:spPr/>
        <p:txBody>
          <a:bodyPr>
            <a:normAutofit/>
          </a:bodyPr>
          <a:lstStyle/>
          <a:p>
            <a:fld id="{00000000-1234-1234-1234-123412341234}" type="slidenum">
              <a:rPr lang="ru" smtClean="0"/>
              <a:pPr/>
              <a:t>10</a:t>
            </a:fld>
            <a:endParaRPr lang="ru"/>
          </a:p>
        </p:txBody>
      </p:sp>
    </p:spTree>
    <p:extLst>
      <p:ext uri="{BB962C8B-B14F-4D97-AF65-F5344CB8AC3E}">
        <p14:creationId xmlns:p14="http://schemas.microsoft.com/office/powerpoint/2010/main" val="27451624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309823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И мы видим, что у нас пропущено значение «</a:t>
            </a:r>
            <a:r>
              <a:rPr lang="ru-RU" sz="1200" dirty="0" err="1">
                <a:solidFill>
                  <a:srgbClr val="C8C8C8"/>
                </a:solidFill>
                <a:latin typeface="Roboto"/>
                <a:ea typeface="Roboto"/>
                <a:cs typeface="Roboto"/>
                <a:sym typeface="Roboto"/>
              </a:rPr>
              <a:t>visit_end</a:t>
            </a:r>
            <a:r>
              <a:rPr lang="ru-RU" sz="1200" dirty="0">
                <a:solidFill>
                  <a:srgbClr val="C8C8C8"/>
                </a:solidFill>
                <a:latin typeface="Roboto"/>
                <a:ea typeface="Roboto"/>
                <a:cs typeface="Roboto"/>
                <a:sym typeface="Roboto"/>
              </a:rPr>
              <a:t>». Действительно, оно должно было быть, но вот в ключах его по каким-то причинам нет, браузер нам его не прислал. И найдено новое значение «</a:t>
            </a:r>
            <a:r>
              <a:rPr lang="ru-RU" sz="1200" dirty="0" err="1">
                <a:solidFill>
                  <a:srgbClr val="C8C8C8"/>
                </a:solidFill>
                <a:latin typeface="Roboto"/>
                <a:ea typeface="Roboto"/>
                <a:cs typeface="Roboto"/>
                <a:sym typeface="Roboto"/>
              </a:rPr>
              <a:t>user_pseudo_id</a:t>
            </a:r>
            <a:r>
              <a:rPr lang="ru-RU" sz="1200" dirty="0">
                <a:solidFill>
                  <a:srgbClr val="C8C8C8"/>
                </a:solidFill>
                <a:latin typeface="Roboto"/>
                <a:ea typeface="Roboto"/>
                <a:cs typeface="Roboto"/>
                <a:sym typeface="Roboto"/>
              </a:rPr>
              <a:t>» – это значит, что </a:t>
            </a:r>
            <a:r>
              <a:rPr lang="ru-RU" sz="1200" dirty="0" err="1">
                <a:solidFill>
                  <a:srgbClr val="C8C8C8"/>
                </a:solidFill>
                <a:latin typeface="Roboto"/>
                <a:ea typeface="Roboto"/>
                <a:cs typeface="Roboto"/>
                <a:sym typeface="Roboto"/>
              </a:rPr>
              <a:t>front-end</a:t>
            </a:r>
            <a:r>
              <a:rPr lang="ru-RU" sz="1200" dirty="0">
                <a:solidFill>
                  <a:srgbClr val="C8C8C8"/>
                </a:solidFill>
                <a:latin typeface="Roboto"/>
                <a:ea typeface="Roboto"/>
                <a:cs typeface="Roboto"/>
                <a:sym typeface="Roboto"/>
              </a:rPr>
              <a:t> разработчики, библиотека для сбора событий, это значение зачем-то добавили. И хороший повод пойти к ним, попить с ними чай и обсудить, что они с этим значением хотели делать.</a:t>
            </a:r>
          </a:p>
          <a:p>
            <a:pPr>
              <a:buClr>
                <a:srgbClr val="C8C8C8"/>
              </a:buClr>
            </a:pPr>
            <a:endParaRPr lang="en-US"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На этом по множествам все. Домашнего задания по множествам не будет, но вместо этого я приведу прекрасную статью, в которой все те операции из теории множеств с хорошими иллюстрациями объясняет.</a:t>
            </a:r>
          </a:p>
          <a:p>
            <a:pPr>
              <a:buClr>
                <a:srgbClr val="C8C8C8"/>
              </a:buClr>
            </a:pPr>
            <a:endParaRPr lang="en-US"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Ссылка на статью, в которой классно объясняются методы множеств:</a:t>
            </a:r>
          </a:p>
          <a:p>
            <a:pPr>
              <a:buClr>
                <a:srgbClr val="C8C8C8"/>
              </a:buClr>
            </a:pPr>
            <a:r>
              <a:rPr lang="ru-RU" sz="1200" u="sng" dirty="0">
                <a:solidFill>
                  <a:srgbClr val="FFBC00"/>
                </a:solidFill>
                <a:latin typeface="Roboto"/>
                <a:ea typeface="Roboto"/>
                <a:cs typeface="Roboto"/>
                <a:sym typeface="Roboto"/>
                <a:hlinkClick r:id="rId3">
                  <a:extLst>
                    <a:ext uri="{A12FA001-AC4F-418D-AE19-62706E023703}">
                      <ahyp:hlinkClr xmlns:ahyp="http://schemas.microsoft.com/office/drawing/2018/hyperlinkcolor" xmlns="" val="tx"/>
                    </a:ext>
                  </a:extLst>
                </a:hlinkClick>
              </a:rPr>
              <a:t>https://habr.com/ru/post/516858/</a:t>
            </a:r>
            <a:endParaRPr lang="ru-RU" sz="1200" u="sng" dirty="0">
              <a:solidFill>
                <a:srgbClr val="FFBC00"/>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Увидимся в следующей лекции.</a:t>
            </a:r>
          </a:p>
        </p:txBody>
      </p:sp>
      <p:pic>
        <p:nvPicPr>
          <p:cNvPr id="69" name="Google Shape;69;p14"/>
          <p:cNvPicPr preferRelativeResize="0"/>
          <p:nvPr/>
        </p:nvPicPr>
        <p:blipFill>
          <a:blip r:embed="rId4">
            <a:alphaModFix/>
          </a:blip>
          <a:stretch>
            <a:fillRect/>
          </a:stretch>
        </p:blipFill>
        <p:spPr>
          <a:xfrm rot="5400000">
            <a:off x="-383785" y="8197312"/>
            <a:ext cx="1162300" cy="394730"/>
          </a:xfrm>
          <a:prstGeom prst="rect">
            <a:avLst/>
          </a:prstGeom>
          <a:noFill/>
          <a:ln>
            <a:noFill/>
          </a:ln>
        </p:spPr>
      </p:pic>
      <p:cxnSp>
        <p:nvCxnSpPr>
          <p:cNvPr id="4" name="Google Shape;62;p14">
            <a:extLst>
              <a:ext uri="{FF2B5EF4-FFF2-40B4-BE49-F238E27FC236}">
                <a16:creationId xmlns:a16="http://schemas.microsoft.com/office/drawing/2014/main" id="{5BFCEAB4-20BA-4B50-B0EB-1DAC10FAFA83}"/>
              </a:ext>
            </a:extLst>
          </p:cNvPr>
          <p:cNvCxnSpPr>
            <a:cxnSpLocks/>
          </p:cNvCxnSpPr>
          <p:nvPr/>
        </p:nvCxnSpPr>
        <p:spPr>
          <a:xfrm>
            <a:off x="-2" y="4133637"/>
            <a:ext cx="6858000" cy="16723"/>
          </a:xfrm>
          <a:prstGeom prst="straightConnector1">
            <a:avLst/>
          </a:prstGeom>
          <a:noFill/>
          <a:ln w="9525" cap="flat" cmpd="sng">
            <a:solidFill>
              <a:srgbClr val="FFBC00"/>
            </a:solidFill>
            <a:prstDash val="solid"/>
            <a:round/>
            <a:headEnd type="none" w="med" len="med"/>
            <a:tailEnd type="none" w="med" len="med"/>
          </a:ln>
        </p:spPr>
      </p:cxnSp>
      <p:sp>
        <p:nvSpPr>
          <p:cNvPr id="6" name="Google Shape;67;p14">
            <a:extLst>
              <a:ext uri="{FF2B5EF4-FFF2-40B4-BE49-F238E27FC236}">
                <a16:creationId xmlns:a16="http://schemas.microsoft.com/office/drawing/2014/main" id="{13412816-56D7-4ED9-ADC0-1706333112C7}"/>
              </a:ext>
            </a:extLst>
          </p:cNvPr>
          <p:cNvSpPr txBox="1"/>
          <p:nvPr/>
        </p:nvSpPr>
        <p:spPr>
          <a:xfrm>
            <a:off x="634162" y="3545121"/>
            <a:ext cx="5589671" cy="605239"/>
          </a:xfrm>
          <a:prstGeom prst="rect">
            <a:avLst/>
          </a:prstGeom>
          <a:noFill/>
          <a:ln>
            <a:noFill/>
          </a:ln>
        </p:spPr>
        <p:txBody>
          <a:bodyPr spcFirstLastPara="1" wrap="square" lIns="162533" tIns="162533" rIns="162533" bIns="162533" anchor="t" anchorCtr="0">
            <a:spAutoFit/>
          </a:bodyPr>
          <a:lstStyle/>
          <a:p>
            <a:r>
              <a:rPr lang="ru-RU" sz="1800" dirty="0">
                <a:solidFill>
                  <a:srgbClr val="C8C8C8"/>
                </a:solidFill>
                <a:latin typeface="Montserrat Medium"/>
                <a:ea typeface="Montserrat Medium"/>
                <a:cs typeface="Montserrat Medium"/>
                <a:sym typeface="Montserrat Medium"/>
              </a:rPr>
              <a:t>Урок 2.1</a:t>
            </a:r>
            <a:r>
              <a:rPr lang="en-US" sz="1800" dirty="0">
                <a:solidFill>
                  <a:srgbClr val="C8C8C8"/>
                </a:solidFill>
                <a:latin typeface="Montserrat Medium"/>
                <a:ea typeface="Montserrat Medium"/>
                <a:cs typeface="Montserrat Medium"/>
                <a:sym typeface="Montserrat Medium"/>
              </a:rPr>
              <a:t>1</a:t>
            </a:r>
            <a:r>
              <a:rPr lang="ru-RU" sz="1800" dirty="0">
                <a:solidFill>
                  <a:srgbClr val="C8C8C8"/>
                </a:solidFill>
                <a:latin typeface="Montserrat Medium"/>
                <a:ea typeface="Montserrat Medium"/>
                <a:cs typeface="Montserrat Medium"/>
                <a:sym typeface="Montserrat Medium"/>
              </a:rPr>
              <a:t>:  Шаг 1 - Функции</a:t>
            </a:r>
            <a:endParaRPr sz="1800" dirty="0">
              <a:solidFill>
                <a:srgbClr val="C8C8C8"/>
              </a:solidFill>
              <a:latin typeface="Montserrat Medium"/>
              <a:ea typeface="Montserrat Medium"/>
              <a:cs typeface="Montserrat Medium"/>
              <a:sym typeface="Montserrat Medium"/>
            </a:endParaRPr>
          </a:p>
        </p:txBody>
      </p:sp>
      <p:sp>
        <p:nvSpPr>
          <p:cNvPr id="7" name="Google Shape;64;p14">
            <a:extLst>
              <a:ext uri="{FF2B5EF4-FFF2-40B4-BE49-F238E27FC236}">
                <a16:creationId xmlns:a16="http://schemas.microsoft.com/office/drawing/2014/main" id="{2833E8C8-04CA-4AD7-BA64-925F88CE4EFF}"/>
              </a:ext>
            </a:extLst>
          </p:cNvPr>
          <p:cNvSpPr txBox="1"/>
          <p:nvPr/>
        </p:nvSpPr>
        <p:spPr>
          <a:xfrm>
            <a:off x="634162" y="4414580"/>
            <a:ext cx="5589671" cy="4206225"/>
          </a:xfrm>
          <a:prstGeom prst="rect">
            <a:avLst/>
          </a:prstGeom>
          <a:noFill/>
          <a:ln>
            <a:noFill/>
          </a:ln>
        </p:spPr>
        <p:txBody>
          <a:bodyPr spcFirstLastPara="1" wrap="square" lIns="162533" tIns="162533" rIns="162533" bIns="162533" anchor="t" anchorCtr="0">
            <a:spAutoFit/>
          </a:bodyPr>
          <a:lstStyle/>
          <a:p>
            <a:r>
              <a:rPr lang="ru-RU" sz="1200" b="1" dirty="0">
                <a:solidFill>
                  <a:srgbClr val="C8C8C8"/>
                </a:solidFill>
                <a:latin typeface="Roboto"/>
                <a:ea typeface="Roboto"/>
                <a:cs typeface="Roboto"/>
                <a:sym typeface="Roboto"/>
              </a:rPr>
              <a:t>Текстовый вариант видеоурока с предыдущего шага.</a:t>
            </a:r>
            <a:r>
              <a:rPr lang="en-US" sz="1200" b="1" dirty="0">
                <a:solidFill>
                  <a:srgbClr val="C8C8C8"/>
                </a:solidFill>
                <a:latin typeface="Roboto"/>
                <a:ea typeface="Roboto"/>
                <a:cs typeface="Roboto"/>
                <a:sym typeface="Roboto"/>
              </a:rPr>
              <a:t/>
            </a:r>
            <a:br>
              <a:rPr lang="en-US" sz="1200" b="1" dirty="0">
                <a:solidFill>
                  <a:srgbClr val="C8C8C8"/>
                </a:solidFill>
                <a:latin typeface="Roboto"/>
                <a:ea typeface="Roboto"/>
                <a:cs typeface="Roboto"/>
                <a:sym typeface="Roboto"/>
              </a:rPr>
            </a:br>
            <a:endParaRPr lang="ru-RU" sz="1200" b="1"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Привет. Наш первый блог уроков подходит к концу, а это значит, что самое время поговорить о таком явлении, как функции. Но перед тем, как рассказать о том, как функции объявлять, из чего они состоят и так далее, давайте вернемся немножко назад в тот урок, где мы изучали числа.</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Там мы написали какую-то простую программу, которая производила некоторые вычисления. И вот в какой-то момент нам понадобилось логику этой программы поменять. Что мы делали? Мы ходили по коду и меняли одно число на другое. Более того, мы даже были вынуждены думать о том, а то ли число мы изменили, действительно ли это число значило то, что нужно нам, а не что-нибудь еще, просто было ровно таким же.</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Тогда выход из этой ситуации нам дали переменные. Они, во-первых, позволили давать значениям удобные для нас имена. А, во-вторых, позволили нам централизованно управлять этими самыми значениями.</a:t>
            </a:r>
          </a:p>
          <a:p>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p:txBody>
      </p:sp>
      <p:sp>
        <p:nvSpPr>
          <p:cNvPr id="2" name="Номер слайда 1">
            <a:extLst>
              <a:ext uri="{FF2B5EF4-FFF2-40B4-BE49-F238E27FC236}">
                <a16:creationId xmlns:a16="http://schemas.microsoft.com/office/drawing/2014/main" id="{1301C9E5-EB87-499E-8FFA-15EC45305500}"/>
              </a:ext>
            </a:extLst>
          </p:cNvPr>
          <p:cNvSpPr>
            <a:spLocks noGrp="1"/>
          </p:cNvSpPr>
          <p:nvPr>
            <p:ph type="sldNum" idx="12"/>
          </p:nvPr>
        </p:nvSpPr>
        <p:spPr/>
        <p:txBody>
          <a:bodyPr>
            <a:normAutofit/>
          </a:bodyPr>
          <a:lstStyle/>
          <a:p>
            <a:fld id="{00000000-1234-1234-1234-123412341234}" type="slidenum">
              <a:rPr lang="ru" smtClean="0"/>
              <a:pPr/>
              <a:t>100</a:t>
            </a:fld>
            <a:endParaRPr lang="ru"/>
          </a:p>
        </p:txBody>
      </p:sp>
    </p:spTree>
    <p:extLst>
      <p:ext uri="{BB962C8B-B14F-4D97-AF65-F5344CB8AC3E}">
        <p14:creationId xmlns:p14="http://schemas.microsoft.com/office/powerpoint/2010/main" val="156340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1436236"/>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Так вот функции делают примерно то же самое, только они оперируют не конкретными значениями, хотя это могут быть значения даже составных типов данных, а целыми блоками вычислений. Теми самыми блоками, которые мы до этого писали в наших программах и которые состоят из выражений, условий, циклов и так далее. Из всего этого можно создать отдельную функцию.</a:t>
            </a:r>
            <a:endParaRPr lang="ru-RU" sz="1200" dirty="0">
              <a:solidFill>
                <a:srgbClr val="FFBC00"/>
              </a:solidFill>
              <a:latin typeface="Consolas" panose="020B0609020204030204" pitchFamily="49" charset="0"/>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9218" name="Picture 2">
            <a:extLst>
              <a:ext uri="{FF2B5EF4-FFF2-40B4-BE49-F238E27FC236}">
                <a16:creationId xmlns:a16="http://schemas.microsoft.com/office/drawing/2014/main" id="{4209223D-269E-4904-BD8A-0C772C89F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2" y="1909611"/>
            <a:ext cx="5589671" cy="367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4;p14">
            <a:extLst>
              <a:ext uri="{FF2B5EF4-FFF2-40B4-BE49-F238E27FC236}">
                <a16:creationId xmlns:a16="http://schemas.microsoft.com/office/drawing/2014/main" id="{926622F1-69DA-43A5-BE4B-C8CD0F3EB448}"/>
              </a:ext>
            </a:extLst>
          </p:cNvPr>
          <p:cNvSpPr txBox="1"/>
          <p:nvPr/>
        </p:nvSpPr>
        <p:spPr>
          <a:xfrm>
            <a:off x="634162" y="5798153"/>
            <a:ext cx="5589671" cy="2913564"/>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И теперь давайте перенесемся на некоторую шкалу абстракции и увидим, что раньше у нас были выражения. То есть это те самые переменные, при помощи которых мы управляли какими-то значениями централизованно. Теперь мы изучаем функции. И на самом деле здесь у нас появляется именно процедурная парадигма программирования. Сама структура процедурной программы состоит именно из функций, а уже функции внутри состоят из тех самых выражений, условий, циклов и так далее. И сегодня мы с этими функциями познакомимся.</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Но что же ждет нас дальше? А дальше нас ждут модули – это такие наборы функций, которые позволяют решать какие-то задачи в одной предметной области. Из модулей мы можем составлять целые </a:t>
            </a:r>
            <a:r>
              <a:rPr lang="ru-RU" sz="1200" dirty="0" err="1">
                <a:solidFill>
                  <a:srgbClr val="C8C8C8"/>
                </a:solidFill>
                <a:latin typeface="Roboto"/>
                <a:ea typeface="Roboto"/>
                <a:cs typeface="Roboto"/>
                <a:sym typeface="Roboto"/>
              </a:rPr>
              <a:t>микросервисы</a:t>
            </a:r>
            <a:r>
              <a:rPr lang="ru-RU" sz="1200" dirty="0">
                <a:solidFill>
                  <a:srgbClr val="C8C8C8"/>
                </a:solidFill>
                <a:latin typeface="Roboto"/>
                <a:ea typeface="Roboto"/>
                <a:cs typeface="Roboto"/>
                <a:sym typeface="Roboto"/>
              </a:rPr>
              <a:t> или другие программы, которые решают уже какую-то крупную бизнес-задачу. </a:t>
            </a:r>
          </a:p>
        </p:txBody>
      </p:sp>
      <p:sp>
        <p:nvSpPr>
          <p:cNvPr id="2" name="Номер слайда 1">
            <a:extLst>
              <a:ext uri="{FF2B5EF4-FFF2-40B4-BE49-F238E27FC236}">
                <a16:creationId xmlns:a16="http://schemas.microsoft.com/office/drawing/2014/main" id="{EB991EFC-C8E0-4059-A243-54F14C9E50BB}"/>
              </a:ext>
            </a:extLst>
          </p:cNvPr>
          <p:cNvSpPr>
            <a:spLocks noGrp="1"/>
          </p:cNvSpPr>
          <p:nvPr>
            <p:ph type="sldNum" idx="12"/>
          </p:nvPr>
        </p:nvSpPr>
        <p:spPr/>
        <p:txBody>
          <a:bodyPr>
            <a:normAutofit/>
          </a:bodyPr>
          <a:lstStyle/>
          <a:p>
            <a:fld id="{00000000-1234-1234-1234-123412341234}" type="slidenum">
              <a:rPr lang="ru" smtClean="0"/>
              <a:pPr/>
              <a:t>101</a:t>
            </a:fld>
            <a:endParaRPr lang="ru"/>
          </a:p>
        </p:txBody>
      </p:sp>
    </p:spTree>
    <p:extLst>
      <p:ext uri="{BB962C8B-B14F-4D97-AF65-F5344CB8AC3E}">
        <p14:creationId xmlns:p14="http://schemas.microsoft.com/office/powerpoint/2010/main" val="11957843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125157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Из этих </a:t>
            </a:r>
            <a:r>
              <a:rPr lang="ru-RU" sz="1200" dirty="0" err="1">
                <a:solidFill>
                  <a:srgbClr val="C8C8C8"/>
                </a:solidFill>
                <a:latin typeface="Roboto"/>
                <a:ea typeface="Roboto"/>
                <a:cs typeface="Roboto"/>
                <a:sym typeface="Roboto"/>
              </a:rPr>
              <a:t>микросервисов</a:t>
            </a:r>
            <a:r>
              <a:rPr lang="ru-RU" sz="1200" dirty="0">
                <a:solidFill>
                  <a:srgbClr val="C8C8C8"/>
                </a:solidFill>
                <a:latin typeface="Roboto"/>
                <a:ea typeface="Roboto"/>
                <a:cs typeface="Roboto"/>
                <a:sym typeface="Roboto"/>
              </a:rPr>
              <a:t> или программ мы можем составлять целые подсистемы. И так далее, и так далее, и так далее. Ровно до тех пор, пока мы не выйдем на уровень какого-то межотраслевого взаимодействия разных отраслей бизнеса, а может быть даже мы можем выйти и выше.</a:t>
            </a:r>
            <a:endParaRPr lang="ru-RU" sz="1200" dirty="0">
              <a:solidFill>
                <a:srgbClr val="FFBC00"/>
              </a:solidFill>
              <a:latin typeface="Consolas" panose="020B0609020204030204" pitchFamily="49" charset="0"/>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6" name="Google Shape;64;p14">
            <a:extLst>
              <a:ext uri="{FF2B5EF4-FFF2-40B4-BE49-F238E27FC236}">
                <a16:creationId xmlns:a16="http://schemas.microsoft.com/office/drawing/2014/main" id="{926622F1-69DA-43A5-BE4B-C8CD0F3EB448}"/>
              </a:ext>
            </a:extLst>
          </p:cNvPr>
          <p:cNvSpPr txBox="1"/>
          <p:nvPr/>
        </p:nvSpPr>
        <p:spPr>
          <a:xfrm>
            <a:off x="634161" y="4513196"/>
            <a:ext cx="5589671" cy="125157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Но давайте вернемся к функциям. И снова вспомним о том, какие преимущества они нам дают. Функции позволяют нам не дублировать наш код, централизованно им управлять и создавать модули. Функции выглядят так, как это представлено на экране. И давайте разберем то, из чего же функция состоит.</a:t>
            </a:r>
          </a:p>
        </p:txBody>
      </p:sp>
      <p:pic>
        <p:nvPicPr>
          <p:cNvPr id="10242" name="Picture 2">
            <a:extLst>
              <a:ext uri="{FF2B5EF4-FFF2-40B4-BE49-F238E27FC236}">
                <a16:creationId xmlns:a16="http://schemas.microsoft.com/office/drawing/2014/main" id="{E358CFD3-9E79-4EAE-A586-EF00CB87D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1" y="1740997"/>
            <a:ext cx="5589671" cy="26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a:extLst>
              <a:ext uri="{FF2B5EF4-FFF2-40B4-BE49-F238E27FC236}">
                <a16:creationId xmlns:a16="http://schemas.microsoft.com/office/drawing/2014/main" id="{678FDC59-D2F3-4EFB-8349-DE092F5BB6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61" y="5895118"/>
            <a:ext cx="5589671" cy="277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E3BE6F2C-E640-4A3E-8F95-DDF93C45F72E}"/>
              </a:ext>
            </a:extLst>
          </p:cNvPr>
          <p:cNvSpPr>
            <a:spLocks noGrp="1"/>
          </p:cNvSpPr>
          <p:nvPr>
            <p:ph type="sldNum" idx="12"/>
          </p:nvPr>
        </p:nvSpPr>
        <p:spPr/>
        <p:txBody>
          <a:bodyPr>
            <a:normAutofit/>
          </a:bodyPr>
          <a:lstStyle/>
          <a:p>
            <a:fld id="{00000000-1234-1234-1234-123412341234}" type="slidenum">
              <a:rPr lang="ru" smtClean="0"/>
              <a:pPr/>
              <a:t>102</a:t>
            </a:fld>
            <a:endParaRPr lang="ru"/>
          </a:p>
        </p:txBody>
      </p:sp>
    </p:spTree>
    <p:extLst>
      <p:ext uri="{BB962C8B-B14F-4D97-AF65-F5344CB8AC3E}">
        <p14:creationId xmlns:p14="http://schemas.microsoft.com/office/powerpoint/2010/main" val="31761815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63820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Во-первых, функция состоит из ее объявления. В Python это делается с помощью ключевого слова «def». Им мы говорим интерпретатору что, после этого ключевого слова будет происходить описание функции.</a:t>
            </a:r>
          </a:p>
          <a:p>
            <a:pPr>
              <a:buClr>
                <a:srgbClr val="C8C8C8"/>
              </a:buClr>
            </a:pP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Далее мы должны задать нашей функции имя. К именам функции в Python предъявляются те же самые требования, что и к именам переменных. То есть они должны быть написаны маленькими буквами и в «</a:t>
            </a:r>
            <a:r>
              <a:rPr lang="ru-RU" sz="1200" dirty="0" err="1">
                <a:solidFill>
                  <a:srgbClr val="C8C8C8"/>
                </a:solidFill>
                <a:latin typeface="Roboto"/>
                <a:ea typeface="Roboto"/>
                <a:cs typeface="Roboto"/>
                <a:sym typeface="Roboto"/>
              </a:rPr>
              <a:t>snake</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case</a:t>
            </a:r>
            <a:r>
              <a:rPr lang="ru-RU" sz="1200" dirty="0">
                <a:solidFill>
                  <a:srgbClr val="C8C8C8"/>
                </a:solidFill>
                <a:latin typeface="Roboto"/>
                <a:ea typeface="Roboto"/>
                <a:cs typeface="Roboto"/>
                <a:sym typeface="Roboto"/>
              </a:rPr>
              <a:t>».  Но имена функции лучше начинать с глагола, так как наша функция производит над данными какое-то действие, мы должны описать, что это за действие. А действие описывается глаголом. Например, это функция актуализирует состояние. И мы говорим, что это функция «</a:t>
            </a:r>
            <a:r>
              <a:rPr lang="ru-RU" sz="1200" dirty="0" err="1">
                <a:solidFill>
                  <a:srgbClr val="C8C8C8"/>
                </a:solidFill>
                <a:latin typeface="Roboto"/>
                <a:ea typeface="Roboto"/>
                <a:cs typeface="Roboto"/>
                <a:sym typeface="Roboto"/>
              </a:rPr>
              <a:t>actualize_state</a:t>
            </a:r>
            <a:r>
              <a:rPr lang="ru-RU" sz="1200" dirty="0">
                <a:solidFill>
                  <a:srgbClr val="C8C8C8"/>
                </a:solidFill>
                <a:latin typeface="Roboto"/>
                <a:ea typeface="Roboto"/>
                <a:cs typeface="Roboto"/>
                <a:sym typeface="Roboto"/>
              </a:rPr>
              <a:t>».</a:t>
            </a:r>
          </a:p>
          <a:p>
            <a:pPr>
              <a:buClr>
                <a:srgbClr val="C8C8C8"/>
              </a:buClr>
            </a:pP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Далее. У функции есть аргументы – это те данные, с которыми функция будет взаимодействовать внутри. То есть таким образом мы можем наши данные извне передать внутрь функции. Мы можем указать тип наших аргументов функции. На самом деле это сейчас ни на что не влияет, Python является не типизированным языком. Но когда мы указываем это, например, интерпретатор может нам сказать, что здесь что-то не сходится, посмотрите, возможно здесь ошибка. Но, как в случае со строго типизированными языками, программа здесь не упадет, никакой ошибки при интерпретации не возникнет и так далее.</a:t>
            </a:r>
          </a:p>
          <a:p>
            <a:pPr>
              <a:buClr>
                <a:srgbClr val="C8C8C8"/>
              </a:buClr>
            </a:pP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Далее. Мы можем задать значение аргумента по умолчанию. Это те самые аргументы, которые мы можем опустить, то есть не указывать. Если мы такой аргумент не укажем и не зададим ему значение, то будет взято значение по умолчанию и вычисления будут производиться с ним.</a:t>
            </a:r>
          </a:p>
          <a:p>
            <a:pPr>
              <a:buClr>
                <a:srgbClr val="C8C8C8"/>
              </a:buClr>
            </a:pP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Конечно же, у нас есть тело нашей функции – это тот самый блок вычислений, который функция позволяет централизованно описывать и централизованно им управлять.</a:t>
            </a:r>
            <a:br>
              <a:rPr lang="ru-RU"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И из функции можно вернуть какое-то значение. Делается это при помощи ключевого слова «</a:t>
            </a:r>
            <a:r>
              <a:rPr lang="ru-RU" sz="1200" dirty="0" err="1">
                <a:solidFill>
                  <a:srgbClr val="C8C8C8"/>
                </a:solidFill>
                <a:latin typeface="Roboto"/>
                <a:ea typeface="Roboto"/>
                <a:cs typeface="Roboto"/>
                <a:sym typeface="Roboto"/>
              </a:rPr>
              <a:t>return</a:t>
            </a:r>
            <a:r>
              <a:rPr lang="ru-RU" sz="1200" dirty="0">
                <a:solidFill>
                  <a:srgbClr val="C8C8C8"/>
                </a:solidFill>
                <a:latin typeface="Roboto"/>
                <a:ea typeface="Roboto"/>
                <a:cs typeface="Roboto"/>
                <a:sym typeface="Roboto"/>
              </a:rPr>
              <a:t>». При помощи этого ключевого слова мы можем вернуть какую-то переменную. То есть после этого ключевого слова мы указываем эту переменную. На самом деле можно указать и константное значение, но большого смысла в этом нет, так как функция нам чаще всего возвращает результат каких-либо преобразований, вычислений с данными и так далее.</a:t>
            </a:r>
          </a:p>
          <a:p>
            <a:pPr>
              <a:buClr>
                <a:srgbClr val="C8C8C8"/>
              </a:buClr>
            </a:pP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Ну а теперь давайте перенесемся в среду разработки и посмотрим, как функции могут нам помочь сделать наши программы красивее, понятнее и так далее.</a:t>
            </a:r>
          </a:p>
          <a:p>
            <a:pPr>
              <a:buClr>
                <a:srgbClr val="C8C8C8"/>
              </a:buClr>
            </a:pPr>
            <a:endParaRPr lang="ru-RU" sz="1200" dirty="0">
              <a:solidFill>
                <a:srgbClr val="C8C8C8"/>
              </a:solidFill>
              <a:latin typeface="Roboto"/>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6616078E-4D05-4C7B-A30B-EB6741B9127F}"/>
              </a:ext>
            </a:extLst>
          </p:cNvPr>
          <p:cNvSpPr>
            <a:spLocks noGrp="1"/>
          </p:cNvSpPr>
          <p:nvPr>
            <p:ph type="sldNum" idx="12"/>
          </p:nvPr>
        </p:nvSpPr>
        <p:spPr/>
        <p:txBody>
          <a:bodyPr>
            <a:normAutofit/>
          </a:bodyPr>
          <a:lstStyle/>
          <a:p>
            <a:fld id="{00000000-1234-1234-1234-123412341234}" type="slidenum">
              <a:rPr lang="ru" smtClean="0"/>
              <a:pPr/>
              <a:t>103</a:t>
            </a:fld>
            <a:endParaRPr lang="ru"/>
          </a:p>
        </p:txBody>
      </p:sp>
    </p:spTree>
    <p:extLst>
      <p:ext uri="{BB962C8B-B14F-4D97-AF65-F5344CB8AC3E}">
        <p14:creationId xmlns:p14="http://schemas.microsoft.com/office/powerpoint/2010/main" val="35709860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И вот мы в среде разработки, но у нас пустой экран. В чем же дело? Все дело в том, что я хотел вам показать одну очень интересную особенность среды разработки </a:t>
            </a:r>
            <a:r>
              <a:rPr lang="ru-RU" sz="1200" dirty="0" err="1">
                <a:solidFill>
                  <a:srgbClr val="C8C8C8"/>
                </a:solidFill>
                <a:latin typeface="Roboto"/>
                <a:ea typeface="Roboto"/>
                <a:cs typeface="Roboto"/>
                <a:sym typeface="Roboto"/>
              </a:rPr>
              <a:t>PyCharm</a:t>
            </a:r>
            <a:r>
              <a:rPr lang="ru-RU" sz="1200" dirty="0">
                <a:solidFill>
                  <a:srgbClr val="C8C8C8"/>
                </a:solidFill>
                <a:latin typeface="Roboto"/>
                <a:ea typeface="Roboto"/>
                <a:cs typeface="Roboto"/>
                <a:sym typeface="Roboto"/>
              </a:rPr>
              <a:t>, которая позволяет нам возвращать нами же удаленный код. Я бы хотел восстановить программу, которая по почте и названию должности человека позволяла выдать ему якобы доступ якобы в какую-то систему. Для этого мы переходим в меню «Файл», находим строчку около «</a:t>
            </a:r>
            <a:r>
              <a:rPr lang="ru-RU" sz="1200" dirty="0" err="1">
                <a:solidFill>
                  <a:srgbClr val="C8C8C8"/>
                </a:solidFill>
                <a:latin typeface="Roboto"/>
                <a:ea typeface="Roboto"/>
                <a:cs typeface="Roboto"/>
                <a:sym typeface="Roboto"/>
              </a:rPr>
              <a:t>History</a:t>
            </a:r>
            <a:r>
              <a:rPr lang="ru-RU" sz="1200" dirty="0">
                <a:solidFill>
                  <a:srgbClr val="C8C8C8"/>
                </a:solidFill>
                <a:latin typeface="Roboto"/>
                <a:ea typeface="Roboto"/>
                <a:cs typeface="Roboto"/>
                <a:sym typeface="Roboto"/>
              </a:rPr>
              <a:t>» и в выпадающем меню выбираем «Show </a:t>
            </a:r>
            <a:r>
              <a:rPr lang="ru-RU" sz="1200" dirty="0" err="1">
                <a:solidFill>
                  <a:srgbClr val="C8C8C8"/>
                </a:solidFill>
                <a:latin typeface="Roboto"/>
                <a:ea typeface="Roboto"/>
                <a:cs typeface="Roboto"/>
                <a:sym typeface="Roboto"/>
              </a:rPr>
              <a:t>History</a:t>
            </a:r>
            <a:r>
              <a:rPr lang="ru-RU" sz="1200" dirty="0">
                <a:solidFill>
                  <a:srgbClr val="C8C8C8"/>
                </a:solidFill>
                <a:latin typeface="Roboto"/>
                <a:ea typeface="Roboto"/>
                <a:cs typeface="Roboto"/>
                <a:sym typeface="Roboto"/>
              </a:rPr>
              <a:t>». B вот здесь вся наша история изменений. Я точно знаю, что где-то в 5:33 1 июня эта программа у меня здесь была. Видим 5:33 и видим нашу программу. При помощи интерфейса переносим ее в наше текущее окно. Здесь написано «Current». Закрываем и видим, что наша программа была восстановлена.</a:t>
            </a:r>
            <a:br>
              <a:rPr lang="ru-RU"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Это бывает очень удобным, когда вы, например, не успели </a:t>
            </a:r>
            <a:r>
              <a:rPr lang="ru-RU" sz="1200" dirty="0" err="1">
                <a:solidFill>
                  <a:srgbClr val="C8C8C8"/>
                </a:solidFill>
                <a:latin typeface="Roboto"/>
                <a:ea typeface="Roboto"/>
                <a:cs typeface="Roboto"/>
                <a:sym typeface="Roboto"/>
              </a:rPr>
              <a:t>закоммитить</a:t>
            </a:r>
            <a:r>
              <a:rPr lang="ru-RU" sz="1200" dirty="0">
                <a:solidFill>
                  <a:srgbClr val="C8C8C8"/>
                </a:solidFill>
                <a:latin typeface="Roboto"/>
                <a:ea typeface="Roboto"/>
                <a:cs typeface="Roboto"/>
                <a:sym typeface="Roboto"/>
              </a:rPr>
              <a:t> ваш код, но внесли в него какие-то изменения, которые вам теперь не нужны, они все ломают, вы хотели бы вернуть все как было. Можно этим успешно воспользоваться. Или если вы потеряли ваш код и хотите его, например, восстановить.</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if</a:t>
            </a:r>
            <a:r>
              <a:rPr lang="ru-RU" sz="1200" dirty="0">
                <a:solidFill>
                  <a:srgbClr val="FFBC00"/>
                </a:solidFill>
                <a:latin typeface="Consolas" panose="020B0609020204030204" pitchFamily="49" charset="0"/>
                <a:ea typeface="Roboto"/>
                <a:cs typeface="Roboto"/>
                <a:sym typeface="Roboto"/>
              </a:rPr>
              <a:t> __</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__ == '__</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__': </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processed_employees</a:t>
            </a:r>
            <a:r>
              <a:rPr lang="ru-RU" sz="1200" dirty="0">
                <a:solidFill>
                  <a:srgbClr val="FFBC00"/>
                </a:solidFill>
                <a:latin typeface="Consolas" panose="020B0609020204030204" pitchFamily="49" charset="0"/>
                <a:ea typeface="Roboto"/>
                <a:cs typeface="Roboto"/>
                <a:sym typeface="Roboto"/>
              </a:rPr>
              <a:t> = 0</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while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processed_employees</a:t>
            </a:r>
            <a:r>
              <a:rPr lang="ru-RU" sz="1200" dirty="0">
                <a:solidFill>
                  <a:srgbClr val="FFBC00"/>
                </a:solidFill>
                <a:latin typeface="Consolas" panose="020B0609020204030204" pitchFamily="49" charset="0"/>
                <a:ea typeface="Roboto"/>
                <a:cs typeface="Roboto"/>
                <a:sym typeface="Roboto"/>
              </a:rPr>
              <a:t> &lt; 5:</a:t>
            </a:r>
          </a:p>
          <a:p>
            <a:pPr>
              <a:buClr>
                <a:srgbClr val="C8C8C8"/>
              </a:buClr>
            </a:pPr>
            <a:r>
              <a:rPr lang="ru-RU" sz="1200" dirty="0">
                <a:solidFill>
                  <a:srgbClr val="FFBC00"/>
                </a:solidFill>
                <a:latin typeface="Consolas" panose="020B0609020204030204" pitchFamily="49" charset="0"/>
                <a:ea typeface="Roboto"/>
                <a:cs typeface="Roboto"/>
                <a:sym typeface="Roboto"/>
              </a:rPr>
              <a:t>        print("Введите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input</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if</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 == "":</a:t>
            </a:r>
          </a:p>
          <a:p>
            <a:pPr>
              <a:buClr>
                <a:srgbClr val="C8C8C8"/>
              </a:buClr>
            </a:pPr>
            <a:r>
              <a:rPr lang="ru-RU" sz="1200" dirty="0">
                <a:solidFill>
                  <a:srgbClr val="FFBC00"/>
                </a:solidFill>
                <a:latin typeface="Consolas" panose="020B0609020204030204" pitchFamily="49" charset="0"/>
                <a:ea typeface="Roboto"/>
                <a:cs typeface="Roboto"/>
                <a:sym typeface="Roboto"/>
              </a:rPr>
              <a:t>            print("Ввод прерван")</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break</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print("Введите профессию")</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input</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system</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None</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access_attempts</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None</a:t>
            </a:r>
            <a:endParaRPr lang="ru-RU"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if</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 "Программист":</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system</a:t>
            </a:r>
            <a:r>
              <a:rPr lang="ru-RU" sz="1200" dirty="0">
                <a:solidFill>
                  <a:srgbClr val="FFBC00"/>
                </a:solidFill>
                <a:latin typeface="Consolas" panose="020B0609020204030204" pitchFamily="49" charset="0"/>
                <a:ea typeface="Roboto"/>
                <a:cs typeface="Roboto"/>
                <a:sym typeface="Roboto"/>
              </a:rPr>
              <a:t> = "CKB"</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access_attempts</a:t>
            </a:r>
            <a:r>
              <a:rPr lang="ru-RU" sz="1200" dirty="0">
                <a:solidFill>
                  <a:srgbClr val="FFBC00"/>
                </a:solidFill>
                <a:latin typeface="Consolas" panose="020B0609020204030204" pitchFamily="49" charset="0"/>
                <a:ea typeface="Roboto"/>
                <a:cs typeface="Roboto"/>
                <a:sym typeface="Roboto"/>
              </a:rPr>
              <a:t> = 1</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elif</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 "Дизайнер":</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system</a:t>
            </a:r>
            <a:r>
              <a:rPr lang="ru-RU" sz="1200" dirty="0">
                <a:solidFill>
                  <a:srgbClr val="FFBC00"/>
                </a:solidFill>
                <a:latin typeface="Consolas" panose="020B0609020204030204" pitchFamily="49" charset="0"/>
                <a:ea typeface="Roboto"/>
                <a:cs typeface="Roboto"/>
                <a:sym typeface="Roboto"/>
              </a:rPr>
              <a:t> = "Иллюстратор"</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access_attempts</a:t>
            </a:r>
            <a:r>
              <a:rPr lang="ru-RU" sz="1200" dirty="0">
                <a:solidFill>
                  <a:srgbClr val="FFBC00"/>
                </a:solidFill>
                <a:latin typeface="Consolas" panose="020B0609020204030204" pitchFamily="49" charset="0"/>
                <a:ea typeface="Roboto"/>
                <a:cs typeface="Roboto"/>
                <a:sym typeface="Roboto"/>
              </a:rPr>
              <a:t> = 3</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else</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print("АХО через три двери направо")</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continue</a:t>
            </a:r>
            <a:endParaRPr lang="ru-RU"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C8C8C8"/>
              </a:solidFill>
              <a:latin typeface="Roboto"/>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3" name="Рисунок 2">
            <a:extLst>
              <a:ext uri="{FF2B5EF4-FFF2-40B4-BE49-F238E27FC236}">
                <a16:creationId xmlns:a16="http://schemas.microsoft.com/office/drawing/2014/main" id="{5A468B67-A285-41B0-B951-CC43E5FD63C6}"/>
              </a:ext>
            </a:extLst>
          </p:cNvPr>
          <p:cNvPicPr>
            <a:picLocks noChangeAspect="1"/>
          </p:cNvPicPr>
          <p:nvPr/>
        </p:nvPicPr>
        <p:blipFill>
          <a:blip r:embed="rId4"/>
          <a:stretch>
            <a:fillRect/>
          </a:stretch>
        </p:blipFill>
        <p:spPr>
          <a:xfrm flipH="1">
            <a:off x="4963887" y="5540590"/>
            <a:ext cx="994126" cy="1802674"/>
          </a:xfrm>
          <a:prstGeom prst="rect">
            <a:avLst/>
          </a:prstGeom>
        </p:spPr>
      </p:pic>
      <p:sp>
        <p:nvSpPr>
          <p:cNvPr id="2" name="Номер слайда 1">
            <a:extLst>
              <a:ext uri="{FF2B5EF4-FFF2-40B4-BE49-F238E27FC236}">
                <a16:creationId xmlns:a16="http://schemas.microsoft.com/office/drawing/2014/main" id="{47C4B8D1-0E65-4A93-B561-FAA6C4233581}"/>
              </a:ext>
            </a:extLst>
          </p:cNvPr>
          <p:cNvSpPr>
            <a:spLocks noGrp="1"/>
          </p:cNvSpPr>
          <p:nvPr>
            <p:ph type="sldNum" idx="12"/>
          </p:nvPr>
        </p:nvSpPr>
        <p:spPr/>
        <p:txBody>
          <a:bodyPr>
            <a:normAutofit/>
          </a:bodyPr>
          <a:lstStyle/>
          <a:p>
            <a:fld id="{00000000-1234-1234-1234-123412341234}" type="slidenum">
              <a:rPr lang="ru" smtClean="0"/>
              <a:pPr/>
              <a:t>104</a:t>
            </a:fld>
            <a:endParaRPr lang="ru"/>
          </a:p>
        </p:txBody>
      </p:sp>
    </p:spTree>
    <p:extLst>
      <p:ext uri="{BB962C8B-B14F-4D97-AF65-F5344CB8AC3E}">
        <p14:creationId xmlns:p14="http://schemas.microsoft.com/office/powerpoint/2010/main" val="364308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7899544"/>
          </a:xfrm>
          <a:prstGeom prst="rect">
            <a:avLst/>
          </a:prstGeom>
          <a:noFill/>
          <a:ln>
            <a:noFill/>
          </a:ln>
        </p:spPr>
        <p:txBody>
          <a:bodyPr spcFirstLastPara="1" wrap="square" lIns="162533" tIns="162533" rIns="162533" bIns="162533" anchor="t" anchorCtr="0">
            <a:spAutoFit/>
          </a:bodyPr>
          <a:lstStyle/>
          <a:p>
            <a:pPr>
              <a:buClr>
                <a:srgbClr val="C8C8C8"/>
              </a:buClr>
            </a:pPr>
            <a:r>
              <a:rPr lang="af-ZA" sz="1200" dirty="0">
                <a:solidFill>
                  <a:srgbClr val="FFBC00"/>
                </a:solidFill>
                <a:latin typeface="Consolas" panose="020B0609020204030204" pitchFamily="49" charset="0"/>
                <a:ea typeface="Roboto"/>
                <a:cs typeface="Roboto"/>
                <a:sym typeface="Roboto"/>
              </a:rPr>
              <a:t> for _ in range(access_attempts):</a:t>
            </a:r>
          </a:p>
          <a:p>
            <a:pPr>
              <a:buClr>
                <a:srgbClr val="C8C8C8"/>
              </a:buClr>
            </a:pPr>
            <a:r>
              <a:rPr lang="af-ZA" sz="1200" dirty="0">
                <a:solidFill>
                  <a:srgbClr val="FFBC00"/>
                </a:solidFill>
                <a:latin typeface="Consolas" panose="020B0609020204030204" pitchFamily="49" charset="0"/>
                <a:ea typeface="Roboto"/>
                <a:cs typeface="Roboto"/>
                <a:sym typeface="Roboto"/>
              </a:rPr>
              <a:t>            print(f"{email} </a:t>
            </a:r>
            <a:r>
              <a:rPr lang="ru-RU" sz="1200" dirty="0">
                <a:solidFill>
                  <a:srgbClr val="FFBC00"/>
                </a:solidFill>
                <a:latin typeface="Consolas" panose="020B0609020204030204" pitchFamily="49" charset="0"/>
                <a:ea typeface="Roboto"/>
                <a:cs typeface="Roboto"/>
                <a:sym typeface="Roboto"/>
              </a:rPr>
              <a:t>был выдан доступ в {</a:t>
            </a:r>
            <a:r>
              <a:rPr lang="af-ZA" sz="1200" dirty="0">
                <a:solidFill>
                  <a:srgbClr val="FFBC00"/>
                </a:solidFill>
                <a:latin typeface="Consolas" panose="020B0609020204030204" pitchFamily="49" charset="0"/>
                <a:ea typeface="Roboto"/>
                <a:cs typeface="Roboto"/>
                <a:sym typeface="Roboto"/>
              </a:rPr>
              <a:t>system}")</a:t>
            </a:r>
          </a:p>
          <a:p>
            <a:pPr>
              <a:buClr>
                <a:srgbClr val="C8C8C8"/>
              </a:buClr>
            </a:pPr>
            <a:endParaRPr lang="af-ZA" sz="1200" dirty="0">
              <a:solidFill>
                <a:srgbClr val="FFBC00"/>
              </a:solidFill>
              <a:latin typeface="Consolas" panose="020B0609020204030204" pitchFamily="49" charset="0"/>
              <a:ea typeface="Roboto"/>
              <a:cs typeface="Roboto"/>
              <a:sym typeface="Roboto"/>
            </a:endParaRPr>
          </a:p>
          <a:p>
            <a:pPr>
              <a:buClr>
                <a:srgbClr val="C8C8C8"/>
              </a:buClr>
            </a:pPr>
            <a:r>
              <a:rPr lang="af-ZA" sz="1200" dirty="0">
                <a:solidFill>
                  <a:srgbClr val="FFBC00"/>
                </a:solidFill>
                <a:latin typeface="Consolas" panose="020B0609020204030204" pitchFamily="49" charset="0"/>
                <a:ea typeface="Roboto"/>
                <a:cs typeface="Roboto"/>
                <a:sym typeface="Roboto"/>
              </a:rPr>
              <a:t>        processed_employees += 1</a:t>
            </a:r>
          </a:p>
          <a:p>
            <a:pPr>
              <a:buClr>
                <a:srgbClr val="C8C8C8"/>
              </a:buClr>
            </a:pPr>
            <a:r>
              <a:rPr lang="af-ZA" sz="1200" dirty="0">
                <a:solidFill>
                  <a:srgbClr val="FFBC00"/>
                </a:solidFill>
                <a:latin typeface="Consolas" panose="020B0609020204030204" pitchFamily="49" charset="0"/>
                <a:ea typeface="Roboto"/>
                <a:cs typeface="Roboto"/>
                <a:sym typeface="Roboto"/>
              </a:rPr>
              <a:t>        print(f"</a:t>
            </a:r>
            <a:r>
              <a:rPr lang="ru-RU" sz="1200" dirty="0">
                <a:solidFill>
                  <a:srgbClr val="FFBC00"/>
                </a:solidFill>
                <a:latin typeface="Consolas" panose="020B0609020204030204" pitchFamily="49" charset="0"/>
                <a:ea typeface="Roboto"/>
                <a:cs typeface="Roboto"/>
                <a:sym typeface="Roboto"/>
              </a:rPr>
              <a:t>Было внесено {</a:t>
            </a:r>
            <a:r>
              <a:rPr lang="af-ZA" sz="1200" dirty="0">
                <a:solidFill>
                  <a:srgbClr val="FFBC00"/>
                </a:solidFill>
                <a:latin typeface="Consolas" panose="020B0609020204030204" pitchFamily="49" charset="0"/>
                <a:ea typeface="Roboto"/>
                <a:cs typeface="Roboto"/>
                <a:sym typeface="Roboto"/>
              </a:rPr>
              <a:t>processed_employees} </a:t>
            </a:r>
            <a:r>
              <a:rPr lang="ru-RU" sz="1200" dirty="0">
                <a:solidFill>
                  <a:srgbClr val="FFBC00"/>
                </a:solidFill>
                <a:latin typeface="Consolas" panose="020B0609020204030204" pitchFamily="49" charset="0"/>
                <a:ea typeface="Roboto"/>
                <a:cs typeface="Roboto"/>
                <a:sym typeface="Roboto"/>
              </a:rPr>
              <a:t>сотрудников, осталось {5 - </a:t>
            </a:r>
            <a:r>
              <a:rPr lang="af-ZA" sz="1200" dirty="0">
                <a:solidFill>
                  <a:srgbClr val="FFBC00"/>
                </a:solidFill>
                <a:latin typeface="Consolas" panose="020B0609020204030204" pitchFamily="49" charset="0"/>
                <a:ea typeface="Roboto"/>
                <a:cs typeface="Roboto"/>
                <a:sym typeface="Roboto"/>
              </a:rPr>
              <a:t>processed_employees}")</a:t>
            </a:r>
            <a:br>
              <a:rPr lang="af-ZA" sz="1200" dirty="0">
                <a:solidFill>
                  <a:srgbClr val="FFBC00"/>
                </a:solidFill>
                <a:latin typeface="Consolas" panose="020B0609020204030204" pitchFamily="49" charset="0"/>
                <a:ea typeface="Roboto"/>
                <a:cs typeface="Roboto"/>
                <a:sym typeface="Roboto"/>
              </a:rPr>
            </a:br>
            <a:r>
              <a:rPr lang="af-ZA" sz="1200" dirty="0">
                <a:solidFill>
                  <a:srgbClr val="FFBC00"/>
                </a:solidFill>
                <a:latin typeface="Consolas" panose="020B0609020204030204" pitchFamily="49" charset="0"/>
                <a:ea typeface="Roboto"/>
                <a:cs typeface="Roboto"/>
                <a:sym typeface="Roboto"/>
              </a:rPr>
              <a:t/>
            </a:r>
            <a:br>
              <a:rPr lang="af-ZA" sz="1200" dirty="0">
                <a:solidFill>
                  <a:srgbClr val="FFBC00"/>
                </a:solidFill>
                <a:latin typeface="Consolas" panose="020B0609020204030204" pitchFamily="49" charset="0"/>
                <a:ea typeface="Roboto"/>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Но возвращаемся к функциям. И у нас в нашей программе есть одна небольшая, но проблема. Она не выглядит как программа в процедурной парадигме программирования, поскольку в процедурной парадигме программирования все описывается функциями. А мы здесь наш код написали просто в точки входа.</a:t>
            </a:r>
          </a:p>
          <a:p>
            <a:pPr>
              <a:buClr>
                <a:srgbClr val="C8C8C8"/>
              </a:buClr>
            </a:pP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И давайте начнем это менять. И вместо точки входа объявим функцию «</a:t>
            </a:r>
            <a:r>
              <a:rPr lang="ru-RU" sz="1200" dirty="0" err="1">
                <a:solidFill>
                  <a:srgbClr val="C8C8C8"/>
                </a:solidFill>
                <a:latin typeface="Roboto" panose="02000000000000000000" pitchFamily="2" charset="0"/>
                <a:ea typeface="Roboto" panose="02000000000000000000" pitchFamily="2" charset="0"/>
                <a:cs typeface="Roboto"/>
                <a:sym typeface="Roboto"/>
              </a:rPr>
              <a:t>main</a:t>
            </a:r>
            <a:r>
              <a:rPr lang="ru-RU" sz="1200" dirty="0">
                <a:solidFill>
                  <a:srgbClr val="C8C8C8"/>
                </a:solidFill>
                <a:latin typeface="Roboto" panose="02000000000000000000" pitchFamily="2" charset="0"/>
                <a:ea typeface="Roboto" panose="02000000000000000000" pitchFamily="2" charset="0"/>
                <a:cs typeface="Roboto"/>
                <a:sym typeface="Roboto"/>
              </a:rPr>
              <a:t>». Это такое стандартное название для функции, которое фактически является точкой входа в процедурной парадигме программирования. Вы скажите, что большого смысла это не несет, но, да, для функциональности и производительности большого смысла это не несет, но на самом деле таким образом мы придерживаемся того, что мы программируем в процедурной парадигме. И в точке входа мы уже вызываем нашу главную функцию. И под ней, например, мы можем обработать в дальнейшем какие-то сигналы и так далее.</a:t>
            </a:r>
          </a:p>
          <a:p>
            <a:pPr>
              <a:buClr>
                <a:srgbClr val="C8C8C8"/>
              </a:buClr>
            </a:pP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Далее. Нам нужно понять, что же нам делать дальше с нашей программой. Нам нужно как-то разбить ее тоже на функции, чтобы она соответствовала процедурной парадигме программирования и не была, так скажем, монолитной. Как же определить, что можно вынести в функцию. И на самом деле это очень хороший вопрос. И здесь есть очень хороший также критерий. Этот критерий называется «правило единственной ответственности» или «принцип единственной ответственности». Он говорит нам о том, что функция должна делать что-то одно, так же, как и любой другой компонент системы, например, модуль, например, </a:t>
            </a:r>
            <a:r>
              <a:rPr lang="ru-RU" sz="1200" dirty="0" err="1">
                <a:solidFill>
                  <a:srgbClr val="C8C8C8"/>
                </a:solidFill>
                <a:latin typeface="Roboto" panose="02000000000000000000" pitchFamily="2" charset="0"/>
                <a:ea typeface="Roboto" panose="02000000000000000000" pitchFamily="2" charset="0"/>
                <a:cs typeface="Roboto"/>
                <a:sym typeface="Roboto"/>
              </a:rPr>
              <a:t>микросервис</a:t>
            </a:r>
            <a:r>
              <a:rPr lang="ru-RU" sz="1200" dirty="0">
                <a:solidFill>
                  <a:srgbClr val="C8C8C8"/>
                </a:solidFill>
                <a:latin typeface="Roboto" panose="02000000000000000000" pitchFamily="2" charset="0"/>
                <a:ea typeface="Roboto" panose="02000000000000000000" pitchFamily="2" charset="0"/>
                <a:cs typeface="Roboto"/>
                <a:sym typeface="Roboto"/>
              </a:rPr>
              <a:t> и так далее.</a:t>
            </a:r>
          </a:p>
          <a:p>
            <a:pPr>
              <a:buClr>
                <a:srgbClr val="C8C8C8"/>
              </a:buClr>
            </a:pP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Что же значит, что он должен делать что-то одно? Он должен выполнять какое-то единое, единообразное действие. То есть если, например, наша функция позволяет нам организовать процесс ввода и при этом же из этого ввода делает какие-то вычисления, отдает нам уже вычисленное значение, то это не очень хорошая функция, поскольку она и организует процесс ввода, и организует процесс вычислений. </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1D491A1D-94AC-4D0C-989E-3859D20A9340}"/>
              </a:ext>
            </a:extLst>
          </p:cNvPr>
          <p:cNvSpPr>
            <a:spLocks noGrp="1"/>
          </p:cNvSpPr>
          <p:nvPr>
            <p:ph type="sldNum" idx="12"/>
          </p:nvPr>
        </p:nvSpPr>
        <p:spPr/>
        <p:txBody>
          <a:bodyPr>
            <a:normAutofit/>
          </a:bodyPr>
          <a:lstStyle/>
          <a:p>
            <a:fld id="{00000000-1234-1234-1234-123412341234}" type="slidenum">
              <a:rPr lang="ru" smtClean="0"/>
              <a:pPr/>
              <a:t>105</a:t>
            </a:fld>
            <a:endParaRPr lang="ru"/>
          </a:p>
        </p:txBody>
      </p:sp>
    </p:spTree>
    <p:extLst>
      <p:ext uri="{BB962C8B-B14F-4D97-AF65-F5344CB8AC3E}">
        <p14:creationId xmlns:p14="http://schemas.microsoft.com/office/powerpoint/2010/main" val="39933626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268876"/>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Гораздо будет здесь правильнее сделать 2 функции, которые организуют процесс ввода, организуют процесс вычислений, и вызвать их либо друг за другом, либо внутри какой-то другой функции, которая уже делает этот процесс более абстрактным.</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И у нас есть как раз-таки процесс ввода. Давайте его в функцию и вынесем. Объявим функцию. Мы должны дать ей какое-то имя. Ну давайте дадим какое-то очень простое имя. Раз мы получаем данные из ввода, то мы назовем ее «</a:t>
            </a:r>
            <a:r>
              <a:rPr lang="ru-RU" sz="1200" dirty="0" err="1">
                <a:solidFill>
                  <a:srgbClr val="C8C8C8"/>
                </a:solidFill>
                <a:latin typeface="Roboto"/>
                <a:ea typeface="Roboto"/>
                <a:cs typeface="Roboto"/>
                <a:sym typeface="Roboto"/>
              </a:rPr>
              <a:t>get_input_data</a:t>
            </a:r>
            <a:r>
              <a:rPr lang="ru-RU" sz="1200" dirty="0">
                <a:solidFill>
                  <a:srgbClr val="C8C8C8"/>
                </a:solidFill>
                <a:latin typeface="Roboto"/>
                <a:ea typeface="Roboto"/>
                <a:cs typeface="Roboto"/>
                <a:sym typeface="Roboto"/>
              </a:rPr>
              <a:t>». Казалось бы, что там, назвали да назвали. Вставляем наш код и видим, что наша функция должна, по-хорошему, вернуть профессию и </a:t>
            </a:r>
            <a:r>
              <a:rPr lang="ru-RU" sz="1200" dirty="0" err="1">
                <a:solidFill>
                  <a:srgbClr val="C8C8C8"/>
                </a:solidFill>
                <a:latin typeface="Roboto"/>
                <a:ea typeface="Roboto"/>
                <a:cs typeface="Roboto"/>
                <a:sym typeface="Roboto"/>
              </a:rPr>
              <a:t>e-mail</a:t>
            </a:r>
            <a:r>
              <a:rPr lang="ru-RU" sz="1200" dirty="0">
                <a:solidFill>
                  <a:srgbClr val="C8C8C8"/>
                </a:solidFill>
                <a:latin typeface="Roboto"/>
                <a:ea typeface="Roboto"/>
                <a:cs typeface="Roboto"/>
                <a:sym typeface="Roboto"/>
              </a:rPr>
              <a:t> человека. И вот «</a:t>
            </a:r>
            <a:r>
              <a:rPr lang="ru-RU" sz="1200" dirty="0" err="1">
                <a:solidFill>
                  <a:srgbClr val="C8C8C8"/>
                </a:solidFill>
                <a:latin typeface="Roboto"/>
                <a:ea typeface="Roboto"/>
                <a:cs typeface="Roboto"/>
                <a:sym typeface="Roboto"/>
              </a:rPr>
              <a:t>get_input_data</a:t>
            </a:r>
            <a:r>
              <a:rPr lang="ru-RU" sz="1200" dirty="0">
                <a:solidFill>
                  <a:srgbClr val="C8C8C8"/>
                </a:solidFill>
                <a:latin typeface="Roboto"/>
                <a:ea typeface="Roboto"/>
                <a:cs typeface="Roboto"/>
                <a:sym typeface="Roboto"/>
              </a:rPr>
              <a:t>» для нас уже звучит довольно-таки абстрактно, то есть непонятно, что за «ввод», что за «</a:t>
            </a:r>
            <a:r>
              <a:rPr lang="ru-RU" sz="1200" dirty="0" err="1">
                <a:solidFill>
                  <a:srgbClr val="C8C8C8"/>
                </a:solidFill>
                <a:latin typeface="Roboto"/>
                <a:ea typeface="Roboto"/>
                <a:cs typeface="Roboto"/>
                <a:sym typeface="Roboto"/>
              </a:rPr>
              <a:t>data</a:t>
            </a:r>
            <a:r>
              <a:rPr lang="ru-RU" sz="1200" dirty="0">
                <a:solidFill>
                  <a:srgbClr val="C8C8C8"/>
                </a:solidFill>
                <a:latin typeface="Roboto"/>
                <a:ea typeface="Roboto"/>
                <a:cs typeface="Roboto"/>
                <a:sym typeface="Roboto"/>
              </a:rPr>
              <a:t>», что там еще. И очень частая история с тем, что после реализации тела функции приходится функцию переименовывать. Поэтому давайте мы нашу функцию тоже переименуем и назовем ее «</a:t>
            </a:r>
            <a:r>
              <a:rPr lang="ru-RU" sz="1200" dirty="0" err="1">
                <a:solidFill>
                  <a:srgbClr val="C8C8C8"/>
                </a:solidFill>
                <a:latin typeface="Roboto"/>
                <a:ea typeface="Roboto"/>
                <a:cs typeface="Roboto"/>
                <a:sym typeface="Roboto"/>
              </a:rPr>
              <a:t>get_email_and_job_from_data</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from_input</a:t>
            </a:r>
            <a:r>
              <a:rPr lang="ru-RU" sz="1200" dirty="0">
                <a:solidFill>
                  <a:srgbClr val="C8C8C8"/>
                </a:solidFill>
                <a:latin typeface="Roboto"/>
                <a:ea typeface="Roboto"/>
                <a:cs typeface="Roboto"/>
                <a:sym typeface="Roboto"/>
              </a:rPr>
              <a:t>», разумеется. Да, получилось не так лаконично, но зато более точно. И в «Питоне», как мы знаем, принято жертвовать лаконичностью, а не точностью.</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Далее. Что мы должны сделать с нашей функцией? Мы должны вернуть из нее какие-то значения. Как мы уже знаем, это делается при помощи ключевого слова «</a:t>
            </a:r>
            <a:r>
              <a:rPr lang="ru-RU" sz="1200" dirty="0" err="1">
                <a:solidFill>
                  <a:srgbClr val="C8C8C8"/>
                </a:solidFill>
                <a:latin typeface="Roboto"/>
                <a:ea typeface="Roboto"/>
                <a:cs typeface="Roboto"/>
                <a:sym typeface="Roboto"/>
              </a:rPr>
              <a:t>return</a:t>
            </a:r>
            <a:r>
              <a:rPr lang="ru-RU" sz="1200" dirty="0">
                <a:solidFill>
                  <a:srgbClr val="C8C8C8"/>
                </a:solidFill>
                <a:latin typeface="Roboto"/>
                <a:ea typeface="Roboto"/>
                <a:cs typeface="Roboto"/>
                <a:sym typeface="Roboto"/>
              </a:rPr>
              <a:t>». Но объявлять его можно не где угодно, а только тогда, когда нужные нам переменные объявлены, данные получены и так далее. Мы должны вернуть </a:t>
            </a:r>
            <a:r>
              <a:rPr lang="ru-RU" sz="1200" dirty="0" err="1">
                <a:solidFill>
                  <a:srgbClr val="C8C8C8"/>
                </a:solidFill>
                <a:latin typeface="Roboto"/>
                <a:ea typeface="Roboto"/>
                <a:cs typeface="Roboto"/>
                <a:sym typeface="Roboto"/>
              </a:rPr>
              <a:t>email</a:t>
            </a:r>
            <a:r>
              <a:rPr lang="ru-RU" sz="1200" dirty="0">
                <a:solidFill>
                  <a:srgbClr val="C8C8C8"/>
                </a:solidFill>
                <a:latin typeface="Roboto"/>
                <a:ea typeface="Roboto"/>
                <a:cs typeface="Roboto"/>
                <a:sym typeface="Roboto"/>
              </a:rPr>
              <a:t>, и мы должны вернуть профессию.</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И здесь я возвращаю кортеж. Но вот </a:t>
            </a:r>
            <a:r>
              <a:rPr lang="ru-RU" sz="1200" dirty="0" err="1">
                <a:solidFill>
                  <a:srgbClr val="C8C8C8"/>
                </a:solidFill>
                <a:latin typeface="Roboto"/>
                <a:ea typeface="Roboto"/>
                <a:cs typeface="Roboto"/>
                <a:sym typeface="Roboto"/>
              </a:rPr>
              <a:t>PyCharm</a:t>
            </a:r>
            <a:r>
              <a:rPr lang="ru-RU" sz="1200" dirty="0">
                <a:solidFill>
                  <a:srgbClr val="C8C8C8"/>
                </a:solidFill>
                <a:latin typeface="Roboto"/>
                <a:ea typeface="Roboto"/>
                <a:cs typeface="Roboto"/>
                <a:sym typeface="Roboto"/>
              </a:rPr>
              <a:t> нам говорит о том, что что-то здесь у нас не так. Мы при помощи комбинации «</a:t>
            </a:r>
            <a:r>
              <a:rPr lang="ru-RU" sz="1200" dirty="0" err="1">
                <a:solidFill>
                  <a:srgbClr val="C8C8C8"/>
                </a:solidFill>
                <a:latin typeface="Roboto"/>
                <a:ea typeface="Roboto"/>
                <a:cs typeface="Roboto"/>
                <a:sym typeface="Roboto"/>
              </a:rPr>
              <a:t>Alt+Enter</a:t>
            </a:r>
            <a:r>
              <a:rPr lang="ru-RU" sz="1200" dirty="0">
                <a:solidFill>
                  <a:srgbClr val="C8C8C8"/>
                </a:solidFill>
                <a:latin typeface="Roboto"/>
                <a:ea typeface="Roboto"/>
                <a:cs typeface="Roboto"/>
                <a:sym typeface="Roboto"/>
              </a:rPr>
              <a:t>» смотрим, что не так. И он говорит нам о том, что здесь скобки-то лишние вообще-то. И все дело в том, что в Python есть особая синтаксическая конструкция при объявлении картежей вместе с оператором возврата «</a:t>
            </a:r>
            <a:r>
              <a:rPr lang="ru-RU" sz="1200" dirty="0" err="1">
                <a:solidFill>
                  <a:srgbClr val="C8C8C8"/>
                </a:solidFill>
                <a:latin typeface="Roboto"/>
                <a:ea typeface="Roboto"/>
                <a:cs typeface="Roboto"/>
                <a:sym typeface="Roboto"/>
              </a:rPr>
              <a:t>return</a:t>
            </a:r>
            <a:r>
              <a:rPr lang="ru-RU" sz="1200" dirty="0">
                <a:solidFill>
                  <a:srgbClr val="C8C8C8"/>
                </a:solidFill>
                <a:latin typeface="Roboto"/>
                <a:ea typeface="Roboto"/>
                <a:cs typeface="Roboto"/>
                <a:sym typeface="Roboto"/>
              </a:rPr>
              <a:t>». Здесь мы можем скобки опускать, просто чтобы код так читался удобнее. Видно, что сразу мы возвращаем: «</a:t>
            </a:r>
            <a:r>
              <a:rPr lang="ru-RU" sz="1200" dirty="0" err="1">
                <a:solidFill>
                  <a:srgbClr val="C8C8C8"/>
                </a:solidFill>
                <a:latin typeface="Roboto"/>
                <a:ea typeface="Roboto"/>
                <a:cs typeface="Roboto"/>
                <a:sym typeface="Roboto"/>
              </a:rPr>
              <a:t>email</a:t>
            </a:r>
            <a:r>
              <a:rPr lang="ru-RU" sz="1200" dirty="0">
                <a:solidFill>
                  <a:srgbClr val="C8C8C8"/>
                </a:solidFill>
                <a:latin typeface="Roboto"/>
                <a:ea typeface="Roboto"/>
                <a:cs typeface="Roboto"/>
                <a:sym typeface="Roboto"/>
              </a:rPr>
              <a:t>» и «</a:t>
            </a:r>
            <a:r>
              <a:rPr lang="ru-RU" sz="1200" dirty="0" err="1">
                <a:solidFill>
                  <a:srgbClr val="C8C8C8"/>
                </a:solidFill>
                <a:latin typeface="Roboto"/>
                <a:ea typeface="Roboto"/>
                <a:cs typeface="Roboto"/>
                <a:sym typeface="Roboto"/>
              </a:rPr>
              <a:t>job</a:t>
            </a:r>
            <a:r>
              <a:rPr lang="ru-RU" sz="1200" dirty="0">
                <a:solidFill>
                  <a:srgbClr val="C8C8C8"/>
                </a:solidFill>
                <a:latin typeface="Roboto"/>
                <a:ea typeface="Roboto"/>
                <a:cs typeface="Roboto"/>
                <a:sym typeface="Roboto"/>
              </a:rPr>
              <a:t>». И никаких лишних символов здесь нет, все читается как будто на естественном языке.</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И вот здесь у нас еще есть какой-то «</a:t>
            </a:r>
            <a:r>
              <a:rPr lang="ru-RU" sz="1200" dirty="0" err="1">
                <a:solidFill>
                  <a:srgbClr val="C8C8C8"/>
                </a:solidFill>
                <a:latin typeface="Roboto"/>
                <a:ea typeface="Roboto"/>
                <a:cs typeface="Roboto"/>
                <a:sym typeface="Roboto"/>
              </a:rPr>
              <a:t>legacy</a:t>
            </a:r>
            <a:r>
              <a:rPr lang="ru-RU" sz="1200" dirty="0">
                <a:solidFill>
                  <a:srgbClr val="C8C8C8"/>
                </a:solidFill>
                <a:latin typeface="Roboto"/>
                <a:ea typeface="Roboto"/>
                <a:cs typeface="Roboto"/>
                <a:sym typeface="Roboto"/>
              </a:rPr>
              <a:t>» вызов оператора «</a:t>
            </a:r>
            <a:r>
              <a:rPr lang="ru-RU" sz="1200" dirty="0" err="1">
                <a:solidFill>
                  <a:srgbClr val="C8C8C8"/>
                </a:solidFill>
                <a:latin typeface="Roboto"/>
                <a:ea typeface="Roboto"/>
                <a:cs typeface="Roboto"/>
                <a:sym typeface="Roboto"/>
              </a:rPr>
              <a:t>break</a:t>
            </a:r>
            <a:r>
              <a:rPr lang="ru-RU" sz="1200" dirty="0">
                <a:solidFill>
                  <a:srgbClr val="C8C8C8"/>
                </a:solidFill>
                <a:latin typeface="Roboto"/>
                <a:ea typeface="Roboto"/>
                <a:cs typeface="Roboto"/>
                <a:sym typeface="Roboto"/>
              </a:rPr>
              <a:t>», который у нас когда-то цикл принимал. От него мы тоже избавимся. Как мы можем от него избавиться? Разумеется, мы должны здесь что-то вернуть. И давайте вернем 2 значения «</a:t>
            </a:r>
            <a:r>
              <a:rPr lang="ru-RU" sz="1200" dirty="0" err="1">
                <a:solidFill>
                  <a:srgbClr val="C8C8C8"/>
                </a:solidFill>
                <a:latin typeface="Roboto"/>
                <a:ea typeface="Roboto"/>
                <a:cs typeface="Roboto"/>
                <a:sym typeface="Roboto"/>
              </a:rPr>
              <a:t>None</a:t>
            </a:r>
            <a:r>
              <a:rPr lang="ru-RU" sz="1200" dirty="0">
                <a:solidFill>
                  <a:srgbClr val="C8C8C8"/>
                </a:solidFill>
                <a:latin typeface="Roboto"/>
                <a:ea typeface="Roboto"/>
                <a:cs typeface="Roboto"/>
                <a:sym typeface="Roboto"/>
              </a:rPr>
              <a:t>». Почему именно 2, спросите вы? Поскольку мы уже возвращали здесь 2 значения, когда наша программа работала корректно и ввод не был прерван. </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0B3D7EA1-0FEF-4DCE-BDCE-7156D307B9C3}"/>
              </a:ext>
            </a:extLst>
          </p:cNvPr>
          <p:cNvSpPr>
            <a:spLocks noGrp="1"/>
          </p:cNvSpPr>
          <p:nvPr>
            <p:ph type="sldNum" idx="12"/>
          </p:nvPr>
        </p:nvSpPr>
        <p:spPr/>
        <p:txBody>
          <a:bodyPr>
            <a:normAutofit/>
          </a:bodyPr>
          <a:lstStyle/>
          <a:p>
            <a:fld id="{00000000-1234-1234-1234-123412341234}" type="slidenum">
              <a:rPr lang="ru" smtClean="0"/>
              <a:pPr/>
              <a:t>106</a:t>
            </a:fld>
            <a:endParaRPr lang="ru"/>
          </a:p>
        </p:txBody>
      </p:sp>
    </p:spTree>
    <p:extLst>
      <p:ext uri="{BB962C8B-B14F-4D97-AF65-F5344CB8AC3E}">
        <p14:creationId xmlns:p14="http://schemas.microsoft.com/office/powerpoint/2010/main" val="1336295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Это сделано для того, чтобы не ломать интерфейс программы, то есть потом мы будем вот этот кортеж в две переменные. А если мы вернем здесь одно значение, то на двух переменных у нас просто данных не хватит.</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И самое важное, как я считаю, что нужно сделать при объявлении функции – это написать 6 двойных кавычек, поставить курсор посередине и нажать «Enter». По крайней мере, в среде </a:t>
            </a:r>
            <a:r>
              <a:rPr lang="ru-RU" sz="1200" dirty="0" err="1">
                <a:solidFill>
                  <a:srgbClr val="C8C8C8"/>
                </a:solidFill>
                <a:latin typeface="Roboto"/>
                <a:ea typeface="Roboto"/>
                <a:cs typeface="Roboto"/>
                <a:sym typeface="Roboto"/>
              </a:rPr>
              <a:t>PyCharm</a:t>
            </a:r>
            <a:r>
              <a:rPr lang="ru-RU" sz="1200" dirty="0">
                <a:solidFill>
                  <a:srgbClr val="C8C8C8"/>
                </a:solidFill>
                <a:latin typeface="Roboto"/>
                <a:ea typeface="Roboto"/>
                <a:cs typeface="Roboto"/>
                <a:sym typeface="Roboto"/>
              </a:rPr>
              <a:t> это делается так. Таким образом, мы объявляем «</a:t>
            </a:r>
            <a:r>
              <a:rPr lang="ru-RU" sz="1200" dirty="0" err="1">
                <a:solidFill>
                  <a:srgbClr val="C8C8C8"/>
                </a:solidFill>
                <a:latin typeface="Roboto"/>
                <a:ea typeface="Roboto"/>
                <a:cs typeface="Roboto"/>
                <a:sym typeface="Roboto"/>
              </a:rPr>
              <a:t>docstring</a:t>
            </a:r>
            <a:r>
              <a:rPr lang="ru-RU" sz="1200" dirty="0">
                <a:solidFill>
                  <a:srgbClr val="C8C8C8"/>
                </a:solidFill>
                <a:latin typeface="Roboto"/>
                <a:ea typeface="Roboto"/>
                <a:cs typeface="Roboto"/>
                <a:sym typeface="Roboto"/>
              </a:rPr>
              <a:t>» – строку, которая в процессе выполнения ничего не играет, но она позволяет нам оставить комментарий, по которому можно будет потом в дальнейшем будет выгрузить документацию. Но и другие программисты смогут посмотреть на этот комментарий и понять, что же ваша функция делает. Это очень важно, поскольку иногда большая часть времени уходит на то, чтобы просто разобраться, а что, собственно, от этой функции автор хотел получить, что он в нее закладывал.</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Поэтому давайте опишем, что наша функция делает. А наша функция занимается получением почты сотрудника и его должности из потока ввода. Даже можно написать чуть по-другому: получение почты и должности сотрудника. Так будет лаконичнее. В нашей функции нет аргументов, поэтому здесь нет секции для описания аргументов. Но такие тоже есть. В дальнейшем мы их увидим. Зато вы можем описывать возвращаемые значения. А возвращаемые значения у нас не что иное, как почта и должность сотрудника. Ну точнее не должность, а профессия. Давайте изменим на слово «профессия».</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И наша функция готова к использованию. Нам нужно, правда, не забыть здесь вот эти значения обработать, когда мы должны были вызывать прерывания. И, в целом-то, у нас все получится как на языке программирования Go с обработкой ошибок.</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Давайте вызовем нашу функцию. А функция у нас называется «</a:t>
            </a:r>
            <a:r>
              <a:rPr lang="ru-RU" sz="1200" dirty="0" err="1">
                <a:solidFill>
                  <a:srgbClr val="C8C8C8"/>
                </a:solidFill>
                <a:latin typeface="Roboto"/>
                <a:ea typeface="Roboto"/>
                <a:cs typeface="Roboto"/>
                <a:sym typeface="Roboto"/>
              </a:rPr>
              <a:t>get_email_and_job_from_input</a:t>
            </a:r>
            <a:r>
              <a:rPr lang="ru-RU" sz="1200" dirty="0">
                <a:solidFill>
                  <a:srgbClr val="C8C8C8"/>
                </a:solidFill>
                <a:latin typeface="Roboto"/>
                <a:ea typeface="Roboto"/>
                <a:cs typeface="Roboto"/>
                <a:sym typeface="Roboto"/>
              </a:rPr>
              <a:t>». Сюда мы присвоим значения в переменные «</a:t>
            </a:r>
            <a:r>
              <a:rPr lang="ru-RU" sz="1200" dirty="0" err="1">
                <a:solidFill>
                  <a:srgbClr val="C8C8C8"/>
                </a:solidFill>
                <a:latin typeface="Roboto"/>
                <a:ea typeface="Roboto"/>
                <a:cs typeface="Roboto"/>
                <a:sym typeface="Roboto"/>
              </a:rPr>
              <a:t>email</a:t>
            </a:r>
            <a:r>
              <a:rPr lang="ru-RU" sz="1200" dirty="0">
                <a:solidFill>
                  <a:srgbClr val="C8C8C8"/>
                </a:solidFill>
                <a:latin typeface="Roboto"/>
                <a:ea typeface="Roboto"/>
                <a:cs typeface="Roboto"/>
                <a:sym typeface="Roboto"/>
              </a:rPr>
              <a:t>» и «</a:t>
            </a:r>
            <a:r>
              <a:rPr lang="ru-RU" sz="1200" dirty="0" err="1">
                <a:solidFill>
                  <a:srgbClr val="C8C8C8"/>
                </a:solidFill>
                <a:latin typeface="Roboto"/>
                <a:ea typeface="Roboto"/>
                <a:cs typeface="Roboto"/>
                <a:sym typeface="Roboto"/>
              </a:rPr>
              <a:t>job</a:t>
            </a:r>
            <a:r>
              <a:rPr lang="ru-RU" sz="1200" dirty="0">
                <a:solidFill>
                  <a:srgbClr val="C8C8C8"/>
                </a:solidFill>
                <a:latin typeface="Roboto"/>
                <a:ea typeface="Roboto"/>
                <a:cs typeface="Roboto"/>
                <a:sym typeface="Roboto"/>
              </a:rPr>
              <a:t>». Необязательно их называть так же, как там, где мы указывали возврат. Просто, ну, мне так удобнее. Вы можете называть по-своему в своих программах.</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Теперь, если у нас «</a:t>
            </a:r>
            <a:r>
              <a:rPr lang="ru-RU" sz="1200" dirty="0" err="1">
                <a:solidFill>
                  <a:srgbClr val="C8C8C8"/>
                </a:solidFill>
                <a:latin typeface="Roboto"/>
                <a:ea typeface="Roboto"/>
                <a:cs typeface="Roboto"/>
                <a:sym typeface="Roboto"/>
              </a:rPr>
              <a:t>email</a:t>
            </a:r>
            <a:r>
              <a:rPr lang="ru-RU" sz="1200" dirty="0">
                <a:solidFill>
                  <a:srgbClr val="C8C8C8"/>
                </a:solidFill>
                <a:latin typeface="Roboto"/>
                <a:ea typeface="Roboto"/>
                <a:cs typeface="Roboto"/>
                <a:sym typeface="Roboto"/>
              </a:rPr>
              <a:t>» является «</a:t>
            </a:r>
            <a:r>
              <a:rPr lang="ru-RU" sz="1200" dirty="0" err="1">
                <a:solidFill>
                  <a:srgbClr val="C8C8C8"/>
                </a:solidFill>
                <a:latin typeface="Roboto"/>
                <a:ea typeface="Roboto"/>
                <a:cs typeface="Roboto"/>
                <a:sym typeface="Roboto"/>
              </a:rPr>
              <a:t>None</a:t>
            </a:r>
            <a:r>
              <a:rPr lang="ru-RU" sz="1200" dirty="0">
                <a:solidFill>
                  <a:srgbClr val="C8C8C8"/>
                </a:solidFill>
                <a:latin typeface="Roboto"/>
                <a:ea typeface="Roboto"/>
                <a:cs typeface="Roboto"/>
                <a:sym typeface="Roboto"/>
              </a:rPr>
              <a:t>», а как помним, на «</a:t>
            </a:r>
            <a:r>
              <a:rPr lang="ru-RU" sz="1200" dirty="0" err="1">
                <a:solidFill>
                  <a:srgbClr val="C8C8C8"/>
                </a:solidFill>
                <a:latin typeface="Roboto"/>
                <a:ea typeface="Roboto"/>
                <a:cs typeface="Roboto"/>
                <a:sym typeface="Roboto"/>
              </a:rPr>
              <a:t>None</a:t>
            </a:r>
            <a:r>
              <a:rPr lang="ru-RU" sz="1200" dirty="0">
                <a:solidFill>
                  <a:srgbClr val="C8C8C8"/>
                </a:solidFill>
                <a:latin typeface="Roboto"/>
                <a:ea typeface="Roboto"/>
                <a:cs typeface="Roboto"/>
                <a:sym typeface="Roboto"/>
              </a:rPr>
              <a:t>» мы проверяем при помощи оператора «</a:t>
            </a:r>
            <a:r>
              <a:rPr lang="ru-RU" sz="1200" dirty="0" err="1">
                <a:solidFill>
                  <a:srgbClr val="C8C8C8"/>
                </a:solidFill>
                <a:latin typeface="Roboto"/>
                <a:ea typeface="Roboto"/>
                <a:cs typeface="Roboto"/>
                <a:sym typeface="Roboto"/>
              </a:rPr>
              <a:t>is</a:t>
            </a:r>
            <a:r>
              <a:rPr lang="ru-RU" sz="1200" dirty="0">
                <a:solidFill>
                  <a:srgbClr val="C8C8C8"/>
                </a:solidFill>
                <a:latin typeface="Roboto"/>
                <a:ea typeface="Roboto"/>
                <a:cs typeface="Roboto"/>
                <a:sym typeface="Roboto"/>
              </a:rPr>
              <a:t>», то мы должны цикл прервать. Ситуации, когда у нас «</a:t>
            </a:r>
            <a:r>
              <a:rPr lang="ru-RU" sz="1200" dirty="0" err="1">
                <a:solidFill>
                  <a:srgbClr val="C8C8C8"/>
                </a:solidFill>
                <a:latin typeface="Roboto"/>
                <a:ea typeface="Roboto"/>
                <a:cs typeface="Roboto"/>
                <a:sym typeface="Roboto"/>
              </a:rPr>
              <a:t>email</a:t>
            </a:r>
            <a:r>
              <a:rPr lang="ru-RU" sz="1200" dirty="0">
                <a:solidFill>
                  <a:srgbClr val="C8C8C8"/>
                </a:solidFill>
                <a:latin typeface="Roboto"/>
                <a:ea typeface="Roboto"/>
                <a:cs typeface="Roboto"/>
                <a:sym typeface="Roboto"/>
              </a:rPr>
              <a:t>» равно «</a:t>
            </a:r>
            <a:r>
              <a:rPr lang="ru-RU" sz="1200" dirty="0" err="1">
                <a:solidFill>
                  <a:srgbClr val="C8C8C8"/>
                </a:solidFill>
                <a:latin typeface="Roboto"/>
                <a:ea typeface="Roboto"/>
                <a:cs typeface="Roboto"/>
                <a:sym typeface="Roboto"/>
              </a:rPr>
              <a:t>None</a:t>
            </a:r>
            <a:r>
              <a:rPr lang="ru-RU" sz="1200" dirty="0">
                <a:solidFill>
                  <a:srgbClr val="C8C8C8"/>
                </a:solidFill>
                <a:latin typeface="Roboto"/>
                <a:ea typeface="Roboto"/>
                <a:cs typeface="Roboto"/>
                <a:sym typeface="Roboto"/>
              </a:rPr>
              <a:t>», а «</a:t>
            </a:r>
            <a:r>
              <a:rPr lang="ru-RU" sz="1200" dirty="0" err="1">
                <a:solidFill>
                  <a:srgbClr val="C8C8C8"/>
                </a:solidFill>
                <a:latin typeface="Roboto"/>
                <a:ea typeface="Roboto"/>
                <a:cs typeface="Roboto"/>
                <a:sym typeface="Roboto"/>
              </a:rPr>
              <a:t>job</a:t>
            </a:r>
            <a:r>
              <a:rPr lang="ru-RU" sz="1200" dirty="0">
                <a:solidFill>
                  <a:srgbClr val="C8C8C8"/>
                </a:solidFill>
                <a:latin typeface="Roboto"/>
                <a:ea typeface="Roboto"/>
                <a:cs typeface="Roboto"/>
                <a:sym typeface="Roboto"/>
              </a:rPr>
              <a:t>» не равно, на самом деле нет. Но, наверное, лучше всегда перестраховываться и проверять обе переменные. Давайте мы так и поступим.</a:t>
            </a:r>
          </a:p>
          <a:p>
            <a:pPr>
              <a:buClr>
                <a:srgbClr val="C8C8C8"/>
              </a:buClr>
            </a:pPr>
            <a:endParaRPr lang="ru-RU" sz="1200" dirty="0">
              <a:solidFill>
                <a:srgbClr val="C8C8C8"/>
              </a:solidFill>
              <a:latin typeface="Roboto"/>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72EA8704-5EE0-4449-B2B1-632151205892}"/>
              </a:ext>
            </a:extLst>
          </p:cNvPr>
          <p:cNvSpPr>
            <a:spLocks noGrp="1"/>
          </p:cNvSpPr>
          <p:nvPr>
            <p:ph type="sldNum" idx="12"/>
          </p:nvPr>
        </p:nvSpPr>
        <p:spPr/>
        <p:txBody>
          <a:bodyPr>
            <a:normAutofit/>
          </a:bodyPr>
          <a:lstStyle/>
          <a:p>
            <a:fld id="{00000000-1234-1234-1234-123412341234}" type="slidenum">
              <a:rPr lang="ru" smtClean="0"/>
              <a:pPr/>
              <a:t>107</a:t>
            </a:fld>
            <a:endParaRPr lang="ru"/>
          </a:p>
        </p:txBody>
      </p:sp>
    </p:spTree>
    <p:extLst>
      <p:ext uri="{BB962C8B-B14F-4D97-AF65-F5344CB8AC3E}">
        <p14:creationId xmlns:p14="http://schemas.microsoft.com/office/powerpoint/2010/main" val="36057719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08421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Далее. Что же мы можем еще вынести в функции. Ну, вот это кусок кода, где мы определяем параметры какие-то системы, наверное, тоже можно вынести в функцию. Давайте так и поступим. Он достаточно изолирован. Теперь нам нужно определить нашей функции имя. Ну и давайте скажем, что мы будем получать какую-то информацию о нашей системе. Объявляем функцию, указываем оператор круглые скобки и видим, что здесь нам нужно передать в функцию какую-то переменную, какой-то аргумент, чтобы с ним функция внутри могла взаимодействовать. То есть, так скажем, прокинуть какую-то переменную внутрь нашей функции.</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И здесь мы видим, что, опять же, нам нужно вернуть несколько значений. Это название системы, здесь эти переменные нам уже не нужны, мы можем вернуть сразу константы. Здесь поступим ровно также. Константу три мы вернём тоже в виде кортежа через запятую. Ну и здесь у нас остался </a:t>
            </a:r>
            <a:r>
              <a:rPr lang="ru-RU" sz="1200" dirty="0" err="1">
                <a:solidFill>
                  <a:srgbClr val="C8C8C8"/>
                </a:solidFill>
                <a:latin typeface="Roboto"/>
                <a:ea typeface="Roboto"/>
                <a:cs typeface="Roboto"/>
                <a:sym typeface="Roboto"/>
              </a:rPr>
              <a:t>legacy</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operator</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continue</a:t>
            </a:r>
            <a:r>
              <a:rPr lang="ru-RU" sz="1200" dirty="0">
                <a:solidFill>
                  <a:srgbClr val="C8C8C8"/>
                </a:solidFill>
                <a:latin typeface="Roboto"/>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Давайте поступим уже по известному нам паттерну. Вернём просто два значения «</a:t>
            </a:r>
            <a:r>
              <a:rPr lang="ru-RU" sz="1200" dirty="0" err="1">
                <a:solidFill>
                  <a:srgbClr val="C8C8C8"/>
                </a:solidFill>
                <a:latin typeface="Roboto"/>
                <a:ea typeface="Roboto"/>
                <a:cs typeface="Roboto"/>
                <a:sym typeface="Roboto"/>
              </a:rPr>
              <a:t>None</a:t>
            </a:r>
            <a:r>
              <a:rPr lang="ru-RU" sz="1200" dirty="0">
                <a:solidFill>
                  <a:srgbClr val="C8C8C8"/>
                </a:solidFill>
                <a:latin typeface="Roboto"/>
                <a:ea typeface="Roboto"/>
                <a:cs typeface="Roboto"/>
                <a:sym typeface="Roboto"/>
              </a:rPr>
              <a:t>» и снова обработаем их. И наш код станет ещё более похожим на код программирования в языке GO.</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Эти переменные мы теперь присвоим при помощи вызова функции, сюда мы должны передать профессию. И мы должны обработать возвращаемые значения. Но как мы помним, нам здесь уже нужно вызвать не оператор «</a:t>
            </a:r>
            <a:r>
              <a:rPr lang="ru-RU" sz="1200" dirty="0" err="1">
                <a:solidFill>
                  <a:srgbClr val="C8C8C8"/>
                </a:solidFill>
                <a:latin typeface="Roboto"/>
                <a:ea typeface="Roboto"/>
                <a:cs typeface="Roboto"/>
                <a:sym typeface="Roboto"/>
              </a:rPr>
              <a:t>break</a:t>
            </a:r>
            <a:r>
              <a:rPr lang="ru-RU" sz="1200" dirty="0">
                <a:solidFill>
                  <a:srgbClr val="C8C8C8"/>
                </a:solidFill>
                <a:latin typeface="Roboto"/>
                <a:ea typeface="Roboto"/>
                <a:cs typeface="Roboto"/>
                <a:sym typeface="Roboto"/>
              </a:rPr>
              <a:t>», а оператор «</a:t>
            </a:r>
            <a:r>
              <a:rPr lang="ru-RU" sz="1200" dirty="0" err="1">
                <a:solidFill>
                  <a:srgbClr val="C8C8C8"/>
                </a:solidFill>
                <a:latin typeface="Roboto"/>
                <a:ea typeface="Roboto"/>
                <a:cs typeface="Roboto"/>
                <a:sym typeface="Roboto"/>
              </a:rPr>
              <a:t>continue</a:t>
            </a:r>
            <a:r>
              <a:rPr lang="ru-RU" sz="1200" dirty="0">
                <a:solidFill>
                  <a:srgbClr val="C8C8C8"/>
                </a:solidFill>
                <a:latin typeface="Roboto"/>
                <a:ea typeface="Roboto"/>
                <a:cs typeface="Roboto"/>
                <a:sym typeface="Roboto"/>
              </a:rPr>
              <a:t>». Ну и давайте вынесем что-нибудь ещё в последнюю функцию, допустим, вот этот фрагмент, который якобы нам должен выдавать куда-то доступ.  Пока он его не выдаёт, но вдруг когда-нибудь понадобится, а у нас уже функция для этого подготовлена. И назовем эту функцию «</a:t>
            </a:r>
            <a:r>
              <a:rPr lang="ru-RU" sz="1200" dirty="0" err="1">
                <a:solidFill>
                  <a:srgbClr val="C8C8C8"/>
                </a:solidFill>
                <a:latin typeface="Roboto"/>
                <a:ea typeface="Roboto"/>
                <a:cs typeface="Roboto"/>
                <a:sym typeface="Roboto"/>
              </a:rPr>
              <a:t>allow_access_to_user</a:t>
            </a:r>
            <a:r>
              <a:rPr lang="ru-RU" sz="1200" dirty="0">
                <a:solidFill>
                  <a:srgbClr val="C8C8C8"/>
                </a:solidFill>
                <a:latin typeface="Roboto"/>
                <a:ea typeface="Roboto"/>
                <a:cs typeface="Roboto"/>
                <a:sym typeface="Roboto"/>
              </a:rPr>
              <a:t>». Как мы видим, сюда нам надо передать аргументы, и аргументов функции, на самом деле, может быть любое количество. Но хорошей практикой является передавать функцию не более пяти аргумента, а если их более пяти и никак без этого не обойтись, то это повод подумать о том, как упаковать ваши аргументы в какую-нибудь структуру. Например, в словарь или в какой-нибудь класс, о которых мы поговорим в следующих блоках.</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Так вот, мы передали наши аргументы, наша функция работает, давайте пройдём по коду и посмотрим может быть где-нибудь что-нибудь забыли. И да, действительно, вот здесь мы забыли сгенерировать «</a:t>
            </a:r>
            <a:r>
              <a:rPr lang="ru-RU" sz="1200" dirty="0" err="1">
                <a:solidFill>
                  <a:srgbClr val="C8C8C8"/>
                </a:solidFill>
                <a:latin typeface="Roboto"/>
                <a:ea typeface="Roboto"/>
                <a:cs typeface="Roboto"/>
                <a:sym typeface="Roboto"/>
              </a:rPr>
              <a:t>docstring</a:t>
            </a:r>
            <a:r>
              <a:rPr lang="ru-RU" sz="1200" dirty="0">
                <a:solidFill>
                  <a:srgbClr val="C8C8C8"/>
                </a:solidFill>
                <a:latin typeface="Roboto"/>
                <a:ea typeface="Roboto"/>
                <a:cs typeface="Roboto"/>
                <a:sym typeface="Roboto"/>
              </a:rPr>
              <a:t>», давайте этим займёмся. Наша функция занимается получением информации по системе, в которой предоставляем права.</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BA400B20-DCA8-44A3-8501-C4BAD81B9624}"/>
              </a:ext>
            </a:extLst>
          </p:cNvPr>
          <p:cNvSpPr>
            <a:spLocks noGrp="1"/>
          </p:cNvSpPr>
          <p:nvPr>
            <p:ph type="sldNum" idx="12"/>
          </p:nvPr>
        </p:nvSpPr>
        <p:spPr/>
        <p:txBody>
          <a:bodyPr>
            <a:normAutofit/>
          </a:bodyPr>
          <a:lstStyle/>
          <a:p>
            <a:fld id="{00000000-1234-1234-1234-123412341234}" type="slidenum">
              <a:rPr lang="ru" smtClean="0"/>
              <a:pPr/>
              <a:t>108</a:t>
            </a:fld>
            <a:endParaRPr lang="ru"/>
          </a:p>
        </p:txBody>
      </p:sp>
    </p:spTree>
    <p:extLst>
      <p:ext uri="{BB962C8B-B14F-4D97-AF65-F5344CB8AC3E}">
        <p14:creationId xmlns:p14="http://schemas.microsoft.com/office/powerpoint/2010/main" val="4609284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63820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На самом деле, я практически никогда сразу не пишу «</a:t>
            </a:r>
            <a:r>
              <a:rPr lang="ru-RU" sz="1200" dirty="0" err="1">
                <a:solidFill>
                  <a:srgbClr val="C8C8C8"/>
                </a:solidFill>
                <a:latin typeface="Roboto"/>
                <a:ea typeface="Roboto"/>
                <a:cs typeface="Roboto"/>
                <a:sym typeface="Roboto"/>
              </a:rPr>
              <a:t>docstring</a:t>
            </a:r>
            <a:r>
              <a:rPr lang="ru-RU" sz="1200" dirty="0">
                <a:solidFill>
                  <a:srgbClr val="C8C8C8"/>
                </a:solidFill>
                <a:latin typeface="Roboto"/>
                <a:ea typeface="Roboto"/>
                <a:cs typeface="Roboto"/>
                <a:sym typeface="Roboto"/>
              </a:rPr>
              <a:t>» к функциям, поскольку пока я разрабатываю программу что-нибудь может измениться, какие-нибудь функции могут сливаться, какие-нибудь, наоборот, декомпозироваться и «</a:t>
            </a:r>
            <a:r>
              <a:rPr lang="ru-RU" sz="1200" dirty="0" err="1">
                <a:solidFill>
                  <a:srgbClr val="C8C8C8"/>
                </a:solidFill>
                <a:latin typeface="Roboto"/>
                <a:ea typeface="Roboto"/>
                <a:cs typeface="Roboto"/>
                <a:sym typeface="Roboto"/>
              </a:rPr>
              <a:t>docstring</a:t>
            </a:r>
            <a:r>
              <a:rPr lang="ru-RU" sz="1200" dirty="0">
                <a:solidFill>
                  <a:srgbClr val="C8C8C8"/>
                </a:solidFill>
                <a:latin typeface="Roboto"/>
                <a:ea typeface="Roboto"/>
                <a:cs typeface="Roboto"/>
                <a:sym typeface="Roboto"/>
              </a:rPr>
              <a:t>» я пишу, когда я уже свой код готов отправить куда-нибудь, на </a:t>
            </a:r>
            <a:r>
              <a:rPr lang="ru-RU" sz="1200" dirty="0" err="1">
                <a:solidFill>
                  <a:srgbClr val="C8C8C8"/>
                </a:solidFill>
                <a:latin typeface="Roboto"/>
                <a:ea typeface="Roboto"/>
                <a:cs typeface="Roboto"/>
                <a:sym typeface="Roboto"/>
              </a:rPr>
              <a:t>ревью</a:t>
            </a:r>
            <a:r>
              <a:rPr lang="ru-RU" sz="1200" dirty="0">
                <a:solidFill>
                  <a:srgbClr val="C8C8C8"/>
                </a:solidFill>
                <a:latin typeface="Roboto"/>
                <a:ea typeface="Roboto"/>
                <a:cs typeface="Roboto"/>
                <a:sym typeface="Roboto"/>
              </a:rPr>
              <a:t>, например. «</a:t>
            </a:r>
            <a:r>
              <a:rPr lang="ru-RU" sz="1200" dirty="0" err="1">
                <a:solidFill>
                  <a:srgbClr val="C8C8C8"/>
                </a:solidFill>
                <a:latin typeface="Roboto"/>
                <a:ea typeface="Roboto"/>
                <a:cs typeface="Roboto"/>
                <a:sym typeface="Roboto"/>
              </a:rPr>
              <a:t>Job</a:t>
            </a:r>
            <a:r>
              <a:rPr lang="ru-RU" sz="1200" dirty="0">
                <a:solidFill>
                  <a:srgbClr val="C8C8C8"/>
                </a:solidFill>
                <a:latin typeface="Roboto"/>
                <a:ea typeface="Roboto"/>
                <a:cs typeface="Roboto"/>
                <a:sym typeface="Roboto"/>
              </a:rPr>
              <a:t>» — это у нас профессия сотрудника. Ну, напишем просто профессия, возвращает эта функция у нас название системы, и количество попыток для выдачи прав. Количество попыток для выдачи прав нам понадобится ещё и в «</a:t>
            </a:r>
            <a:r>
              <a:rPr lang="ru-RU" sz="1200" dirty="0" err="1">
                <a:solidFill>
                  <a:srgbClr val="C8C8C8"/>
                </a:solidFill>
                <a:latin typeface="Roboto"/>
                <a:ea typeface="Roboto"/>
                <a:cs typeface="Roboto"/>
                <a:sym typeface="Roboto"/>
              </a:rPr>
              <a:t>docstring</a:t>
            </a:r>
            <a:r>
              <a:rPr lang="ru-RU" sz="1200" dirty="0">
                <a:solidFill>
                  <a:srgbClr val="C8C8C8"/>
                </a:solidFill>
                <a:latin typeface="Roboto"/>
                <a:ea typeface="Roboto"/>
                <a:cs typeface="Roboto"/>
                <a:sym typeface="Roboto"/>
              </a:rPr>
              <a:t>» для функции «</a:t>
            </a:r>
            <a:r>
              <a:rPr lang="ru-RU" sz="1200" dirty="0" err="1">
                <a:solidFill>
                  <a:srgbClr val="C8C8C8"/>
                </a:solidFill>
                <a:latin typeface="Roboto"/>
                <a:ea typeface="Roboto"/>
                <a:cs typeface="Roboto"/>
                <a:sym typeface="Roboto"/>
              </a:rPr>
              <a:t>allow</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ads</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to</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user</a:t>
            </a:r>
            <a:r>
              <a:rPr lang="ru-RU" sz="1200" dirty="0">
                <a:solidFill>
                  <a:srgbClr val="C8C8C8"/>
                </a:solidFill>
                <a:latin typeface="Roboto"/>
                <a:ea typeface="Roboto"/>
                <a:cs typeface="Roboto"/>
                <a:sym typeface="Roboto"/>
              </a:rPr>
              <a:t>». Эта система позволяет нам выдать права.</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Здесь у нас почта сотрудника, здесь у нас название системы и здесь у нас то самое количество попыток для выдачи прав. «Прав» напишем с большой буквы. И что наша функция возвращает? Она ничего не возвращает, поэтому здесь мы ничего заполнять не будем. По крайней мере, я придерживаюсь того, что если функция ничего не возвращает, то и заполнять ничего не нужно. Ну и давайте вызовем нашу функцию. Здесь продемонстрирую вам ту самую интересную особенность про аргументы. Допустим, </a:t>
            </a:r>
            <a:r>
              <a:rPr lang="ru-RU" sz="1200" dirty="0" err="1">
                <a:solidFill>
                  <a:srgbClr val="C8C8C8"/>
                </a:solidFill>
                <a:latin typeface="Roboto"/>
                <a:ea typeface="Roboto"/>
                <a:cs typeface="Roboto"/>
                <a:sym typeface="Roboto"/>
              </a:rPr>
              <a:t>e-mail</a:t>
            </a:r>
            <a:r>
              <a:rPr lang="ru-RU" sz="1200" dirty="0">
                <a:solidFill>
                  <a:srgbClr val="C8C8C8"/>
                </a:solidFill>
                <a:latin typeface="Roboto"/>
                <a:ea typeface="Roboto"/>
                <a:cs typeface="Roboto"/>
                <a:sym typeface="Roboto"/>
              </a:rPr>
              <a:t> мы передадим, а здесь мы можем передавать аргументы не в том порядке, в котором они следуют друг за другом, а мы можем через именованные аргументы просто передать как нам хочется.</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Так, следующей переменной у нас должна быть система, и мы говорим, что система у нас хранится в переменной «</a:t>
            </a:r>
            <a:r>
              <a:rPr lang="ru-RU" sz="1200" dirty="0" err="1">
                <a:solidFill>
                  <a:srgbClr val="C8C8C8"/>
                </a:solidFill>
                <a:latin typeface="Roboto"/>
                <a:ea typeface="Roboto"/>
                <a:cs typeface="Roboto"/>
                <a:sym typeface="Roboto"/>
              </a:rPr>
              <a:t>system</a:t>
            </a:r>
            <a:r>
              <a:rPr lang="ru-RU" sz="1200" dirty="0">
                <a:solidFill>
                  <a:srgbClr val="C8C8C8"/>
                </a:solidFill>
                <a:latin typeface="Roboto"/>
                <a:ea typeface="Roboto"/>
                <a:cs typeface="Roboto"/>
                <a:sym typeface="Roboto"/>
              </a:rPr>
              <a:t>». Они необязательно должны называться одинаково, переменные и аргументы могут расходиться в названиях, просто так сложилось уж, что у меня они называются одинаково. Но и давайте протестируем нашу программу, раз уж мы такую большую декомпозицию провели, то мы хотим убедиться о том, что наша программа, как минимум, не сломалась.</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def </a:t>
            </a:r>
            <a:r>
              <a:rPr lang="ru-RU" sz="1200" dirty="0" err="1">
                <a:solidFill>
                  <a:srgbClr val="FFBC00"/>
                </a:solidFill>
                <a:latin typeface="Consolas" panose="020B0609020204030204" pitchFamily="49" charset="0"/>
                <a:ea typeface="Roboto"/>
                <a:cs typeface="Roboto"/>
                <a:sym typeface="Roboto"/>
              </a:rPr>
              <a:t>get_email_and_job_from_input</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p>
          <a:p>
            <a:pPr>
              <a:buClr>
                <a:srgbClr val="C8C8C8"/>
              </a:buClr>
            </a:pPr>
            <a:r>
              <a:rPr lang="ru-RU" sz="1200" dirty="0">
                <a:solidFill>
                  <a:srgbClr val="FFBC00"/>
                </a:solidFill>
                <a:latin typeface="Consolas" panose="020B0609020204030204" pitchFamily="49" charset="0"/>
                <a:ea typeface="Roboto"/>
                <a:cs typeface="Roboto"/>
                <a:sym typeface="Roboto"/>
              </a:rPr>
              <a:t>    Получение почты и профессия сотрудника и из потока вывода</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return</a:t>
            </a:r>
            <a:r>
              <a:rPr lang="ru-RU" sz="1200" dirty="0">
                <a:solidFill>
                  <a:srgbClr val="FFBC00"/>
                </a:solidFill>
                <a:latin typeface="Consolas" panose="020B0609020204030204" pitchFamily="49" charset="0"/>
                <a:ea typeface="Roboto"/>
                <a:cs typeface="Roboto"/>
                <a:sym typeface="Roboto"/>
              </a:rPr>
              <a:t>: почты и профессия сотрудника</a:t>
            </a:r>
          </a:p>
          <a:p>
            <a:pPr>
              <a:buClr>
                <a:srgbClr val="C8C8C8"/>
              </a:buClr>
            </a:pPr>
            <a:r>
              <a:rPr lang="ru-RU" sz="1200" dirty="0">
                <a:solidFill>
                  <a:srgbClr val="FFBC00"/>
                </a:solidFill>
                <a:latin typeface="Consolas" panose="020B0609020204030204" pitchFamily="49" charset="0"/>
                <a:ea typeface="Roboto"/>
                <a:cs typeface="Roboto"/>
                <a:sym typeface="Roboto"/>
              </a:rPr>
              <a:t>    """</a:t>
            </a:r>
          </a:p>
          <a:p>
            <a:pPr>
              <a:buClr>
                <a:srgbClr val="C8C8C8"/>
              </a:buClr>
            </a:pPr>
            <a:r>
              <a:rPr lang="ru-RU" sz="1200" dirty="0">
                <a:solidFill>
                  <a:srgbClr val="FFBC00"/>
                </a:solidFill>
                <a:latin typeface="Consolas" panose="020B0609020204030204" pitchFamily="49" charset="0"/>
                <a:ea typeface="Roboto"/>
                <a:cs typeface="Roboto"/>
                <a:sym typeface="Roboto"/>
              </a:rPr>
              <a:t>    print("Введите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input</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if</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 == "":</a:t>
            </a:r>
          </a:p>
          <a:p>
            <a:pPr>
              <a:buClr>
                <a:srgbClr val="C8C8C8"/>
              </a:buClr>
            </a:pPr>
            <a:r>
              <a:rPr lang="ru-RU" sz="1200" dirty="0">
                <a:solidFill>
                  <a:srgbClr val="FFBC00"/>
                </a:solidFill>
                <a:latin typeface="Consolas" panose="020B0609020204030204" pitchFamily="49" charset="0"/>
                <a:ea typeface="Roboto"/>
                <a:cs typeface="Roboto"/>
                <a:sym typeface="Roboto"/>
              </a:rPr>
              <a:t>        print("Ввод прерван")</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return</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None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None</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print("Введите профессию")</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input</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return</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job</a:t>
            </a:r>
            <a:endParaRPr lang="ru-RU"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C8C8C8"/>
              </a:solidFill>
              <a:latin typeface="Roboto"/>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3" name="Рисунок 2">
            <a:extLst>
              <a:ext uri="{FF2B5EF4-FFF2-40B4-BE49-F238E27FC236}">
                <a16:creationId xmlns:a16="http://schemas.microsoft.com/office/drawing/2014/main" id="{BD683628-1184-48A2-B231-9687373C5E41}"/>
              </a:ext>
            </a:extLst>
          </p:cNvPr>
          <p:cNvPicPr>
            <a:picLocks noChangeAspect="1"/>
          </p:cNvPicPr>
          <p:nvPr/>
        </p:nvPicPr>
        <p:blipFill>
          <a:blip r:embed="rId4"/>
          <a:stretch>
            <a:fillRect/>
          </a:stretch>
        </p:blipFill>
        <p:spPr>
          <a:xfrm>
            <a:off x="4937760" y="7398417"/>
            <a:ext cx="1525505" cy="1231692"/>
          </a:xfrm>
          <a:prstGeom prst="rect">
            <a:avLst/>
          </a:prstGeom>
        </p:spPr>
      </p:pic>
      <p:sp>
        <p:nvSpPr>
          <p:cNvPr id="2" name="Номер слайда 1">
            <a:extLst>
              <a:ext uri="{FF2B5EF4-FFF2-40B4-BE49-F238E27FC236}">
                <a16:creationId xmlns:a16="http://schemas.microsoft.com/office/drawing/2014/main" id="{B4216639-6B38-48E4-8D1A-F22AA02CD94A}"/>
              </a:ext>
            </a:extLst>
          </p:cNvPr>
          <p:cNvSpPr>
            <a:spLocks noGrp="1"/>
          </p:cNvSpPr>
          <p:nvPr>
            <p:ph type="sldNum" idx="12"/>
          </p:nvPr>
        </p:nvSpPr>
        <p:spPr/>
        <p:txBody>
          <a:bodyPr>
            <a:normAutofit/>
          </a:bodyPr>
          <a:lstStyle/>
          <a:p>
            <a:fld id="{00000000-1234-1234-1234-123412341234}" type="slidenum">
              <a:rPr lang="ru" smtClean="0"/>
              <a:pPr/>
              <a:t>109</a:t>
            </a:fld>
            <a:endParaRPr lang="ru"/>
          </a:p>
        </p:txBody>
      </p:sp>
    </p:spTree>
    <p:extLst>
      <p:ext uri="{BB962C8B-B14F-4D97-AF65-F5344CB8AC3E}">
        <p14:creationId xmlns:p14="http://schemas.microsoft.com/office/powerpoint/2010/main" val="2842771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4" name="Google Shape;64;p14"/>
          <p:cNvSpPr txBox="1"/>
          <p:nvPr/>
        </p:nvSpPr>
        <p:spPr>
          <a:xfrm>
            <a:off x="634163" y="359075"/>
            <a:ext cx="5589671" cy="8084210"/>
          </a:xfrm>
          <a:prstGeom prst="rect">
            <a:avLst/>
          </a:prstGeom>
          <a:noFill/>
          <a:ln>
            <a:noFill/>
          </a:ln>
        </p:spPr>
        <p:txBody>
          <a:bodyPr spcFirstLastPara="1" wrap="square" lIns="162533" tIns="162533" rIns="162533" bIns="162533" anchor="t" anchorCtr="0">
            <a:spAutoFit/>
          </a:bodyPr>
          <a:lstStyle/>
          <a:p>
            <a:r>
              <a:rPr lang="ru-RU" sz="1200" dirty="0">
                <a:solidFill>
                  <a:srgbClr val="C8C8C8"/>
                </a:solidFill>
                <a:latin typeface="Roboto"/>
                <a:ea typeface="Roboto"/>
                <a:cs typeface="Roboto"/>
                <a:sym typeface="Roboto"/>
              </a:rPr>
              <a:t>И распечатаем строку “Меня зовут &lt;имя&gt;, я &lt;профессия&gt;, связаться со мной можно через почту &lt;</a:t>
            </a:r>
            <a:r>
              <a:rPr lang="ru-RU" sz="1200" dirty="0" err="1">
                <a:solidFill>
                  <a:srgbClr val="C8C8C8"/>
                </a:solidFill>
                <a:latin typeface="Roboto"/>
                <a:ea typeface="Roboto"/>
                <a:cs typeface="Roboto"/>
                <a:sym typeface="Roboto"/>
              </a:rPr>
              <a:t>email</a:t>
            </a:r>
            <a:r>
              <a:rPr lang="ru-RU" sz="1200" dirty="0">
                <a:solidFill>
                  <a:srgbClr val="C8C8C8"/>
                </a:solidFill>
                <a:latin typeface="Roboto"/>
                <a:ea typeface="Roboto"/>
                <a:cs typeface="Roboto"/>
                <a:sym typeface="Roboto"/>
              </a:rPr>
              <a:t>&gt;”.</a:t>
            </a:r>
          </a:p>
          <a:p>
            <a:r>
              <a:rPr lang="ru-RU" sz="1200" dirty="0">
                <a:solidFill>
                  <a:srgbClr val="C8C8C8"/>
                </a:solidFill>
                <a:latin typeface="Roboto"/>
                <a:ea typeface="Roboto"/>
                <a:cs typeface="Roboto"/>
                <a:sym typeface="Roboto"/>
              </a:rPr>
              <a:t>Желание распечатывать такую строку сразу отпадает так как придется использовать несколько склеек. К счастью в Python есть методы строк - встроенные в тип данных функции, которые реализуют самые частые операции над строками. Одна из таких операций как раз интерполяция и форматированный вывод. Интерполяцией называется встраивание переменных в строку. Рассмотрим как она выглядит.</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print("Меня зовут {}, я {},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format</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Меня зовут Денис, я R&amp;D разработчик, связаться со мной можно через почту d.naumov@slurm.io</a:t>
            </a:r>
          </a:p>
          <a:p>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C8C8C8"/>
                </a:solidFill>
                <a:latin typeface="Roboto"/>
                <a:ea typeface="Roboto"/>
                <a:cs typeface="Roboto"/>
                <a:sym typeface="Roboto"/>
              </a:rPr>
              <a:t>Мы обозначили фигурными скобками места для встраивания переменных, а сами переменные мы передали в аргументы методу строки </a:t>
            </a:r>
            <a:r>
              <a:rPr lang="ru-RU" sz="1200" dirty="0" err="1">
                <a:solidFill>
                  <a:srgbClr val="C8C8C8"/>
                </a:solidFill>
                <a:latin typeface="Roboto"/>
                <a:ea typeface="Roboto"/>
                <a:cs typeface="Roboto"/>
                <a:sym typeface="Roboto"/>
              </a:rPr>
              <a:t>format</a:t>
            </a:r>
            <a:r>
              <a:rPr lang="ru-RU" sz="1200" dirty="0">
                <a:solidFill>
                  <a:srgbClr val="C8C8C8"/>
                </a:solidFill>
                <a:latin typeface="Roboto"/>
                <a:ea typeface="Roboto"/>
                <a:cs typeface="Roboto"/>
                <a:sym typeface="Roboto"/>
              </a:rPr>
              <a:t>. Соответственно в первое место для встраивания был встроен первый по порядку аргумент, во второе - второй, в третье - третий. Можно хитрее: дать местам для встраивания и аргументам имена.</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print("Меня зовут {</a:t>
            </a:r>
            <a:r>
              <a:rPr lang="ru-RU" sz="1200" dirty="0" err="1">
                <a:solidFill>
                  <a:srgbClr val="FFBC00"/>
                </a:solidFill>
                <a:latin typeface="Consolas" panose="020B0609020204030204" pitchFamily="49" charset="0"/>
                <a:ea typeface="Roboto"/>
                <a:cs typeface="Roboto"/>
                <a:sym typeface="Roboto"/>
              </a:rPr>
              <a:t>job_var</a:t>
            </a:r>
            <a:r>
              <a:rPr lang="ru-RU" sz="1200" dirty="0">
                <a:solidFill>
                  <a:srgbClr val="FFBC00"/>
                </a:solidFill>
                <a:latin typeface="Consolas" panose="020B0609020204030204" pitchFamily="49" charset="0"/>
                <a:ea typeface="Roboto"/>
                <a:cs typeface="Roboto"/>
                <a:sym typeface="Roboto"/>
              </a:rPr>
              <a:t>}, я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name_var</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format</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name_var</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job_var</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Меня зовут R&amp;D разработчик, я d.naumov@slurm.io, связаться со мной можно через почту Денис</a:t>
            </a:r>
          </a:p>
          <a:p>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Интерпретатор соотнесет их и встроит в нужные места вне зависимости от порядка следования аргументов. Они могут совпадать с переменной, а могут и не совпадать - все как вы решите. Я предпочитаю, чтобы совпадали. Почему не возникает конфликтов имен мы рассмотрим в лекции о функциях. Она будет уже в этом блоке.</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E92028C8-FCDD-4D90-A9F3-C327EB4601E8}"/>
              </a:ext>
            </a:extLst>
          </p:cNvPr>
          <p:cNvSpPr>
            <a:spLocks noGrp="1"/>
          </p:cNvSpPr>
          <p:nvPr>
            <p:ph type="sldNum" idx="12"/>
          </p:nvPr>
        </p:nvSpPr>
        <p:spPr/>
        <p:txBody>
          <a:bodyPr>
            <a:normAutofit/>
          </a:bodyPr>
          <a:lstStyle/>
          <a:p>
            <a:fld id="{00000000-1234-1234-1234-123412341234}" type="slidenum">
              <a:rPr lang="ru" smtClean="0"/>
              <a:pPr/>
              <a:t>11</a:t>
            </a:fld>
            <a:endParaRPr lang="ru"/>
          </a:p>
        </p:txBody>
      </p:sp>
    </p:spTree>
    <p:extLst>
      <p:ext uri="{BB962C8B-B14F-4D97-AF65-F5344CB8AC3E}">
        <p14:creationId xmlns:p14="http://schemas.microsoft.com/office/powerpoint/2010/main" val="38500126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7714878"/>
          </a:xfrm>
          <a:prstGeom prst="rect">
            <a:avLst/>
          </a:prstGeom>
          <a:noFill/>
          <a:ln>
            <a:noFill/>
          </a:ln>
        </p:spPr>
        <p:txBody>
          <a:bodyPr spcFirstLastPara="1" wrap="square" lIns="162533" tIns="162533" rIns="162533" bIns="162533" anchor="t" anchorCtr="0">
            <a:spAutoFit/>
          </a:bodyPr>
          <a:lstStyle/>
          <a:p>
            <a:pPr>
              <a:buClr>
                <a:srgbClr val="C8C8C8"/>
              </a:buClr>
            </a:pPr>
            <a:r>
              <a:rPr lang="af-ZA" sz="1200" dirty="0">
                <a:solidFill>
                  <a:srgbClr val="FFBC00"/>
                </a:solidFill>
                <a:latin typeface="Consolas" panose="020B0609020204030204" pitchFamily="49" charset="0"/>
                <a:ea typeface="Roboto"/>
                <a:cs typeface="Roboto"/>
                <a:sym typeface="Roboto"/>
              </a:rPr>
              <a:t>def allow_access_to_user(email, system, access_attempts):</a:t>
            </a:r>
          </a:p>
          <a:p>
            <a:pPr>
              <a:buClr>
                <a:srgbClr val="C8C8C8"/>
              </a:buClr>
            </a:pPr>
            <a:r>
              <a:rPr lang="af-ZA" sz="1200" dirty="0">
                <a:solidFill>
                  <a:srgbClr val="FFBC00"/>
                </a:solidFill>
                <a:latin typeface="Consolas" panose="020B0609020204030204" pitchFamily="49" charset="0"/>
                <a:ea typeface="Roboto"/>
                <a:cs typeface="Roboto"/>
                <a:sym typeface="Roboto"/>
              </a:rPr>
              <a:t>    """</a:t>
            </a:r>
          </a:p>
          <a:p>
            <a:pPr>
              <a:buClr>
                <a:srgbClr val="C8C8C8"/>
              </a:buClr>
            </a:pPr>
            <a:r>
              <a:rPr lang="af-ZA" sz="1200" dirty="0">
                <a:solidFill>
                  <a:srgbClr val="FFBC00"/>
                </a:solidFill>
                <a:latin typeface="Consolas" panose="020B0609020204030204" pitchFamily="49" charset="0"/>
                <a:ea typeface="Roboto"/>
                <a:cs typeface="Roboto"/>
                <a:sym typeface="Roboto"/>
              </a:rPr>
              <a:t>    </a:t>
            </a:r>
            <a:r>
              <a:rPr lang="ru-RU" sz="1200" dirty="0">
                <a:solidFill>
                  <a:srgbClr val="FFBC00"/>
                </a:solidFill>
                <a:latin typeface="Consolas" panose="020B0609020204030204" pitchFamily="49" charset="0"/>
                <a:ea typeface="Roboto"/>
                <a:cs typeface="Roboto"/>
                <a:sym typeface="Roboto"/>
              </a:rPr>
              <a:t>Выдача права в систему</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af-ZA" sz="1200" dirty="0">
                <a:solidFill>
                  <a:srgbClr val="FFBC00"/>
                </a:solidFill>
                <a:latin typeface="Consolas" panose="020B0609020204030204" pitchFamily="49" charset="0"/>
                <a:ea typeface="Roboto"/>
                <a:cs typeface="Roboto"/>
                <a:sym typeface="Roboto"/>
              </a:rPr>
              <a:t>param email: </a:t>
            </a:r>
            <a:r>
              <a:rPr lang="ru-RU" sz="1200" dirty="0">
                <a:solidFill>
                  <a:srgbClr val="FFBC00"/>
                </a:solidFill>
                <a:latin typeface="Consolas" panose="020B0609020204030204" pitchFamily="49" charset="0"/>
                <a:ea typeface="Roboto"/>
                <a:cs typeface="Roboto"/>
                <a:sym typeface="Roboto"/>
              </a:rPr>
              <a:t>Почта сотрудника</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af-ZA" sz="1200" dirty="0">
                <a:solidFill>
                  <a:srgbClr val="FFBC00"/>
                </a:solidFill>
                <a:latin typeface="Consolas" panose="020B0609020204030204" pitchFamily="49" charset="0"/>
                <a:ea typeface="Roboto"/>
                <a:cs typeface="Roboto"/>
                <a:sym typeface="Roboto"/>
              </a:rPr>
              <a:t>param system: </a:t>
            </a:r>
            <a:r>
              <a:rPr lang="ru-RU" sz="1200" dirty="0">
                <a:solidFill>
                  <a:srgbClr val="FFBC00"/>
                </a:solidFill>
                <a:latin typeface="Consolas" panose="020B0609020204030204" pitchFamily="49" charset="0"/>
                <a:ea typeface="Roboto"/>
                <a:cs typeface="Roboto"/>
                <a:sym typeface="Roboto"/>
              </a:rPr>
              <a:t>Название системы</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af-ZA" sz="1200" dirty="0">
                <a:solidFill>
                  <a:srgbClr val="FFBC00"/>
                </a:solidFill>
                <a:latin typeface="Consolas" panose="020B0609020204030204" pitchFamily="49" charset="0"/>
                <a:ea typeface="Roboto"/>
                <a:cs typeface="Roboto"/>
                <a:sym typeface="Roboto"/>
              </a:rPr>
              <a:t>param access_attempts: </a:t>
            </a:r>
            <a:r>
              <a:rPr lang="ru-RU" sz="1200" dirty="0">
                <a:solidFill>
                  <a:srgbClr val="FFBC00"/>
                </a:solidFill>
                <a:latin typeface="Consolas" panose="020B0609020204030204" pitchFamily="49" charset="0"/>
                <a:ea typeface="Roboto"/>
                <a:cs typeface="Roboto"/>
                <a:sym typeface="Roboto"/>
              </a:rPr>
              <a:t>Количество попыток для выдачи прав</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af-ZA" sz="1200" dirty="0">
                <a:solidFill>
                  <a:srgbClr val="FFBC00"/>
                </a:solidFill>
                <a:latin typeface="Consolas" panose="020B0609020204030204" pitchFamily="49" charset="0"/>
                <a:ea typeface="Roboto"/>
                <a:cs typeface="Roboto"/>
                <a:sym typeface="Roboto"/>
              </a:rPr>
              <a:t>return:</a:t>
            </a:r>
          </a:p>
          <a:p>
            <a:pPr>
              <a:buClr>
                <a:srgbClr val="C8C8C8"/>
              </a:buClr>
            </a:pPr>
            <a:r>
              <a:rPr lang="af-ZA" sz="1200" dirty="0">
                <a:solidFill>
                  <a:srgbClr val="FFBC00"/>
                </a:solidFill>
                <a:latin typeface="Consolas" panose="020B0609020204030204" pitchFamily="49" charset="0"/>
                <a:ea typeface="Roboto"/>
                <a:cs typeface="Roboto"/>
                <a:sym typeface="Roboto"/>
              </a:rPr>
              <a:t>    """</a:t>
            </a:r>
          </a:p>
          <a:p>
            <a:pPr>
              <a:buClr>
                <a:srgbClr val="C8C8C8"/>
              </a:buClr>
            </a:pPr>
            <a:r>
              <a:rPr lang="af-ZA" sz="1200" dirty="0">
                <a:solidFill>
                  <a:srgbClr val="FFBC00"/>
                </a:solidFill>
                <a:latin typeface="Consolas" panose="020B0609020204030204" pitchFamily="49" charset="0"/>
                <a:ea typeface="Roboto"/>
                <a:cs typeface="Roboto"/>
                <a:sym typeface="Roboto"/>
              </a:rPr>
              <a:t>    for _ in range(access_attempts):</a:t>
            </a:r>
          </a:p>
          <a:p>
            <a:pPr>
              <a:buClr>
                <a:srgbClr val="C8C8C8"/>
              </a:buClr>
            </a:pPr>
            <a:r>
              <a:rPr lang="af-ZA" sz="1200" dirty="0">
                <a:solidFill>
                  <a:srgbClr val="FFBC00"/>
                </a:solidFill>
                <a:latin typeface="Consolas" panose="020B0609020204030204" pitchFamily="49" charset="0"/>
                <a:ea typeface="Roboto"/>
                <a:cs typeface="Roboto"/>
                <a:sym typeface="Roboto"/>
              </a:rPr>
              <a:t>        print(f"{email} </a:t>
            </a:r>
            <a:r>
              <a:rPr lang="ru-RU" sz="1200" dirty="0">
                <a:solidFill>
                  <a:srgbClr val="FFBC00"/>
                </a:solidFill>
                <a:latin typeface="Consolas" panose="020B0609020204030204" pitchFamily="49" charset="0"/>
                <a:ea typeface="Roboto"/>
                <a:cs typeface="Roboto"/>
                <a:sym typeface="Roboto"/>
              </a:rPr>
              <a:t>был выдан доступ в {</a:t>
            </a:r>
            <a:r>
              <a:rPr lang="af-ZA" sz="1200" dirty="0">
                <a:solidFill>
                  <a:srgbClr val="FFBC00"/>
                </a:solidFill>
                <a:latin typeface="Consolas" panose="020B0609020204030204" pitchFamily="49" charset="0"/>
                <a:ea typeface="Roboto"/>
                <a:cs typeface="Roboto"/>
                <a:sym typeface="Roboto"/>
              </a:rPr>
              <a:t>system}")</a:t>
            </a:r>
          </a:p>
          <a:p>
            <a:pPr>
              <a:buClr>
                <a:srgbClr val="C8C8C8"/>
              </a:buClr>
            </a:pPr>
            <a:endParaRPr lang="af-ZA" sz="1200" dirty="0">
              <a:solidFill>
                <a:srgbClr val="FFBC00"/>
              </a:solidFill>
              <a:latin typeface="Consolas" panose="020B0609020204030204" pitchFamily="49" charset="0"/>
              <a:ea typeface="Roboto"/>
              <a:cs typeface="Roboto"/>
              <a:sym typeface="Roboto"/>
            </a:endParaRPr>
          </a:p>
          <a:p>
            <a:pPr>
              <a:buClr>
                <a:srgbClr val="C8C8C8"/>
              </a:buClr>
            </a:pPr>
            <a:r>
              <a:rPr lang="af-ZA" sz="1200" dirty="0">
                <a:solidFill>
                  <a:srgbClr val="FFBC00"/>
                </a:solidFill>
                <a:latin typeface="Consolas" panose="020B0609020204030204" pitchFamily="49" charset="0"/>
                <a:ea typeface="Roboto"/>
                <a:cs typeface="Roboto"/>
                <a:sym typeface="Roboto"/>
              </a:rPr>
              <a:t>def main():</a:t>
            </a:r>
          </a:p>
          <a:p>
            <a:pPr>
              <a:buClr>
                <a:srgbClr val="C8C8C8"/>
              </a:buClr>
            </a:pPr>
            <a:r>
              <a:rPr lang="af-ZA" sz="1200" dirty="0">
                <a:solidFill>
                  <a:srgbClr val="FFBC00"/>
                </a:solidFill>
                <a:latin typeface="Consolas" panose="020B0609020204030204" pitchFamily="49" charset="0"/>
                <a:ea typeface="Roboto"/>
                <a:cs typeface="Roboto"/>
                <a:sym typeface="Roboto"/>
              </a:rPr>
              <a:t>    processed_employees = 0</a:t>
            </a:r>
          </a:p>
          <a:p>
            <a:pPr>
              <a:buClr>
                <a:srgbClr val="C8C8C8"/>
              </a:buClr>
            </a:pPr>
            <a:r>
              <a:rPr lang="af-ZA" sz="1200" dirty="0">
                <a:solidFill>
                  <a:srgbClr val="FFBC00"/>
                </a:solidFill>
                <a:latin typeface="Consolas" panose="020B0609020204030204" pitchFamily="49" charset="0"/>
                <a:ea typeface="Roboto"/>
                <a:cs typeface="Roboto"/>
                <a:sym typeface="Roboto"/>
              </a:rPr>
              <a:t>    while processed_employees &lt; 5:</a:t>
            </a:r>
          </a:p>
          <a:p>
            <a:pPr>
              <a:buClr>
                <a:srgbClr val="C8C8C8"/>
              </a:buClr>
            </a:pPr>
            <a:endParaRPr lang="af-ZA" sz="1200" dirty="0">
              <a:solidFill>
                <a:srgbClr val="FFBC00"/>
              </a:solidFill>
              <a:latin typeface="Consolas" panose="020B0609020204030204" pitchFamily="49" charset="0"/>
              <a:ea typeface="Roboto"/>
              <a:cs typeface="Roboto"/>
              <a:sym typeface="Roboto"/>
            </a:endParaRPr>
          </a:p>
          <a:p>
            <a:pPr>
              <a:buClr>
                <a:srgbClr val="C8C8C8"/>
              </a:buClr>
            </a:pPr>
            <a:r>
              <a:rPr lang="af-ZA" sz="1200" dirty="0">
                <a:solidFill>
                  <a:srgbClr val="FFBC00"/>
                </a:solidFill>
                <a:latin typeface="Consolas" panose="020B0609020204030204" pitchFamily="49" charset="0"/>
                <a:ea typeface="Roboto"/>
                <a:cs typeface="Roboto"/>
                <a:sym typeface="Roboto"/>
              </a:rPr>
              <a:t>        email, job = get_email_and_job_from_input()</a:t>
            </a:r>
          </a:p>
          <a:p>
            <a:pPr>
              <a:buClr>
                <a:srgbClr val="C8C8C8"/>
              </a:buClr>
            </a:pPr>
            <a:r>
              <a:rPr lang="af-ZA" sz="1200" dirty="0">
                <a:solidFill>
                  <a:srgbClr val="FFBC00"/>
                </a:solidFill>
                <a:latin typeface="Consolas" panose="020B0609020204030204" pitchFamily="49" charset="0"/>
                <a:ea typeface="Roboto"/>
                <a:cs typeface="Roboto"/>
                <a:sym typeface="Roboto"/>
              </a:rPr>
              <a:t>        if email is None and job is None:</a:t>
            </a:r>
          </a:p>
          <a:p>
            <a:pPr>
              <a:buClr>
                <a:srgbClr val="C8C8C8"/>
              </a:buClr>
            </a:pPr>
            <a:r>
              <a:rPr lang="af-ZA" sz="1200" dirty="0">
                <a:solidFill>
                  <a:srgbClr val="FFBC00"/>
                </a:solidFill>
                <a:latin typeface="Consolas" panose="020B0609020204030204" pitchFamily="49" charset="0"/>
                <a:ea typeface="Roboto"/>
                <a:cs typeface="Roboto"/>
                <a:sym typeface="Roboto"/>
              </a:rPr>
              <a:t>            break</a:t>
            </a:r>
          </a:p>
          <a:p>
            <a:pPr>
              <a:buClr>
                <a:srgbClr val="C8C8C8"/>
              </a:buClr>
            </a:pPr>
            <a:endParaRPr lang="af-ZA" sz="1200" dirty="0">
              <a:solidFill>
                <a:srgbClr val="FFBC00"/>
              </a:solidFill>
              <a:latin typeface="Consolas" panose="020B0609020204030204" pitchFamily="49" charset="0"/>
              <a:ea typeface="Roboto"/>
              <a:cs typeface="Roboto"/>
              <a:sym typeface="Roboto"/>
            </a:endParaRPr>
          </a:p>
          <a:p>
            <a:pPr>
              <a:buClr>
                <a:srgbClr val="C8C8C8"/>
              </a:buClr>
            </a:pPr>
            <a:r>
              <a:rPr lang="af-ZA" sz="1200" dirty="0">
                <a:solidFill>
                  <a:srgbClr val="FFBC00"/>
                </a:solidFill>
                <a:latin typeface="Consolas" panose="020B0609020204030204" pitchFamily="49" charset="0"/>
                <a:ea typeface="Roboto"/>
                <a:cs typeface="Roboto"/>
                <a:sym typeface="Roboto"/>
              </a:rPr>
              <a:t>        system, access_attempts = get_system_info(job)</a:t>
            </a:r>
          </a:p>
          <a:p>
            <a:pPr>
              <a:buClr>
                <a:srgbClr val="C8C8C8"/>
              </a:buClr>
            </a:pPr>
            <a:endParaRPr lang="af-ZA" sz="1200" dirty="0">
              <a:solidFill>
                <a:srgbClr val="FFBC00"/>
              </a:solidFill>
              <a:latin typeface="Consolas" panose="020B0609020204030204" pitchFamily="49" charset="0"/>
              <a:ea typeface="Roboto"/>
              <a:cs typeface="Roboto"/>
              <a:sym typeface="Roboto"/>
            </a:endParaRPr>
          </a:p>
          <a:p>
            <a:pPr>
              <a:buClr>
                <a:srgbClr val="C8C8C8"/>
              </a:buClr>
            </a:pPr>
            <a:r>
              <a:rPr lang="af-ZA" sz="1200" dirty="0">
                <a:solidFill>
                  <a:srgbClr val="FFBC00"/>
                </a:solidFill>
                <a:latin typeface="Consolas" panose="020B0609020204030204" pitchFamily="49" charset="0"/>
                <a:ea typeface="Roboto"/>
                <a:cs typeface="Roboto"/>
                <a:sym typeface="Roboto"/>
              </a:rPr>
              <a:t>        if system is None and access_attempts is None:</a:t>
            </a:r>
          </a:p>
          <a:p>
            <a:pPr>
              <a:buClr>
                <a:srgbClr val="C8C8C8"/>
              </a:buClr>
            </a:pPr>
            <a:r>
              <a:rPr lang="af-ZA" sz="1200" dirty="0">
                <a:solidFill>
                  <a:srgbClr val="FFBC00"/>
                </a:solidFill>
                <a:latin typeface="Consolas" panose="020B0609020204030204" pitchFamily="49" charset="0"/>
                <a:ea typeface="Roboto"/>
                <a:cs typeface="Roboto"/>
                <a:sym typeface="Roboto"/>
              </a:rPr>
              <a:t>            continue</a:t>
            </a:r>
          </a:p>
          <a:p>
            <a:pPr>
              <a:buClr>
                <a:srgbClr val="C8C8C8"/>
              </a:buClr>
            </a:pPr>
            <a:endParaRPr lang="af-ZA" sz="1200" dirty="0">
              <a:solidFill>
                <a:srgbClr val="FFBC00"/>
              </a:solidFill>
              <a:latin typeface="Consolas" panose="020B0609020204030204" pitchFamily="49" charset="0"/>
              <a:ea typeface="Roboto"/>
              <a:cs typeface="Roboto"/>
              <a:sym typeface="Roboto"/>
            </a:endParaRPr>
          </a:p>
          <a:p>
            <a:pPr>
              <a:buClr>
                <a:srgbClr val="C8C8C8"/>
              </a:buClr>
            </a:pPr>
            <a:r>
              <a:rPr lang="af-ZA" sz="1200" dirty="0">
                <a:solidFill>
                  <a:srgbClr val="FFBC00"/>
                </a:solidFill>
                <a:latin typeface="Consolas" panose="020B0609020204030204" pitchFamily="49" charset="0"/>
                <a:ea typeface="Roboto"/>
                <a:cs typeface="Roboto"/>
                <a:sym typeface="Roboto"/>
              </a:rPr>
              <a:t>        allow_access_to_user(email, access_attempts=access_attempts, system=system)</a:t>
            </a:r>
          </a:p>
          <a:p>
            <a:pPr>
              <a:buClr>
                <a:srgbClr val="C8C8C8"/>
              </a:buClr>
            </a:pPr>
            <a:endParaRPr lang="af-ZA" sz="1200" dirty="0">
              <a:solidFill>
                <a:srgbClr val="FFBC00"/>
              </a:solidFill>
              <a:latin typeface="Consolas" panose="020B0609020204030204" pitchFamily="49" charset="0"/>
              <a:ea typeface="Roboto"/>
              <a:cs typeface="Roboto"/>
              <a:sym typeface="Roboto"/>
            </a:endParaRPr>
          </a:p>
          <a:p>
            <a:pPr>
              <a:buClr>
                <a:srgbClr val="C8C8C8"/>
              </a:buClr>
            </a:pPr>
            <a:r>
              <a:rPr lang="af-ZA" sz="1200" dirty="0">
                <a:solidFill>
                  <a:srgbClr val="FFBC00"/>
                </a:solidFill>
                <a:latin typeface="Consolas" panose="020B0609020204030204" pitchFamily="49" charset="0"/>
                <a:ea typeface="Roboto"/>
                <a:cs typeface="Roboto"/>
                <a:sym typeface="Roboto"/>
              </a:rPr>
              <a:t>        processed_employees += 1</a:t>
            </a:r>
          </a:p>
          <a:p>
            <a:pPr>
              <a:buClr>
                <a:srgbClr val="C8C8C8"/>
              </a:buClr>
            </a:pPr>
            <a:r>
              <a:rPr lang="af-ZA" sz="1200" dirty="0">
                <a:solidFill>
                  <a:srgbClr val="FFBC00"/>
                </a:solidFill>
                <a:latin typeface="Consolas" panose="020B0609020204030204" pitchFamily="49" charset="0"/>
                <a:ea typeface="Roboto"/>
                <a:cs typeface="Roboto"/>
                <a:sym typeface="Roboto"/>
              </a:rPr>
              <a:t>        print(f"</a:t>
            </a:r>
            <a:r>
              <a:rPr lang="ru-RU" sz="1200" dirty="0">
                <a:solidFill>
                  <a:srgbClr val="FFBC00"/>
                </a:solidFill>
                <a:latin typeface="Consolas" panose="020B0609020204030204" pitchFamily="49" charset="0"/>
                <a:ea typeface="Roboto"/>
                <a:cs typeface="Roboto"/>
                <a:sym typeface="Roboto"/>
              </a:rPr>
              <a:t>Было внесено {</a:t>
            </a:r>
            <a:r>
              <a:rPr lang="af-ZA" sz="1200" dirty="0">
                <a:solidFill>
                  <a:srgbClr val="FFBC00"/>
                </a:solidFill>
                <a:latin typeface="Consolas" panose="020B0609020204030204" pitchFamily="49" charset="0"/>
                <a:ea typeface="Roboto"/>
                <a:cs typeface="Roboto"/>
                <a:sym typeface="Roboto"/>
              </a:rPr>
              <a:t>processed_employees} </a:t>
            </a:r>
            <a:r>
              <a:rPr lang="ru-RU" sz="1200" dirty="0">
                <a:solidFill>
                  <a:srgbClr val="FFBC00"/>
                </a:solidFill>
                <a:latin typeface="Consolas" panose="020B0609020204030204" pitchFamily="49" charset="0"/>
                <a:ea typeface="Roboto"/>
                <a:cs typeface="Roboto"/>
                <a:sym typeface="Roboto"/>
              </a:rPr>
              <a:t>сотрудников, осталось {5 - </a:t>
            </a:r>
            <a:r>
              <a:rPr lang="af-ZA" sz="1200" dirty="0">
                <a:solidFill>
                  <a:srgbClr val="FFBC00"/>
                </a:solidFill>
                <a:latin typeface="Consolas" panose="020B0609020204030204" pitchFamily="49" charset="0"/>
                <a:ea typeface="Roboto"/>
                <a:cs typeface="Roboto"/>
                <a:sym typeface="Roboto"/>
              </a:rPr>
              <a:t>processed_employees}")</a:t>
            </a:r>
          </a:p>
          <a:p>
            <a:pPr>
              <a:buClr>
                <a:srgbClr val="C8C8C8"/>
              </a:buClr>
            </a:pPr>
            <a:endParaRPr lang="af-ZA" sz="1200" dirty="0">
              <a:solidFill>
                <a:srgbClr val="FFBC00"/>
              </a:solidFill>
              <a:latin typeface="Consolas" panose="020B0609020204030204" pitchFamily="49" charset="0"/>
              <a:ea typeface="Roboto"/>
              <a:cs typeface="Roboto"/>
              <a:sym typeface="Roboto"/>
            </a:endParaRPr>
          </a:p>
          <a:p>
            <a:pPr>
              <a:buClr>
                <a:srgbClr val="C8C8C8"/>
              </a:buClr>
            </a:pPr>
            <a:r>
              <a:rPr lang="af-ZA" sz="1200" dirty="0">
                <a:solidFill>
                  <a:srgbClr val="FFBC00"/>
                </a:solidFill>
                <a:latin typeface="Consolas" panose="020B0609020204030204" pitchFamily="49" charset="0"/>
                <a:ea typeface="Roboto"/>
                <a:cs typeface="Roboto"/>
                <a:sym typeface="Roboto"/>
              </a:rPr>
              <a:t>if __name__ == '__main__':</a:t>
            </a:r>
          </a:p>
          <a:p>
            <a:pPr>
              <a:buClr>
                <a:srgbClr val="C8C8C8"/>
              </a:buClr>
            </a:pPr>
            <a:r>
              <a:rPr lang="af-ZA" sz="1200" dirty="0">
                <a:solidFill>
                  <a:srgbClr val="FFBC00"/>
                </a:solidFill>
                <a:latin typeface="Consolas" panose="020B0609020204030204" pitchFamily="49" charset="0"/>
                <a:ea typeface="Roboto"/>
                <a:cs typeface="Roboto"/>
                <a:sym typeface="Roboto"/>
              </a:rPr>
              <a:t>    main()</a:t>
            </a:r>
            <a:r>
              <a:rPr lang="af-ZA" sz="1200" dirty="0">
                <a:solidFill>
                  <a:srgbClr val="C8C8C8"/>
                </a:solidFill>
                <a:latin typeface="Roboto"/>
                <a:ea typeface="Roboto"/>
                <a:cs typeface="Roboto"/>
                <a:sym typeface="Roboto"/>
              </a:rPr>
              <a:t/>
            </a:r>
            <a:br>
              <a:rPr lang="af-ZA" sz="1200" dirty="0">
                <a:solidFill>
                  <a:srgbClr val="C8C8C8"/>
                </a:solidFill>
                <a:latin typeface="Roboto"/>
                <a:ea typeface="Roboto"/>
                <a:cs typeface="Roboto"/>
                <a:sym typeface="Roboto"/>
              </a:rPr>
            </a:br>
            <a:endParaRPr lang="af-ZA"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Вводим </a:t>
            </a:r>
            <a:r>
              <a:rPr lang="af-ZA" sz="1200" dirty="0">
                <a:solidFill>
                  <a:srgbClr val="C8C8C8"/>
                </a:solidFill>
                <a:latin typeface="Roboto"/>
                <a:ea typeface="Roboto"/>
                <a:cs typeface="Roboto"/>
                <a:sym typeface="Roboto"/>
              </a:rPr>
              <a:t>e-mail. </a:t>
            </a:r>
            <a:r>
              <a:rPr lang="ru-RU" sz="1200" dirty="0">
                <a:solidFill>
                  <a:srgbClr val="C8C8C8"/>
                </a:solidFill>
                <a:latin typeface="Roboto"/>
                <a:ea typeface="Roboto"/>
                <a:cs typeface="Roboto"/>
                <a:sym typeface="Roboto"/>
              </a:rPr>
              <a:t>Как мы помним, с этим </a:t>
            </a:r>
            <a:r>
              <a:rPr lang="ru-RU" sz="1200" dirty="0" err="1">
                <a:solidFill>
                  <a:srgbClr val="C8C8C8"/>
                </a:solidFill>
                <a:latin typeface="Roboto"/>
                <a:ea typeface="Roboto"/>
                <a:cs typeface="Roboto"/>
                <a:sym typeface="Roboto"/>
              </a:rPr>
              <a:t>емейлом</a:t>
            </a:r>
            <a:r>
              <a:rPr lang="ru-RU" sz="1200" dirty="0">
                <a:solidFill>
                  <a:srgbClr val="C8C8C8"/>
                </a:solidFill>
                <a:latin typeface="Roboto"/>
                <a:ea typeface="Roboto"/>
                <a:cs typeface="Roboto"/>
                <a:sym typeface="Roboto"/>
              </a:rPr>
              <a:t> к нам приходит сантехник. И мы ему говорим, что административно-хозяйственное дело через три двери направо, всё так как и нужно. К нам пришёл ещё кто-то, например, это был программист. Мы выдали ему доступ в систему контроля версий. У нас четыре осталось возможности выдавать кому-либо доступ.</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E33DF916-22AB-41FA-AB7C-913D22F57EAE}"/>
              </a:ext>
            </a:extLst>
          </p:cNvPr>
          <p:cNvSpPr>
            <a:spLocks noGrp="1"/>
          </p:cNvSpPr>
          <p:nvPr>
            <p:ph type="sldNum" idx="12"/>
          </p:nvPr>
        </p:nvSpPr>
        <p:spPr/>
        <p:txBody>
          <a:bodyPr>
            <a:normAutofit/>
          </a:bodyPr>
          <a:lstStyle/>
          <a:p>
            <a:fld id="{00000000-1234-1234-1234-123412341234}" type="slidenum">
              <a:rPr lang="ru" smtClean="0"/>
              <a:pPr/>
              <a:t>110</a:t>
            </a:fld>
            <a:endParaRPr lang="ru"/>
          </a:p>
        </p:txBody>
      </p:sp>
    </p:spTree>
    <p:extLst>
      <p:ext uri="{BB962C8B-B14F-4D97-AF65-F5344CB8AC3E}">
        <p14:creationId xmlns:p14="http://schemas.microsoft.com/office/powerpoint/2010/main" val="33086943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900754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Ну и давайте к нам какой-нибудь дизайнер придёт. Ему мы с третьей попытки выдали доступ в иллюстратор. Теперь просто нажимаем «</a:t>
            </a:r>
            <a:r>
              <a:rPr lang="ru-RU" sz="1200" dirty="0" err="1">
                <a:solidFill>
                  <a:srgbClr val="C8C8C8"/>
                </a:solidFill>
                <a:latin typeface="Roboto"/>
                <a:ea typeface="Roboto"/>
                <a:cs typeface="Roboto"/>
                <a:sym typeface="Roboto"/>
              </a:rPr>
              <a:t>enter</a:t>
            </a:r>
            <a:r>
              <a:rPr lang="ru-RU" sz="1200" dirty="0">
                <a:solidFill>
                  <a:srgbClr val="C8C8C8"/>
                </a:solidFill>
                <a:latin typeface="Roboto"/>
                <a:ea typeface="Roboto"/>
                <a:cs typeface="Roboto"/>
                <a:sym typeface="Roboto"/>
              </a:rPr>
              <a:t>» и видим, что ввод наш прерван. Наша программа работает, как нужно. И это очень большое счастье, когда после декомпозиции программа работает с первого раза.</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Но ещё я говорил о функциях, что они позволяют нам как-то централизованно управлять какими-то вычислениями. И здесь мы это вроде бы как не заметили. А вот давайте возьмём и заметим. Что, если, когда к нам пришел сантехник, мы должны перед тем, как прерывать нашу операцию, выдать доступ куда-нибудь. Кому? Правильно, этому сантехнику. На его </a:t>
            </a:r>
            <a:r>
              <a:rPr lang="ru-RU" sz="1200" dirty="0" err="1">
                <a:solidFill>
                  <a:srgbClr val="C8C8C8"/>
                </a:solidFill>
                <a:latin typeface="Roboto"/>
                <a:ea typeface="Roboto"/>
                <a:cs typeface="Roboto"/>
                <a:sym typeface="Roboto"/>
              </a:rPr>
              <a:t>e-mail</a:t>
            </a:r>
            <a:r>
              <a:rPr lang="ru-RU" sz="1200" dirty="0">
                <a:solidFill>
                  <a:srgbClr val="C8C8C8"/>
                </a:solidFill>
                <a:latin typeface="Roboto"/>
                <a:ea typeface="Roboto"/>
                <a:cs typeface="Roboto"/>
                <a:sym typeface="Roboto"/>
              </a:rPr>
              <a:t>, а доступ мы ему выдаем с первой попытки. Здесь у нас переменная «</a:t>
            </a:r>
            <a:r>
              <a:rPr lang="ru-RU" sz="1200" dirty="0" err="1">
                <a:solidFill>
                  <a:srgbClr val="C8C8C8"/>
                </a:solidFill>
                <a:latin typeface="Roboto"/>
                <a:ea typeface="Roboto"/>
                <a:cs typeface="Roboto"/>
                <a:sym typeface="Roboto"/>
              </a:rPr>
              <a:t>access</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attengts</a:t>
            </a:r>
            <a:r>
              <a:rPr lang="ru-RU" sz="1200" dirty="0">
                <a:solidFill>
                  <a:srgbClr val="C8C8C8"/>
                </a:solidFill>
                <a:latin typeface="Roboto"/>
                <a:ea typeface="Roboto"/>
                <a:cs typeface="Roboto"/>
                <a:sym typeface="Roboto"/>
              </a:rPr>
              <a:t>». И в какую же систему выдаем ему доступ? Мы выдаем ему доступ в комнату, где сантехники обитают.</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И теперь мы близки к разгадке, почему к нам же всё-таки приходят сантехники? Потому что они называются «</a:t>
            </a:r>
            <a:r>
              <a:rPr lang="ru-RU" sz="1200" dirty="0" err="1">
                <a:solidFill>
                  <a:srgbClr val="C8C8C8"/>
                </a:solidFill>
                <a:latin typeface="Roboto"/>
                <a:ea typeface="Roboto"/>
                <a:cs typeface="Roboto"/>
                <a:sym typeface="Roboto"/>
              </a:rPr>
              <a:t>sanitary</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ingineer</a:t>
            </a:r>
            <a:r>
              <a:rPr lang="ru-RU" sz="1200" dirty="0">
                <a:solidFill>
                  <a:srgbClr val="C8C8C8"/>
                </a:solidFill>
                <a:latin typeface="Roboto"/>
                <a:ea typeface="Roboto"/>
                <a:cs typeface="Roboto"/>
                <a:sym typeface="Roboto"/>
              </a:rPr>
              <a:t>», они тоже инженеры. Ну вот такая система, а комната у нас она электронным замком управляется, поэтому мы туда можем дать доступ, они придут и возьмут всё, что им нужно и пойдут делать свою сложную и важную работу.</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if</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system</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None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and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access_attempts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None</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allow_access_to_user</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access_attempts</a:t>
            </a:r>
            <a:r>
              <a:rPr lang="ru-RU" sz="1200" dirty="0">
                <a:solidFill>
                  <a:srgbClr val="FFBC00"/>
                </a:solidFill>
                <a:latin typeface="Consolas" panose="020B0609020204030204" pitchFamily="49" charset="0"/>
                <a:ea typeface="Roboto"/>
                <a:cs typeface="Roboto"/>
                <a:sym typeface="Roboto"/>
              </a:rPr>
              <a:t>=1, </a:t>
            </a:r>
            <a:r>
              <a:rPr lang="ru-RU" sz="1200" dirty="0" err="1">
                <a:solidFill>
                  <a:srgbClr val="FFBC00"/>
                </a:solidFill>
                <a:latin typeface="Consolas" panose="020B0609020204030204" pitchFamily="49" charset="0"/>
                <a:ea typeface="Roboto"/>
                <a:cs typeface="Roboto"/>
                <a:sym typeface="Roboto"/>
              </a:rPr>
              <a:t>system</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sanitary_engineering_room</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continue</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И теперь давайте к нам какой-нибудь сантехник придёт. И да, ему был выдан доступ в «</a:t>
            </a:r>
            <a:r>
              <a:rPr lang="ru-RU" sz="1200" dirty="0" err="1">
                <a:solidFill>
                  <a:srgbClr val="C8C8C8"/>
                </a:solidFill>
                <a:latin typeface="Roboto"/>
                <a:ea typeface="Roboto"/>
                <a:cs typeface="Roboto"/>
                <a:sym typeface="Roboto"/>
              </a:rPr>
              <a:t>sanitary</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engineering</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room</a:t>
            </a:r>
            <a:r>
              <a:rPr lang="ru-RU" sz="1200" dirty="0">
                <a:solidFill>
                  <a:srgbClr val="C8C8C8"/>
                </a:solidFill>
                <a:latin typeface="Roboto"/>
                <a:ea typeface="Roboto"/>
                <a:cs typeface="Roboto"/>
                <a:sym typeface="Roboto"/>
              </a:rPr>
              <a:t>», такое вот у нее техническое название, поскольку мы эту систему красиво никак не описывали, это просто код доступа к электронному замку. То есть его название в какой-то нашей системе. Ну и мы нашу программу успешно разбили на функции.</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Введите </a:t>
            </a:r>
            <a:r>
              <a:rPr lang="ru-RU" sz="1200" dirty="0" err="1">
                <a:solidFill>
                  <a:srgbClr val="FFBC00"/>
                </a:solidFill>
                <a:latin typeface="Consolas" panose="020B0609020204030204" pitchFamily="49" charset="0"/>
                <a:ea typeface="Roboto"/>
                <a:cs typeface="Roboto"/>
                <a:sym typeface="Roboto"/>
              </a:rPr>
              <a:t>email</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test@test.com</a:t>
            </a:r>
          </a:p>
          <a:p>
            <a:pPr>
              <a:buClr>
                <a:srgbClr val="C8C8C8"/>
              </a:buClr>
            </a:pPr>
            <a:r>
              <a:rPr lang="ru-RU" sz="1200" dirty="0">
                <a:solidFill>
                  <a:srgbClr val="FFBC00"/>
                </a:solidFill>
                <a:latin typeface="Consolas" panose="020B0609020204030204" pitchFamily="49" charset="0"/>
                <a:ea typeface="Roboto"/>
                <a:cs typeface="Roboto"/>
                <a:sym typeface="Roboto"/>
              </a:rPr>
              <a:t>Введите профессию</a:t>
            </a:r>
          </a:p>
          <a:p>
            <a:pPr>
              <a:buClr>
                <a:srgbClr val="C8C8C8"/>
              </a:buClr>
            </a:pPr>
            <a:r>
              <a:rPr lang="ru-RU" sz="1200" dirty="0">
                <a:solidFill>
                  <a:srgbClr val="FFBC00"/>
                </a:solidFill>
                <a:latin typeface="Consolas" panose="020B0609020204030204" pitchFamily="49" charset="0"/>
                <a:ea typeface="Roboto"/>
                <a:cs typeface="Roboto"/>
                <a:sym typeface="Roboto"/>
              </a:rPr>
              <a:t>Сантехник</a:t>
            </a:r>
          </a:p>
          <a:p>
            <a:pPr>
              <a:buClr>
                <a:srgbClr val="C8C8C8"/>
              </a:buClr>
            </a:pPr>
            <a:r>
              <a:rPr lang="ru-RU" sz="1200" dirty="0">
                <a:solidFill>
                  <a:srgbClr val="FFBC00"/>
                </a:solidFill>
                <a:latin typeface="Consolas" panose="020B0609020204030204" pitchFamily="49" charset="0"/>
                <a:ea typeface="Roboto"/>
                <a:cs typeface="Roboto"/>
                <a:sym typeface="Roboto"/>
              </a:rPr>
              <a:t>АХО через три двери направо</a:t>
            </a:r>
          </a:p>
          <a:p>
            <a:pPr>
              <a:buClr>
                <a:srgbClr val="C8C8C8"/>
              </a:buClr>
            </a:pPr>
            <a:r>
              <a:rPr lang="ru-RU" sz="1200" dirty="0">
                <a:solidFill>
                  <a:srgbClr val="FFBC00"/>
                </a:solidFill>
                <a:latin typeface="Consolas" panose="020B0609020204030204" pitchFamily="49" charset="0"/>
                <a:ea typeface="Roboto"/>
                <a:cs typeface="Roboto"/>
                <a:sym typeface="Roboto"/>
              </a:rPr>
              <a:t>test@test.com был выдан доступ в </a:t>
            </a:r>
            <a:r>
              <a:rPr lang="ru-RU" sz="1200" dirty="0" err="1">
                <a:solidFill>
                  <a:srgbClr val="FFBC00"/>
                </a:solidFill>
                <a:latin typeface="Consolas" panose="020B0609020204030204" pitchFamily="49" charset="0"/>
                <a:ea typeface="Roboto"/>
                <a:cs typeface="Roboto"/>
                <a:sym typeface="Roboto"/>
              </a:rPr>
              <a:t>sanitary_engineering_room</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Введите </a:t>
            </a:r>
            <a:r>
              <a:rPr lang="ru-RU" sz="1200" dirty="0" err="1">
                <a:solidFill>
                  <a:srgbClr val="FFBC00"/>
                </a:solidFill>
                <a:latin typeface="Consolas" panose="020B0609020204030204" pitchFamily="49" charset="0"/>
                <a:ea typeface="Roboto"/>
                <a:cs typeface="Roboto"/>
                <a:sym typeface="Roboto"/>
              </a:rPr>
              <a:t>email</a:t>
            </a:r>
            <a:endParaRPr lang="ru-RU"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Ввод прерван</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p>
          <a:p>
            <a:pPr>
              <a:buClr>
                <a:srgbClr val="C8C8C8"/>
              </a:buClr>
            </a:pPr>
            <a:endParaRPr lang="ru-RU" sz="1200" dirty="0">
              <a:solidFill>
                <a:srgbClr val="C8C8C8"/>
              </a:solidFill>
              <a:latin typeface="Roboto"/>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2887A499-0E92-4329-A023-65ACF56A461A}"/>
              </a:ext>
            </a:extLst>
          </p:cNvPr>
          <p:cNvSpPr>
            <a:spLocks noGrp="1"/>
          </p:cNvSpPr>
          <p:nvPr>
            <p:ph type="sldNum" idx="12"/>
          </p:nvPr>
        </p:nvSpPr>
        <p:spPr/>
        <p:txBody>
          <a:bodyPr>
            <a:normAutofit/>
          </a:bodyPr>
          <a:lstStyle/>
          <a:p>
            <a:fld id="{00000000-1234-1234-1234-123412341234}" type="slidenum">
              <a:rPr lang="ru" smtClean="0"/>
              <a:pPr/>
              <a:t>111</a:t>
            </a:fld>
            <a:endParaRPr lang="ru"/>
          </a:p>
        </p:txBody>
      </p:sp>
    </p:spTree>
    <p:extLst>
      <p:ext uri="{BB962C8B-B14F-4D97-AF65-F5344CB8AC3E}">
        <p14:creationId xmlns:p14="http://schemas.microsoft.com/office/powerpoint/2010/main" val="5257661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Теперь мы можем в нашей программе, во-первых, понимать, что откуда берётся, когда мы заглядываем в функцию «</a:t>
            </a:r>
            <a:r>
              <a:rPr lang="ru-RU" sz="1200" dirty="0" err="1">
                <a:solidFill>
                  <a:srgbClr val="C8C8C8"/>
                </a:solidFill>
                <a:latin typeface="Roboto"/>
                <a:ea typeface="Roboto"/>
                <a:cs typeface="Roboto"/>
                <a:sym typeface="Roboto"/>
              </a:rPr>
              <a:t>main</a:t>
            </a:r>
            <a:r>
              <a:rPr lang="ru-RU" sz="1200" dirty="0">
                <a:solidFill>
                  <a:srgbClr val="C8C8C8"/>
                </a:solidFill>
                <a:latin typeface="Roboto"/>
                <a:ea typeface="Roboto"/>
                <a:cs typeface="Roboto"/>
                <a:sym typeface="Roboto"/>
              </a:rPr>
              <a:t>», мы понимаем, что здесь у нас что-то получается из строки ввода. Значит нам это не нужно, нам нужно, например, получить какую-то информацию о системе или как-то дополнить эту функцию. Мы видим, что это делается функцией «</a:t>
            </a:r>
            <a:r>
              <a:rPr lang="ru-RU" sz="1200" dirty="0" err="1">
                <a:solidFill>
                  <a:srgbClr val="C8C8C8"/>
                </a:solidFill>
                <a:latin typeface="Roboto"/>
                <a:ea typeface="Roboto"/>
                <a:cs typeface="Roboto"/>
                <a:sym typeface="Roboto"/>
              </a:rPr>
              <a:t>get</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system</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info</a:t>
            </a:r>
            <a:r>
              <a:rPr lang="ru-RU" sz="1200" dirty="0">
                <a:solidFill>
                  <a:srgbClr val="C8C8C8"/>
                </a:solidFill>
                <a:latin typeface="Roboto"/>
                <a:ea typeface="Roboto"/>
                <a:cs typeface="Roboto"/>
                <a:sym typeface="Roboto"/>
              </a:rPr>
              <a:t>». Мы в эту функцию, зажимая «</a:t>
            </a:r>
            <a:r>
              <a:rPr lang="ru-RU" sz="1200" dirty="0" err="1">
                <a:solidFill>
                  <a:srgbClr val="C8C8C8"/>
                </a:solidFill>
                <a:latin typeface="Roboto"/>
                <a:ea typeface="Roboto"/>
                <a:cs typeface="Roboto"/>
                <a:sym typeface="Roboto"/>
              </a:rPr>
              <a:t>ctrl</a:t>
            </a:r>
            <a:r>
              <a:rPr lang="ru-RU" sz="1200" dirty="0">
                <a:solidFill>
                  <a:srgbClr val="C8C8C8"/>
                </a:solidFill>
                <a:latin typeface="Roboto"/>
                <a:ea typeface="Roboto"/>
                <a:cs typeface="Roboto"/>
                <a:sym typeface="Roboto"/>
              </a:rPr>
              <a:t>», проваливаемся, и здесь какой-то код уже редактируем. Нам не нужно думать о том, что вся вот эта вот наша программа, она как-то между собой сложно связана. Если мы внесем изменения сюда, то это скажется на чём-то ещё. Если изменения были внесены в функцию мы должны всего лишь соблюсти интерфейс. То есть, чтобы она нам вернула просто название системы, в которую мы даем доступ и количество попыток, с которой будет доступ выдан.</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Ну и также мы познакомились с тем, что при помощи функции можно централизованно управлять вычислением. Мы вот выдали сантехнику доступ в специальную комнату санитарных инженеров. Также эта функция у нас использовалась ещё внизу, но это мы знаем уже из предыдущей реализации.</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Ну и напоследок давайте расскажу об интересных особенностях работы с изменяемыми типами в функциях. Для этого мы создадим какую-нибудь функцию, которую назовём «</a:t>
            </a:r>
            <a:r>
              <a:rPr lang="ru-RU" sz="1200" dirty="0" err="1">
                <a:solidFill>
                  <a:srgbClr val="C8C8C8"/>
                </a:solidFill>
                <a:latin typeface="Roboto"/>
                <a:ea typeface="Roboto"/>
                <a:cs typeface="Roboto"/>
                <a:sym typeface="Roboto"/>
              </a:rPr>
              <a:t>work_with_mutables</a:t>
            </a:r>
            <a:r>
              <a:rPr lang="ru-RU" sz="1200" dirty="0">
                <a:solidFill>
                  <a:srgbClr val="C8C8C8"/>
                </a:solidFill>
                <a:latin typeface="Roboto"/>
                <a:ea typeface="Roboto"/>
                <a:cs typeface="Roboto"/>
                <a:sym typeface="Roboto"/>
              </a:rPr>
              <a:t>». И она будет принимать какой-нибудь список в качестве аргумента. Кстати, здесь я пропустил в функции «</a:t>
            </a:r>
            <a:r>
              <a:rPr lang="ru-RU" sz="1200" dirty="0" err="1">
                <a:solidFill>
                  <a:srgbClr val="C8C8C8"/>
                </a:solidFill>
                <a:latin typeface="Roboto"/>
                <a:ea typeface="Roboto"/>
                <a:cs typeface="Roboto"/>
                <a:sym typeface="Roboto"/>
              </a:rPr>
              <a:t>main</a:t>
            </a:r>
            <a:r>
              <a:rPr lang="ru-RU" sz="1200" dirty="0">
                <a:solidFill>
                  <a:srgbClr val="C8C8C8"/>
                </a:solidFill>
                <a:latin typeface="Roboto"/>
                <a:ea typeface="Roboto"/>
                <a:cs typeface="Roboto"/>
                <a:sym typeface="Roboto"/>
              </a:rPr>
              <a:t>», объявление тело функции и интерпретатор считает такой код валидным. Это очень полезно, когда вы, допустим, пытаетесь просто прикинуть какие функции вам нужно будет описать, но пока вы их не собираетесь реализовывать.</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Далее, в наш список мы будем добавлять элемент, допустим, элемент три. Функцию «</a:t>
            </a:r>
            <a:r>
              <a:rPr lang="ru-RU" sz="1200" dirty="0" err="1">
                <a:solidFill>
                  <a:srgbClr val="C8C8C8"/>
                </a:solidFill>
                <a:latin typeface="Roboto"/>
                <a:ea typeface="Roboto"/>
                <a:cs typeface="Roboto"/>
                <a:sym typeface="Roboto"/>
              </a:rPr>
              <a:t>main</a:t>
            </a:r>
            <a:r>
              <a:rPr lang="ru-RU" sz="1200" dirty="0">
                <a:solidFill>
                  <a:srgbClr val="C8C8C8"/>
                </a:solidFill>
                <a:latin typeface="Roboto"/>
                <a:ea typeface="Roboto"/>
                <a:cs typeface="Roboto"/>
                <a:sym typeface="Roboto"/>
              </a:rPr>
              <a:t>» мы вызовем, эту функцию, для начала мы определим какой-нибудь список. И передадим его функцию, а после вызова распечатаем. Выполняем код.</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def </a:t>
            </a:r>
            <a:r>
              <a:rPr lang="ru-RU" sz="1200" dirty="0" err="1">
                <a:solidFill>
                  <a:srgbClr val="FFBC00"/>
                </a:solidFill>
                <a:latin typeface="Consolas" panose="020B0609020204030204" pitchFamily="49" charset="0"/>
                <a:ea typeface="Roboto"/>
                <a:cs typeface="Roboto"/>
                <a:sym typeface="Roboto"/>
              </a:rPr>
              <a:t>work_with_mutables</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my_list</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my_list.append</a:t>
            </a:r>
            <a:r>
              <a:rPr lang="ru-RU" sz="1200" dirty="0">
                <a:solidFill>
                  <a:srgbClr val="FFBC00"/>
                </a:solidFill>
                <a:latin typeface="Consolas" panose="020B0609020204030204" pitchFamily="49" charset="0"/>
                <a:ea typeface="Roboto"/>
                <a:cs typeface="Roboto"/>
                <a:sym typeface="Roboto"/>
              </a:rPr>
              <a:t>(3)</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def </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my_pretty_list</a:t>
            </a:r>
            <a:r>
              <a:rPr lang="ru-RU" sz="1200" dirty="0">
                <a:solidFill>
                  <a:srgbClr val="FFBC00"/>
                </a:solidFill>
                <a:latin typeface="Consolas" panose="020B0609020204030204" pitchFamily="49" charset="0"/>
                <a:ea typeface="Roboto"/>
                <a:cs typeface="Roboto"/>
                <a:sym typeface="Roboto"/>
              </a:rPr>
              <a:t> = []</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work_with_mutables</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my_pretty_list</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my_pretty_list</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if</a:t>
            </a:r>
            <a:r>
              <a:rPr lang="ru-RU" sz="1200" dirty="0">
                <a:solidFill>
                  <a:srgbClr val="FFBC00"/>
                </a:solidFill>
                <a:latin typeface="Consolas" panose="020B0609020204030204" pitchFamily="49" charset="0"/>
                <a:ea typeface="Roboto"/>
                <a:cs typeface="Roboto"/>
                <a:sym typeface="Roboto"/>
              </a:rPr>
              <a:t> __</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__ == '__</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__':</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3" name="Рисунок 2">
            <a:extLst>
              <a:ext uri="{FF2B5EF4-FFF2-40B4-BE49-F238E27FC236}">
                <a16:creationId xmlns:a16="http://schemas.microsoft.com/office/drawing/2014/main" id="{29010AEC-F79F-4E74-AC5A-1C5A417E7F93}"/>
              </a:ext>
            </a:extLst>
          </p:cNvPr>
          <p:cNvPicPr>
            <a:picLocks noChangeAspect="1"/>
          </p:cNvPicPr>
          <p:nvPr/>
        </p:nvPicPr>
        <p:blipFill>
          <a:blip r:embed="rId4"/>
          <a:stretch>
            <a:fillRect/>
          </a:stretch>
        </p:blipFill>
        <p:spPr>
          <a:xfrm>
            <a:off x="4857996" y="7021521"/>
            <a:ext cx="1365837" cy="1584012"/>
          </a:xfrm>
          <a:prstGeom prst="rect">
            <a:avLst/>
          </a:prstGeom>
        </p:spPr>
      </p:pic>
      <p:sp>
        <p:nvSpPr>
          <p:cNvPr id="2" name="Номер слайда 1">
            <a:extLst>
              <a:ext uri="{FF2B5EF4-FFF2-40B4-BE49-F238E27FC236}">
                <a16:creationId xmlns:a16="http://schemas.microsoft.com/office/drawing/2014/main" id="{7C0955C8-B9BB-4A0B-8DC4-5D26E64AA15A}"/>
              </a:ext>
            </a:extLst>
          </p:cNvPr>
          <p:cNvSpPr>
            <a:spLocks noGrp="1"/>
          </p:cNvSpPr>
          <p:nvPr>
            <p:ph type="sldNum" idx="12"/>
          </p:nvPr>
        </p:nvSpPr>
        <p:spPr/>
        <p:txBody>
          <a:bodyPr>
            <a:normAutofit/>
          </a:bodyPr>
          <a:lstStyle/>
          <a:p>
            <a:fld id="{00000000-1234-1234-1234-123412341234}" type="slidenum">
              <a:rPr lang="ru" smtClean="0"/>
              <a:pPr/>
              <a:t>112</a:t>
            </a:fld>
            <a:endParaRPr lang="ru"/>
          </a:p>
        </p:txBody>
      </p:sp>
    </p:spTree>
    <p:extLst>
      <p:ext uri="{BB962C8B-B14F-4D97-AF65-F5344CB8AC3E}">
        <p14:creationId xmlns:p14="http://schemas.microsoft.com/office/powerpoint/2010/main" val="755469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268876"/>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[3]</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И как вы уже догадались, наш исходный список будет изменён. Всё дело в том, что изменяемый тип данных он никак не реагирует на то, что мы его куда-то передали и так далее. Изменяется тот, та переменная, те данные, которые мы изначально объявили.</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Давайте сделаем следующее: внутри списка создадим, допустим, такие значения и ещё один список, допустим, с три, четыре и пять. И здесь мы элемент под старым индексом, то есть наш список, тоже пытаемся дополнить. И как вы догадываетесь уже, произойдет следующее - список внутри списка также будет дополнен, поскольку изменяемые типы данных никак не реагирует на то, насколько они вложены в другие изменяемые или неизменяемые типы данных.</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def </a:t>
            </a:r>
            <a:r>
              <a:rPr lang="ru-RU" sz="1200" dirty="0" err="1">
                <a:solidFill>
                  <a:srgbClr val="FFBC00"/>
                </a:solidFill>
                <a:latin typeface="Consolas" panose="020B0609020204030204" pitchFamily="49" charset="0"/>
                <a:ea typeface="Roboto"/>
                <a:cs typeface="Roboto"/>
                <a:sym typeface="Roboto"/>
              </a:rPr>
              <a:t>work_with_mutables</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my_list</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my_list</a:t>
            </a:r>
            <a:r>
              <a:rPr lang="ru-RU" sz="1200" dirty="0">
                <a:solidFill>
                  <a:srgbClr val="FFBC00"/>
                </a:solidFill>
                <a:latin typeface="Consolas" panose="020B0609020204030204" pitchFamily="49" charset="0"/>
                <a:ea typeface="Roboto"/>
                <a:cs typeface="Roboto"/>
                <a:sym typeface="Roboto"/>
              </a:rPr>
              <a:t>[2].</a:t>
            </a:r>
            <a:r>
              <a:rPr lang="ru-RU" sz="1200" dirty="0" err="1">
                <a:solidFill>
                  <a:srgbClr val="FFBC00"/>
                </a:solidFill>
                <a:latin typeface="Consolas" panose="020B0609020204030204" pitchFamily="49" charset="0"/>
                <a:ea typeface="Roboto"/>
                <a:cs typeface="Roboto"/>
                <a:sym typeface="Roboto"/>
              </a:rPr>
              <a:t>append</a:t>
            </a:r>
            <a:r>
              <a:rPr lang="ru-RU" sz="1200" dirty="0">
                <a:solidFill>
                  <a:srgbClr val="FFBC00"/>
                </a:solidFill>
                <a:latin typeface="Consolas" panose="020B0609020204030204" pitchFamily="49" charset="0"/>
                <a:ea typeface="Roboto"/>
                <a:cs typeface="Roboto"/>
                <a:sym typeface="Roboto"/>
              </a:rPr>
              <a:t>(3)</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def </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my_pretty_list</a:t>
            </a:r>
            <a:r>
              <a:rPr lang="ru-RU" sz="1200" dirty="0">
                <a:solidFill>
                  <a:srgbClr val="FFBC00"/>
                </a:solidFill>
                <a:latin typeface="Consolas" panose="020B0609020204030204" pitchFamily="49" charset="0"/>
                <a:ea typeface="Roboto"/>
                <a:cs typeface="Roboto"/>
                <a:sym typeface="Roboto"/>
              </a:rPr>
              <a:t> = [1, 2, [3, 4, 5]]</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work_with_mutables</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my_pretty_list</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my_pretty_list</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if</a:t>
            </a:r>
            <a:r>
              <a:rPr lang="ru-RU" sz="1200" dirty="0">
                <a:solidFill>
                  <a:srgbClr val="FFBC00"/>
                </a:solidFill>
                <a:latin typeface="Consolas" panose="020B0609020204030204" pitchFamily="49" charset="0"/>
                <a:ea typeface="Roboto"/>
                <a:cs typeface="Roboto"/>
                <a:sym typeface="Roboto"/>
              </a:rPr>
              <a:t> __</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__ == '__</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__':</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Вывод программы:</a:t>
            </a:r>
          </a:p>
          <a:p>
            <a:pPr>
              <a:buClr>
                <a:srgbClr val="C8C8C8"/>
              </a:buClr>
            </a:pPr>
            <a:r>
              <a:rPr lang="ru-RU" sz="1200" dirty="0">
                <a:solidFill>
                  <a:srgbClr val="FFBC00"/>
                </a:solidFill>
                <a:latin typeface="Consolas" panose="020B0609020204030204" pitchFamily="49" charset="0"/>
                <a:ea typeface="Roboto"/>
                <a:cs typeface="Roboto"/>
                <a:sym typeface="Roboto"/>
              </a:rPr>
              <a:t>[1, 2, [3, 4, 5, 3]]</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Для примера давайте сделаем из этого списка кортеж. </a:t>
            </a:r>
            <a:r>
              <a:rPr lang="ru-RU" sz="1200" dirty="0" err="1">
                <a:solidFill>
                  <a:srgbClr val="C8C8C8"/>
                </a:solidFill>
                <a:latin typeface="Roboto"/>
                <a:ea typeface="Roboto"/>
                <a:cs typeface="Roboto"/>
                <a:sym typeface="Roboto"/>
              </a:rPr>
              <a:t>my_pretty_list</a:t>
            </a:r>
            <a:r>
              <a:rPr lang="ru-RU" sz="1200" dirty="0">
                <a:solidFill>
                  <a:srgbClr val="C8C8C8"/>
                </a:solidFill>
                <a:latin typeface="Roboto"/>
                <a:ea typeface="Roboto"/>
                <a:cs typeface="Roboto"/>
                <a:sym typeface="Roboto"/>
              </a:rPr>
              <a:t> = (1, 2, [3, 4, 5]) Выполним наш код, и внутри кортежа он всё равно изменился. То есть список — это изменяемый тип данных и никак не влияет на то, внутри чего он находится. Является ли он </a:t>
            </a:r>
            <a:r>
              <a:rPr lang="ru-RU" sz="1200" dirty="0" err="1">
                <a:solidFill>
                  <a:srgbClr val="C8C8C8"/>
                </a:solidFill>
                <a:latin typeface="Roboto"/>
                <a:ea typeface="Roboto"/>
                <a:cs typeface="Roboto"/>
                <a:sym typeface="Roboto"/>
              </a:rPr>
              <a:t>верхнеуровневым</a:t>
            </a:r>
            <a:r>
              <a:rPr lang="ru-RU" sz="1200" dirty="0">
                <a:solidFill>
                  <a:srgbClr val="C8C8C8"/>
                </a:solidFill>
                <a:latin typeface="Roboto"/>
                <a:ea typeface="Roboto"/>
                <a:cs typeface="Roboto"/>
                <a:sym typeface="Roboto"/>
              </a:rPr>
              <a:t> списком, является ли он вложенным в неизменяемый тип данных. Список всё равно будет изменён.</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Ну и напоследок давайте рассмотрим одну такую интересную штуку, на которой очень часто ошибаются начинающие разработчики на Python. </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EFEF6DFA-E7E8-4F8F-9542-18E247D24FBA}"/>
              </a:ext>
            </a:extLst>
          </p:cNvPr>
          <p:cNvSpPr>
            <a:spLocks noGrp="1"/>
          </p:cNvSpPr>
          <p:nvPr>
            <p:ph type="sldNum" idx="12"/>
          </p:nvPr>
        </p:nvSpPr>
        <p:spPr/>
        <p:txBody>
          <a:bodyPr>
            <a:normAutofit/>
          </a:bodyPr>
          <a:lstStyle/>
          <a:p>
            <a:fld id="{00000000-1234-1234-1234-123412341234}" type="slidenum">
              <a:rPr lang="ru" smtClean="0"/>
              <a:pPr/>
              <a:t>113</a:t>
            </a:fld>
            <a:endParaRPr lang="ru"/>
          </a:p>
        </p:txBody>
      </p:sp>
    </p:spTree>
    <p:extLst>
      <p:ext uri="{BB962C8B-B14F-4D97-AF65-F5344CB8AC3E}">
        <p14:creationId xmlns:p14="http://schemas.microsoft.com/office/powerpoint/2010/main" val="24747626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Это передача изменяемых типов данных в качестве аргумента по умолчанию. Здесь мы будем делать не что иное, как просто дополнять список значением три. Здесь мы пропустим аргумент по умолчанию. Ну и давайте здесь его распечатаем. Выполним код, и мы видим, что список дополнился элементом три. А если мы выполним такой код шесть раз, что мы ожидаем увидеть? Шесть новых строчек с цифрой три в квадратных скобках? Ну, как вы поняли, здесь уже всё не так просто Шесть раз я обещал выполнить, обещал - выполняю. И как мы видим у нас получилась целая пирамидка из цифр три.</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FFBC00"/>
                </a:solidFill>
                <a:latin typeface="Consolas" panose="020B0609020204030204" pitchFamily="49" charset="0"/>
                <a:ea typeface="Roboto"/>
                <a:cs typeface="Roboto"/>
                <a:sym typeface="Roboto"/>
              </a:rPr>
              <a:t>def </a:t>
            </a:r>
            <a:r>
              <a:rPr lang="ru-RU" sz="1200" dirty="0" err="1">
                <a:solidFill>
                  <a:srgbClr val="FFBC00"/>
                </a:solidFill>
                <a:latin typeface="Consolas" panose="020B0609020204030204" pitchFamily="49" charset="0"/>
                <a:ea typeface="Roboto"/>
                <a:cs typeface="Roboto"/>
                <a:sym typeface="Roboto"/>
              </a:rPr>
              <a:t>work_with_mutables</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my_list</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my_list.append</a:t>
            </a:r>
            <a:r>
              <a:rPr lang="ru-RU" sz="1200" dirty="0">
                <a:solidFill>
                  <a:srgbClr val="FFBC00"/>
                </a:solidFill>
                <a:latin typeface="Consolas" panose="020B0609020204030204" pitchFamily="49" charset="0"/>
                <a:ea typeface="Roboto"/>
                <a:cs typeface="Roboto"/>
                <a:sym typeface="Roboto"/>
              </a:rPr>
              <a:t>(3)</a:t>
            </a: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my_list</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def </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for</a:t>
            </a:r>
            <a:r>
              <a:rPr lang="ru-RU" sz="1200" dirty="0">
                <a:solidFill>
                  <a:srgbClr val="FFBC00"/>
                </a:solidFill>
                <a:latin typeface="Consolas" panose="020B0609020204030204" pitchFamily="49" charset="0"/>
                <a:ea typeface="Roboto"/>
                <a:cs typeface="Roboto"/>
                <a:sym typeface="Roboto"/>
              </a:rPr>
              <a:t> _ </a:t>
            </a:r>
            <a:r>
              <a:rPr lang="ru-RU" sz="1200" dirty="0" err="1">
                <a:solidFill>
                  <a:srgbClr val="FFBC00"/>
                </a:solidFill>
                <a:latin typeface="Consolas" panose="020B0609020204030204" pitchFamily="49" charset="0"/>
                <a:ea typeface="Roboto"/>
                <a:cs typeface="Roboto"/>
                <a:sym typeface="Roboto"/>
              </a:rPr>
              <a:t>in</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range</a:t>
            </a:r>
            <a:r>
              <a:rPr lang="ru-RU" sz="1200" dirty="0">
                <a:solidFill>
                  <a:srgbClr val="FFBC00"/>
                </a:solidFill>
                <a:latin typeface="Consolas" panose="020B0609020204030204" pitchFamily="49" charset="0"/>
                <a:ea typeface="Roboto"/>
                <a:cs typeface="Roboto"/>
                <a:sym typeface="Roboto"/>
              </a:rPr>
              <a:t>(6):</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work_with_mutables</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if</a:t>
            </a:r>
            <a:r>
              <a:rPr lang="ru-RU" sz="1200" dirty="0">
                <a:solidFill>
                  <a:srgbClr val="FFBC00"/>
                </a:solidFill>
                <a:latin typeface="Consolas" panose="020B0609020204030204" pitchFamily="49" charset="0"/>
                <a:ea typeface="Roboto"/>
                <a:cs typeface="Roboto"/>
                <a:sym typeface="Roboto"/>
              </a:rPr>
              <a:t> __</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__ == '__</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__':</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[3]</a:t>
            </a:r>
          </a:p>
          <a:p>
            <a:pPr>
              <a:buClr>
                <a:srgbClr val="C8C8C8"/>
              </a:buClr>
            </a:pPr>
            <a:r>
              <a:rPr lang="ru-RU" sz="1200" dirty="0">
                <a:solidFill>
                  <a:srgbClr val="FFBC00"/>
                </a:solidFill>
                <a:latin typeface="Consolas" panose="020B0609020204030204" pitchFamily="49" charset="0"/>
                <a:ea typeface="Roboto"/>
                <a:cs typeface="Roboto"/>
                <a:sym typeface="Roboto"/>
              </a:rPr>
              <a:t>[3, 3]</a:t>
            </a:r>
          </a:p>
          <a:p>
            <a:pPr>
              <a:buClr>
                <a:srgbClr val="C8C8C8"/>
              </a:buClr>
            </a:pPr>
            <a:r>
              <a:rPr lang="ru-RU" sz="1200" dirty="0">
                <a:solidFill>
                  <a:srgbClr val="FFBC00"/>
                </a:solidFill>
                <a:latin typeface="Consolas" panose="020B0609020204030204" pitchFamily="49" charset="0"/>
                <a:ea typeface="Roboto"/>
                <a:cs typeface="Roboto"/>
                <a:sym typeface="Roboto"/>
              </a:rPr>
              <a:t>[3, 3, 3]</a:t>
            </a:r>
          </a:p>
          <a:p>
            <a:pPr>
              <a:buClr>
                <a:srgbClr val="C8C8C8"/>
              </a:buClr>
            </a:pPr>
            <a:r>
              <a:rPr lang="ru-RU" sz="1200" dirty="0">
                <a:solidFill>
                  <a:srgbClr val="FFBC00"/>
                </a:solidFill>
                <a:latin typeface="Consolas" panose="020B0609020204030204" pitchFamily="49" charset="0"/>
                <a:ea typeface="Roboto"/>
                <a:cs typeface="Roboto"/>
                <a:sym typeface="Roboto"/>
              </a:rPr>
              <a:t>[3, 3, 3, 3]</a:t>
            </a:r>
          </a:p>
          <a:p>
            <a:pPr>
              <a:buClr>
                <a:srgbClr val="C8C8C8"/>
              </a:buClr>
            </a:pPr>
            <a:r>
              <a:rPr lang="ru-RU" sz="1200" dirty="0">
                <a:solidFill>
                  <a:srgbClr val="FFBC00"/>
                </a:solidFill>
                <a:latin typeface="Consolas" panose="020B0609020204030204" pitchFamily="49" charset="0"/>
                <a:ea typeface="Roboto"/>
                <a:cs typeface="Roboto"/>
                <a:sym typeface="Roboto"/>
              </a:rPr>
              <a:t>[3, 3, 3, 3, 3]</a:t>
            </a:r>
          </a:p>
          <a:p>
            <a:pPr>
              <a:buClr>
                <a:srgbClr val="C8C8C8"/>
              </a:buClr>
            </a:pPr>
            <a:r>
              <a:rPr lang="ru-RU" sz="1200" dirty="0">
                <a:solidFill>
                  <a:srgbClr val="FFBC00"/>
                </a:solidFill>
                <a:latin typeface="Consolas" panose="020B0609020204030204" pitchFamily="49" charset="0"/>
                <a:ea typeface="Roboto"/>
                <a:cs typeface="Roboto"/>
                <a:sym typeface="Roboto"/>
              </a:rPr>
              <a:t>[3, 3, 3, 3, 3, 3]</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 чём же дело? Все дело в том, что функция также является объектом. И внутри нее как объекта, как внутри, например, словаря или, например, списка хранится вот этот аргумент по умолчанию. Но так как это изменяемый тип данных и вне зависимости от того, где он хранится, вне зависимости от его вложенности, как я уже сказал, он будет изменён. Ровно тоже самое здесь и произошло. Поэтому, если вы хотите передать в качестве аргумента по умолчанию список, вам лучше воспользоваться какой-нибудь такой конструкцией, что мы передаем по умолчанию «</a:t>
            </a:r>
            <a:r>
              <a:rPr lang="ru-RU" sz="1200" dirty="0" err="1">
                <a:solidFill>
                  <a:srgbClr val="C8C8C8"/>
                </a:solidFill>
                <a:latin typeface="Roboto"/>
                <a:ea typeface="Roboto"/>
                <a:cs typeface="Roboto"/>
                <a:sym typeface="Roboto"/>
              </a:rPr>
              <a:t>none</a:t>
            </a:r>
            <a:r>
              <a:rPr lang="ru-RU" sz="1200" dirty="0">
                <a:solidFill>
                  <a:srgbClr val="C8C8C8"/>
                </a:solidFill>
                <a:latin typeface="Roboto"/>
                <a:ea typeface="Roboto"/>
                <a:cs typeface="Roboto"/>
                <a:sym typeface="Roboto"/>
              </a:rPr>
              <a:t>». И если у нас «</a:t>
            </a:r>
            <a:r>
              <a:rPr lang="ru-RU" sz="1200" dirty="0" err="1">
                <a:solidFill>
                  <a:srgbClr val="C8C8C8"/>
                </a:solidFill>
                <a:latin typeface="Roboto"/>
                <a:ea typeface="Roboto"/>
                <a:cs typeface="Roboto"/>
                <a:sym typeface="Roboto"/>
              </a:rPr>
              <a:t>my</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list</a:t>
            </a:r>
            <a:r>
              <a:rPr lang="ru-RU" sz="1200" dirty="0">
                <a:solidFill>
                  <a:srgbClr val="C8C8C8"/>
                </a:solidFill>
                <a:latin typeface="Roboto"/>
                <a:ea typeface="Roboto"/>
                <a:cs typeface="Roboto"/>
                <a:sym typeface="Roboto"/>
              </a:rPr>
              <a:t>» является «</a:t>
            </a:r>
            <a:r>
              <a:rPr lang="ru-RU" sz="1200" dirty="0" err="1">
                <a:solidFill>
                  <a:srgbClr val="C8C8C8"/>
                </a:solidFill>
                <a:latin typeface="Roboto"/>
                <a:ea typeface="Roboto"/>
                <a:cs typeface="Roboto"/>
                <a:sym typeface="Roboto"/>
              </a:rPr>
              <a:t>none</a:t>
            </a:r>
            <a:r>
              <a:rPr lang="ru-RU" sz="1200" dirty="0">
                <a:solidFill>
                  <a:srgbClr val="C8C8C8"/>
                </a:solidFill>
                <a:latin typeface="Roboto"/>
                <a:ea typeface="Roboto"/>
                <a:cs typeface="Roboto"/>
                <a:sym typeface="Roboto"/>
              </a:rPr>
              <a:t>», то тогда у нас «</a:t>
            </a:r>
            <a:r>
              <a:rPr lang="ru-RU" sz="1200" dirty="0" err="1">
                <a:solidFill>
                  <a:srgbClr val="C8C8C8"/>
                </a:solidFill>
                <a:latin typeface="Roboto"/>
                <a:ea typeface="Roboto"/>
                <a:cs typeface="Roboto"/>
                <a:sym typeface="Roboto"/>
              </a:rPr>
              <a:t>my</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list</a:t>
            </a:r>
            <a:r>
              <a:rPr lang="ru-RU" sz="1200" dirty="0">
                <a:solidFill>
                  <a:srgbClr val="C8C8C8"/>
                </a:solidFill>
                <a:latin typeface="Roboto"/>
                <a:ea typeface="Roboto"/>
                <a:cs typeface="Roboto"/>
                <a:sym typeface="Roboto"/>
              </a:rPr>
              <a:t> «является пустым списком. И вот теперь у нас уже всё это работает так, как мы до этого и задумывали.</a:t>
            </a:r>
          </a:p>
          <a:p>
            <a:pPr>
              <a:buClr>
                <a:srgbClr val="C8C8C8"/>
              </a:buClr>
            </a:pPr>
            <a:endParaRPr lang="ru-RU" sz="1200" dirty="0">
              <a:solidFill>
                <a:srgbClr val="C8C8C8"/>
              </a:solidFill>
              <a:latin typeface="Roboto"/>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66572AA1-9587-4761-B9FF-819AAFD65E3E}"/>
              </a:ext>
            </a:extLst>
          </p:cNvPr>
          <p:cNvSpPr>
            <a:spLocks noGrp="1"/>
          </p:cNvSpPr>
          <p:nvPr>
            <p:ph type="sldNum" idx="12"/>
          </p:nvPr>
        </p:nvSpPr>
        <p:spPr/>
        <p:txBody>
          <a:bodyPr>
            <a:normAutofit/>
          </a:bodyPr>
          <a:lstStyle/>
          <a:p>
            <a:fld id="{00000000-1234-1234-1234-123412341234}" type="slidenum">
              <a:rPr lang="ru" smtClean="0"/>
              <a:pPr/>
              <a:t>114</a:t>
            </a:fld>
            <a:endParaRPr lang="ru"/>
          </a:p>
        </p:txBody>
      </p:sp>
    </p:spTree>
    <p:extLst>
      <p:ext uri="{BB962C8B-B14F-4D97-AF65-F5344CB8AC3E}">
        <p14:creationId xmlns:p14="http://schemas.microsoft.com/office/powerpoint/2010/main" val="20313169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7714878"/>
          </a:xfrm>
          <a:prstGeom prst="rect">
            <a:avLst/>
          </a:prstGeom>
          <a:noFill/>
          <a:ln>
            <a:noFill/>
          </a:ln>
        </p:spPr>
        <p:txBody>
          <a:bodyPr spcFirstLastPara="1" wrap="square" lIns="162533" tIns="162533" rIns="162533" bIns="162533" anchor="t" anchorCtr="0">
            <a:spAutoFit/>
          </a:bodyPr>
          <a:lstStyle/>
          <a:p>
            <a:pPr>
              <a:buClr>
                <a:srgbClr val="C8C8C8"/>
              </a:buClr>
            </a:pPr>
            <a:r>
              <a:rPr lang="en-US" sz="1200" dirty="0">
                <a:solidFill>
                  <a:srgbClr val="FFBC00"/>
                </a:solidFill>
                <a:latin typeface="Consolas" panose="020B0609020204030204" pitchFamily="49" charset="0"/>
                <a:ea typeface="Roboto"/>
                <a:cs typeface="Roboto"/>
                <a:sym typeface="Roboto"/>
              </a:rPr>
              <a:t>def </a:t>
            </a:r>
            <a:r>
              <a:rPr lang="en-US" sz="1200" dirty="0" err="1">
                <a:solidFill>
                  <a:srgbClr val="FFBC00"/>
                </a:solidFill>
                <a:latin typeface="Consolas" panose="020B0609020204030204" pitchFamily="49" charset="0"/>
                <a:ea typeface="Roboto"/>
                <a:cs typeface="Roboto"/>
                <a:sym typeface="Roboto"/>
              </a:rPr>
              <a:t>work_with_mutables</a:t>
            </a:r>
            <a:r>
              <a:rPr lang="en-US" sz="1200" dirty="0">
                <a:solidFill>
                  <a:srgbClr val="FFBC00"/>
                </a:solidFill>
                <a:latin typeface="Consolas" panose="020B0609020204030204" pitchFamily="49" charset="0"/>
                <a:ea typeface="Roboto"/>
                <a:cs typeface="Roboto"/>
                <a:sym typeface="Roboto"/>
              </a:rPr>
              <a:t>(</a:t>
            </a:r>
            <a:r>
              <a:rPr lang="en-US" sz="1200" dirty="0" err="1">
                <a:solidFill>
                  <a:srgbClr val="FFBC00"/>
                </a:solidFill>
                <a:latin typeface="Consolas" panose="020B0609020204030204" pitchFamily="49" charset="0"/>
                <a:ea typeface="Roboto"/>
                <a:cs typeface="Roboto"/>
                <a:sym typeface="Roboto"/>
              </a:rPr>
              <a:t>my_list</a:t>
            </a:r>
            <a:r>
              <a:rPr lang="en-US" sz="1200" dirty="0">
                <a:solidFill>
                  <a:srgbClr val="FFBC00"/>
                </a:solidFill>
                <a:latin typeface="Consolas" panose="020B0609020204030204" pitchFamily="49" charset="0"/>
                <a:ea typeface="Roboto"/>
                <a:cs typeface="Roboto"/>
                <a:sym typeface="Roboto"/>
              </a:rPr>
              <a:t>=None):</a:t>
            </a:r>
          </a:p>
          <a:p>
            <a:pPr>
              <a:buClr>
                <a:srgbClr val="C8C8C8"/>
              </a:buClr>
            </a:pPr>
            <a:r>
              <a:rPr lang="en-US" sz="1200" dirty="0">
                <a:solidFill>
                  <a:srgbClr val="FFBC00"/>
                </a:solidFill>
                <a:latin typeface="Consolas" panose="020B0609020204030204" pitchFamily="49" charset="0"/>
                <a:ea typeface="Roboto"/>
                <a:cs typeface="Roboto"/>
                <a:sym typeface="Roboto"/>
              </a:rPr>
              <a:t>    if </a:t>
            </a:r>
            <a:r>
              <a:rPr lang="en-US" sz="1200" dirty="0" err="1">
                <a:solidFill>
                  <a:srgbClr val="FFBC00"/>
                </a:solidFill>
                <a:latin typeface="Consolas" panose="020B0609020204030204" pitchFamily="49" charset="0"/>
                <a:ea typeface="Roboto"/>
                <a:cs typeface="Roboto"/>
                <a:sym typeface="Roboto"/>
              </a:rPr>
              <a:t>my_list</a:t>
            </a:r>
            <a:r>
              <a:rPr lang="en-US" sz="1200" dirty="0">
                <a:solidFill>
                  <a:srgbClr val="FFBC00"/>
                </a:solidFill>
                <a:latin typeface="Consolas" panose="020B0609020204030204" pitchFamily="49" charset="0"/>
                <a:ea typeface="Roboto"/>
                <a:cs typeface="Roboto"/>
                <a:sym typeface="Roboto"/>
              </a:rPr>
              <a:t> is None:</a:t>
            </a:r>
          </a:p>
          <a:p>
            <a:pPr>
              <a:buClr>
                <a:srgbClr val="C8C8C8"/>
              </a:buClr>
            </a:pPr>
            <a:r>
              <a:rPr lang="en-US" sz="1200" dirty="0">
                <a:solidFill>
                  <a:srgbClr val="FFBC00"/>
                </a:solidFill>
                <a:latin typeface="Consolas" panose="020B0609020204030204" pitchFamily="49" charset="0"/>
                <a:ea typeface="Roboto"/>
                <a:cs typeface="Roboto"/>
                <a:sym typeface="Roboto"/>
              </a:rPr>
              <a:t>        </a:t>
            </a:r>
            <a:r>
              <a:rPr lang="en-US" sz="1200" dirty="0" err="1">
                <a:solidFill>
                  <a:srgbClr val="FFBC00"/>
                </a:solidFill>
                <a:latin typeface="Consolas" panose="020B0609020204030204" pitchFamily="49" charset="0"/>
                <a:ea typeface="Roboto"/>
                <a:cs typeface="Roboto"/>
                <a:sym typeface="Roboto"/>
              </a:rPr>
              <a:t>my_list</a:t>
            </a:r>
            <a:r>
              <a:rPr lang="en-US" sz="1200" dirty="0">
                <a:solidFill>
                  <a:srgbClr val="FFBC00"/>
                </a:solidFill>
                <a:latin typeface="Consolas" panose="020B0609020204030204" pitchFamily="49" charset="0"/>
                <a:ea typeface="Roboto"/>
                <a:cs typeface="Roboto"/>
                <a:sym typeface="Roboto"/>
              </a:rPr>
              <a:t> = []</a:t>
            </a:r>
          </a:p>
          <a:p>
            <a:pPr>
              <a:buClr>
                <a:srgbClr val="C8C8C8"/>
              </a:buClr>
            </a:pPr>
            <a:r>
              <a:rPr lang="en-US" sz="1200" dirty="0">
                <a:solidFill>
                  <a:srgbClr val="FFBC00"/>
                </a:solidFill>
                <a:latin typeface="Consolas" panose="020B0609020204030204" pitchFamily="49" charset="0"/>
                <a:ea typeface="Roboto"/>
                <a:cs typeface="Roboto"/>
                <a:sym typeface="Roboto"/>
              </a:rPr>
              <a:t>    </a:t>
            </a:r>
            <a:r>
              <a:rPr lang="en-US" sz="1200" dirty="0" err="1">
                <a:solidFill>
                  <a:srgbClr val="FFBC00"/>
                </a:solidFill>
                <a:latin typeface="Consolas" panose="020B0609020204030204" pitchFamily="49" charset="0"/>
                <a:ea typeface="Roboto"/>
                <a:cs typeface="Roboto"/>
                <a:sym typeface="Roboto"/>
              </a:rPr>
              <a:t>my_list.append</a:t>
            </a:r>
            <a:r>
              <a:rPr lang="en-US" sz="1200" dirty="0">
                <a:solidFill>
                  <a:srgbClr val="FFBC00"/>
                </a:solidFill>
                <a:latin typeface="Consolas" panose="020B0609020204030204" pitchFamily="49" charset="0"/>
                <a:ea typeface="Roboto"/>
                <a:cs typeface="Roboto"/>
                <a:sym typeface="Roboto"/>
              </a:rPr>
              <a:t>(3)</a:t>
            </a:r>
          </a:p>
          <a:p>
            <a:pPr>
              <a:buClr>
                <a:srgbClr val="C8C8C8"/>
              </a:buClr>
            </a:pPr>
            <a:r>
              <a:rPr lang="en-US" sz="1200" dirty="0">
                <a:solidFill>
                  <a:srgbClr val="FFBC00"/>
                </a:solidFill>
                <a:latin typeface="Consolas" panose="020B0609020204030204" pitchFamily="49" charset="0"/>
                <a:ea typeface="Roboto"/>
                <a:cs typeface="Roboto"/>
                <a:sym typeface="Roboto"/>
              </a:rPr>
              <a:t>    print(</a:t>
            </a:r>
            <a:r>
              <a:rPr lang="en-US" sz="1200" dirty="0" err="1">
                <a:solidFill>
                  <a:srgbClr val="FFBC00"/>
                </a:solidFill>
                <a:latin typeface="Consolas" panose="020B0609020204030204" pitchFamily="49" charset="0"/>
                <a:ea typeface="Roboto"/>
                <a:cs typeface="Roboto"/>
                <a:sym typeface="Roboto"/>
              </a:rPr>
              <a:t>my_list</a:t>
            </a:r>
            <a:r>
              <a:rPr lang="en-US" sz="1200" dirty="0">
                <a:solidFill>
                  <a:srgbClr val="FFBC00"/>
                </a:solidFill>
                <a:latin typeface="Consolas" panose="020B0609020204030204" pitchFamily="49" charset="0"/>
                <a:ea typeface="Roboto"/>
                <a:cs typeface="Roboto"/>
                <a:sym typeface="Roboto"/>
              </a:rPr>
              <a:t>)</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def main():</a:t>
            </a:r>
          </a:p>
          <a:p>
            <a:pPr>
              <a:buClr>
                <a:srgbClr val="C8C8C8"/>
              </a:buClr>
            </a:pPr>
            <a:r>
              <a:rPr lang="en-US" sz="1200" dirty="0">
                <a:solidFill>
                  <a:srgbClr val="FFBC00"/>
                </a:solidFill>
                <a:latin typeface="Consolas" panose="020B0609020204030204" pitchFamily="49" charset="0"/>
                <a:ea typeface="Roboto"/>
                <a:cs typeface="Roboto"/>
                <a:sym typeface="Roboto"/>
              </a:rPr>
              <a:t>    for _ in range(6):</a:t>
            </a:r>
          </a:p>
          <a:p>
            <a:pPr>
              <a:buClr>
                <a:srgbClr val="C8C8C8"/>
              </a:buClr>
            </a:pPr>
            <a:r>
              <a:rPr lang="en-US" sz="1200" dirty="0">
                <a:solidFill>
                  <a:srgbClr val="FFBC00"/>
                </a:solidFill>
                <a:latin typeface="Consolas" panose="020B0609020204030204" pitchFamily="49" charset="0"/>
                <a:ea typeface="Roboto"/>
                <a:cs typeface="Roboto"/>
                <a:sym typeface="Roboto"/>
              </a:rPr>
              <a:t>        </a:t>
            </a:r>
            <a:r>
              <a:rPr lang="en-US" sz="1200" dirty="0" err="1">
                <a:solidFill>
                  <a:srgbClr val="FFBC00"/>
                </a:solidFill>
                <a:latin typeface="Consolas" panose="020B0609020204030204" pitchFamily="49" charset="0"/>
                <a:ea typeface="Roboto"/>
                <a:cs typeface="Roboto"/>
                <a:sym typeface="Roboto"/>
              </a:rPr>
              <a:t>work_with_mutables</a:t>
            </a:r>
            <a:r>
              <a:rPr lang="en-US" sz="1200" dirty="0">
                <a:solidFill>
                  <a:srgbClr val="FFBC00"/>
                </a:solidFill>
                <a:latin typeface="Consolas" panose="020B0609020204030204" pitchFamily="49" charset="0"/>
                <a:ea typeface="Roboto"/>
                <a:cs typeface="Roboto"/>
                <a:sym typeface="Roboto"/>
              </a:rPr>
              <a:t>()</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if __name__ == '__main__':</a:t>
            </a:r>
          </a:p>
          <a:p>
            <a:pPr>
              <a:buClr>
                <a:srgbClr val="C8C8C8"/>
              </a:buClr>
            </a:pPr>
            <a:r>
              <a:rPr lang="en-US" sz="1200" dirty="0">
                <a:solidFill>
                  <a:srgbClr val="FFBC00"/>
                </a:solidFill>
                <a:latin typeface="Consolas" panose="020B0609020204030204" pitchFamily="49" charset="0"/>
                <a:ea typeface="Roboto"/>
                <a:cs typeface="Roboto"/>
                <a:sym typeface="Roboto"/>
              </a:rPr>
              <a:t>    main()</a:t>
            </a:r>
            <a:br>
              <a:rPr lang="en-US" sz="1200" dirty="0">
                <a:solidFill>
                  <a:srgbClr val="FFBC00"/>
                </a:solidFill>
                <a:latin typeface="Consolas" panose="020B0609020204030204" pitchFamily="49" charset="0"/>
                <a:ea typeface="Roboto"/>
                <a:cs typeface="Roboto"/>
                <a:sym typeface="Roboto"/>
              </a:rPr>
            </a:b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Вывод программы:</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[3]</a:t>
            </a:r>
          </a:p>
          <a:p>
            <a:pPr>
              <a:buClr>
                <a:srgbClr val="C8C8C8"/>
              </a:buClr>
            </a:pPr>
            <a:r>
              <a:rPr lang="ru-RU" sz="1200" dirty="0">
                <a:solidFill>
                  <a:srgbClr val="FFBC00"/>
                </a:solidFill>
                <a:latin typeface="Consolas" panose="020B0609020204030204" pitchFamily="49" charset="0"/>
                <a:ea typeface="Roboto"/>
                <a:cs typeface="Roboto"/>
                <a:sym typeface="Roboto"/>
              </a:rPr>
              <a:t>[3]</a:t>
            </a:r>
          </a:p>
          <a:p>
            <a:pPr>
              <a:buClr>
                <a:srgbClr val="C8C8C8"/>
              </a:buClr>
            </a:pPr>
            <a:r>
              <a:rPr lang="ru-RU" sz="1200" dirty="0">
                <a:solidFill>
                  <a:srgbClr val="FFBC00"/>
                </a:solidFill>
                <a:latin typeface="Consolas" panose="020B0609020204030204" pitchFamily="49" charset="0"/>
                <a:ea typeface="Roboto"/>
                <a:cs typeface="Roboto"/>
                <a:sym typeface="Roboto"/>
              </a:rPr>
              <a:t>[3]</a:t>
            </a:r>
          </a:p>
          <a:p>
            <a:pPr>
              <a:buClr>
                <a:srgbClr val="C8C8C8"/>
              </a:buClr>
            </a:pPr>
            <a:r>
              <a:rPr lang="ru-RU" sz="1200" dirty="0">
                <a:solidFill>
                  <a:srgbClr val="FFBC00"/>
                </a:solidFill>
                <a:latin typeface="Consolas" panose="020B0609020204030204" pitchFamily="49" charset="0"/>
                <a:ea typeface="Roboto"/>
                <a:cs typeface="Roboto"/>
                <a:sym typeface="Roboto"/>
              </a:rPr>
              <a:t>[3]</a:t>
            </a:r>
          </a:p>
          <a:p>
            <a:pPr>
              <a:buClr>
                <a:srgbClr val="C8C8C8"/>
              </a:buClr>
            </a:pPr>
            <a:r>
              <a:rPr lang="ru-RU" sz="1200" dirty="0">
                <a:solidFill>
                  <a:srgbClr val="FFBC00"/>
                </a:solidFill>
                <a:latin typeface="Consolas" panose="020B0609020204030204" pitchFamily="49" charset="0"/>
                <a:ea typeface="Roboto"/>
                <a:cs typeface="Roboto"/>
                <a:sym typeface="Roboto"/>
              </a:rPr>
              <a:t>[3]</a:t>
            </a:r>
          </a:p>
          <a:p>
            <a:pPr>
              <a:buClr>
                <a:srgbClr val="C8C8C8"/>
              </a:buClr>
            </a:pPr>
            <a:r>
              <a:rPr lang="ru-RU" sz="1200" dirty="0">
                <a:solidFill>
                  <a:srgbClr val="FFBC00"/>
                </a:solidFill>
                <a:latin typeface="Consolas" panose="020B0609020204030204" pitchFamily="49" charset="0"/>
                <a:ea typeface="Roboto"/>
                <a:cs typeface="Roboto"/>
                <a:sym typeface="Roboto"/>
              </a:rPr>
              <a:t>[3]</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Ну и раз уж у нас функции тоже являются какой-то структурой, тоже являются каким-то типом, то можно производить с ними всякие интересные вещи, вроде взятия функторов. Здесь я использую совсем неправильно имя, и туда я передам наш объект функции. Его также называют функтором и через переменную, например, мы можем нашу функцию вызвать.</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def </a:t>
            </a:r>
            <a:r>
              <a:rPr lang="ru-RU" sz="1200" dirty="0" err="1">
                <a:solidFill>
                  <a:srgbClr val="FFBC00"/>
                </a:solidFill>
                <a:latin typeface="Consolas" panose="020B0609020204030204" pitchFamily="49" charset="0"/>
                <a:ea typeface="Roboto" panose="02000000000000000000" pitchFamily="2" charset="0"/>
                <a:cs typeface="Roboto"/>
                <a:sym typeface="Roboto"/>
              </a:rPr>
              <a:t>main</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foo</a:t>
            </a:r>
            <a:r>
              <a:rPr lang="ru-RU" sz="1200" dirty="0">
                <a:solidFill>
                  <a:srgbClr val="FFBC00"/>
                </a:solidFill>
                <a:latin typeface="Consolas" panose="020B0609020204030204" pitchFamily="49" charset="0"/>
                <a:ea typeface="Roboto" panose="02000000000000000000" pitchFamily="2" charset="0"/>
                <a:cs typeface="Roboto"/>
                <a:sym typeface="Roboto"/>
              </a:rPr>
              <a:t> = </a:t>
            </a:r>
            <a:r>
              <a:rPr lang="ru-RU" sz="1200" dirty="0" err="1">
                <a:solidFill>
                  <a:srgbClr val="FFBC00"/>
                </a:solidFill>
                <a:latin typeface="Consolas" panose="020B0609020204030204" pitchFamily="49" charset="0"/>
                <a:ea typeface="Roboto" panose="02000000000000000000" pitchFamily="2" charset="0"/>
                <a:cs typeface="Roboto"/>
                <a:sym typeface="Roboto"/>
              </a:rPr>
              <a:t>work_with_mutables</a:t>
            </a: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foo</a:t>
            </a: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И здесь произойдёт всё ровно то же самое.</a:t>
            </a: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На этом по функциям всё, увидимся в следующем уроке про исключения. В конце вас, конечно же, ждёт небольшое домашнее задание.</a:t>
            </a:r>
          </a:p>
          <a:p>
            <a:pPr>
              <a:buClr>
                <a:srgbClr val="C8C8C8"/>
              </a:buClr>
            </a:pPr>
            <a:endParaRPr lang="en-US" sz="1200" dirty="0">
              <a:solidFill>
                <a:srgbClr val="FFBC00"/>
              </a:solidFill>
              <a:latin typeface="Consolas" panose="020B0609020204030204" pitchFamily="49" charset="0"/>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60DADF11-9C12-4190-930C-E89734ED5E0D}"/>
              </a:ext>
            </a:extLst>
          </p:cNvPr>
          <p:cNvSpPr>
            <a:spLocks noGrp="1"/>
          </p:cNvSpPr>
          <p:nvPr>
            <p:ph type="sldNum" idx="12"/>
          </p:nvPr>
        </p:nvSpPr>
        <p:spPr/>
        <p:txBody>
          <a:bodyPr>
            <a:normAutofit/>
          </a:bodyPr>
          <a:lstStyle/>
          <a:p>
            <a:fld id="{00000000-1234-1234-1234-123412341234}" type="slidenum">
              <a:rPr lang="ru" smtClean="0"/>
              <a:pPr/>
              <a:t>115</a:t>
            </a:fld>
            <a:endParaRPr lang="ru"/>
          </a:p>
        </p:txBody>
      </p:sp>
    </p:spTree>
    <p:extLst>
      <p:ext uri="{BB962C8B-B14F-4D97-AF65-F5344CB8AC3E}">
        <p14:creationId xmlns:p14="http://schemas.microsoft.com/office/powerpoint/2010/main" val="34096610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cxnSp>
        <p:nvCxnSpPr>
          <p:cNvPr id="4" name="Google Shape;62;p14">
            <a:extLst>
              <a:ext uri="{FF2B5EF4-FFF2-40B4-BE49-F238E27FC236}">
                <a16:creationId xmlns:a16="http://schemas.microsoft.com/office/drawing/2014/main" id="{D9925302-6080-4870-8663-44D9BF9C7287}"/>
              </a:ext>
            </a:extLst>
          </p:cNvPr>
          <p:cNvCxnSpPr>
            <a:cxnSpLocks/>
          </p:cNvCxnSpPr>
          <p:nvPr/>
        </p:nvCxnSpPr>
        <p:spPr>
          <a:xfrm>
            <a:off x="0" y="1030813"/>
            <a:ext cx="6858000" cy="16723"/>
          </a:xfrm>
          <a:prstGeom prst="straightConnector1">
            <a:avLst/>
          </a:prstGeom>
          <a:noFill/>
          <a:ln w="9525" cap="flat" cmpd="sng">
            <a:solidFill>
              <a:srgbClr val="FFBC00"/>
            </a:solidFill>
            <a:prstDash val="solid"/>
            <a:round/>
            <a:headEnd type="none" w="med" len="med"/>
            <a:tailEnd type="none" w="med" len="med"/>
          </a:ln>
        </p:spPr>
      </p:cxnSp>
      <p:sp>
        <p:nvSpPr>
          <p:cNvPr id="6" name="Google Shape;67;p14">
            <a:extLst>
              <a:ext uri="{FF2B5EF4-FFF2-40B4-BE49-F238E27FC236}">
                <a16:creationId xmlns:a16="http://schemas.microsoft.com/office/drawing/2014/main" id="{DA5E914C-E99E-4516-967B-F00C50EA4474}"/>
              </a:ext>
            </a:extLst>
          </p:cNvPr>
          <p:cNvSpPr txBox="1"/>
          <p:nvPr/>
        </p:nvSpPr>
        <p:spPr>
          <a:xfrm>
            <a:off x="634164" y="442297"/>
            <a:ext cx="5589671" cy="605239"/>
          </a:xfrm>
          <a:prstGeom prst="rect">
            <a:avLst/>
          </a:prstGeom>
          <a:noFill/>
          <a:ln>
            <a:noFill/>
          </a:ln>
        </p:spPr>
        <p:txBody>
          <a:bodyPr spcFirstLastPara="1" wrap="square" lIns="162533" tIns="162533" rIns="162533" bIns="162533" anchor="t" anchorCtr="0">
            <a:spAutoFit/>
          </a:bodyPr>
          <a:lstStyle/>
          <a:p>
            <a:r>
              <a:rPr lang="ru-RU" sz="1800" dirty="0">
                <a:solidFill>
                  <a:srgbClr val="C8C8C8"/>
                </a:solidFill>
                <a:latin typeface="Montserrat Medium"/>
                <a:ea typeface="Montserrat Medium"/>
                <a:cs typeface="Montserrat Medium"/>
                <a:sym typeface="Montserrat Medium"/>
              </a:rPr>
              <a:t>Урок 2.1</a:t>
            </a:r>
            <a:r>
              <a:rPr lang="en-US" sz="1800" dirty="0">
                <a:solidFill>
                  <a:srgbClr val="C8C8C8"/>
                </a:solidFill>
                <a:latin typeface="Montserrat Medium"/>
                <a:ea typeface="Montserrat Medium"/>
                <a:cs typeface="Montserrat Medium"/>
                <a:sym typeface="Montserrat Medium"/>
              </a:rPr>
              <a:t>1</a:t>
            </a:r>
            <a:r>
              <a:rPr lang="ru-RU" sz="1800" dirty="0">
                <a:solidFill>
                  <a:srgbClr val="C8C8C8"/>
                </a:solidFill>
                <a:latin typeface="Montserrat Medium"/>
                <a:ea typeface="Montserrat Medium"/>
                <a:cs typeface="Montserrat Medium"/>
                <a:sym typeface="Montserrat Medium"/>
              </a:rPr>
              <a:t>:  Шаг 1</a:t>
            </a:r>
            <a:r>
              <a:rPr lang="en-US" sz="1800" dirty="0">
                <a:solidFill>
                  <a:srgbClr val="C8C8C8"/>
                </a:solidFill>
                <a:latin typeface="Montserrat Medium"/>
                <a:ea typeface="Montserrat Medium"/>
                <a:cs typeface="Montserrat Medium"/>
                <a:sym typeface="Montserrat Medium"/>
              </a:rPr>
              <a:t>0</a:t>
            </a:r>
            <a:r>
              <a:rPr lang="ru-RU" sz="1800" dirty="0">
                <a:solidFill>
                  <a:srgbClr val="C8C8C8"/>
                </a:solidFill>
                <a:latin typeface="Montserrat Medium"/>
                <a:ea typeface="Montserrat Medium"/>
                <a:cs typeface="Montserrat Medium"/>
                <a:sym typeface="Montserrat Medium"/>
              </a:rPr>
              <a:t> - Области видимости</a:t>
            </a:r>
            <a:endParaRPr sz="1800" dirty="0">
              <a:solidFill>
                <a:srgbClr val="C8C8C8"/>
              </a:solidFill>
              <a:latin typeface="Montserrat Medium"/>
              <a:ea typeface="Montserrat Medium"/>
              <a:cs typeface="Montserrat Medium"/>
              <a:sym typeface="Montserrat Medium"/>
            </a:endParaRPr>
          </a:p>
        </p:txBody>
      </p:sp>
      <p:sp>
        <p:nvSpPr>
          <p:cNvPr id="8" name="Google Shape;64;p14">
            <a:extLst>
              <a:ext uri="{FF2B5EF4-FFF2-40B4-BE49-F238E27FC236}">
                <a16:creationId xmlns:a16="http://schemas.microsoft.com/office/drawing/2014/main" id="{C3BC5E2D-2053-49E8-95A4-2C70B922A512}"/>
              </a:ext>
            </a:extLst>
          </p:cNvPr>
          <p:cNvSpPr txBox="1"/>
          <p:nvPr/>
        </p:nvSpPr>
        <p:spPr>
          <a:xfrm>
            <a:off x="634164" y="1311756"/>
            <a:ext cx="5589671" cy="1251570"/>
          </a:xfrm>
          <a:prstGeom prst="rect">
            <a:avLst/>
          </a:prstGeom>
          <a:noFill/>
          <a:ln>
            <a:noFill/>
          </a:ln>
        </p:spPr>
        <p:txBody>
          <a:bodyPr spcFirstLastPara="1" wrap="square" lIns="162533" tIns="162533" rIns="162533" bIns="162533" anchor="t" anchorCtr="0">
            <a:spAutoFit/>
          </a:bodyPr>
          <a:lstStyle/>
          <a:p>
            <a:r>
              <a:rPr lang="ru-RU" sz="1200" b="1" dirty="0">
                <a:solidFill>
                  <a:srgbClr val="C8C8C8"/>
                </a:solidFill>
                <a:latin typeface="Roboto"/>
                <a:ea typeface="Roboto"/>
                <a:cs typeface="Roboto"/>
                <a:sym typeface="Roboto"/>
              </a:rPr>
              <a:t>Текстовый вариант видеоурока с предыдущего шага.</a:t>
            </a:r>
            <a:r>
              <a:rPr lang="en-US" sz="1200" b="1" dirty="0">
                <a:solidFill>
                  <a:srgbClr val="C8C8C8"/>
                </a:solidFill>
                <a:latin typeface="Roboto"/>
                <a:ea typeface="Roboto"/>
                <a:cs typeface="Roboto"/>
                <a:sym typeface="Roboto"/>
              </a:rPr>
              <a:t/>
            </a:r>
            <a:br>
              <a:rPr lang="en-US" sz="1200" b="1" dirty="0">
                <a:solidFill>
                  <a:srgbClr val="C8C8C8"/>
                </a:solidFill>
                <a:latin typeface="Roboto"/>
                <a:ea typeface="Roboto"/>
                <a:cs typeface="Roboto"/>
                <a:sym typeface="Roboto"/>
              </a:rPr>
            </a:br>
            <a:endParaRPr lang="ru-RU" sz="1200" b="1"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Забыл вам рассказать об одной очень интересной теме, которая называется «Области видимости».</a:t>
            </a:r>
            <a:br>
              <a:rPr lang="ru-RU" sz="1200" dirty="0">
                <a:solidFill>
                  <a:srgbClr val="C8C8C8"/>
                </a:solidFill>
                <a:latin typeface="Roboto"/>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p:txBody>
      </p:sp>
      <p:sp>
        <p:nvSpPr>
          <p:cNvPr id="9" name="Google Shape;64;p14">
            <a:extLst>
              <a:ext uri="{FF2B5EF4-FFF2-40B4-BE49-F238E27FC236}">
                <a16:creationId xmlns:a16="http://schemas.microsoft.com/office/drawing/2014/main" id="{F3B90895-FDB3-4046-A892-0161592E6054}"/>
              </a:ext>
            </a:extLst>
          </p:cNvPr>
          <p:cNvSpPr txBox="1"/>
          <p:nvPr/>
        </p:nvSpPr>
        <p:spPr>
          <a:xfrm>
            <a:off x="634164" y="4952120"/>
            <a:ext cx="5589671" cy="3282895"/>
          </a:xfrm>
          <a:prstGeom prst="rect">
            <a:avLst/>
          </a:prstGeom>
          <a:noFill/>
          <a:ln>
            <a:noFill/>
          </a:ln>
        </p:spPr>
        <p:txBody>
          <a:bodyPr spcFirstLastPara="1" wrap="square" lIns="162533" tIns="162533" rIns="162533" bIns="162533" anchor="t" anchorCtr="0">
            <a:spAutoFit/>
          </a:bodyPr>
          <a:lstStyle/>
          <a:p>
            <a:r>
              <a:rPr lang="ru-RU" sz="1200" dirty="0">
                <a:solidFill>
                  <a:srgbClr val="C8C8C8"/>
                </a:solidFill>
                <a:latin typeface="Roboto"/>
                <a:ea typeface="Roboto"/>
                <a:cs typeface="Roboto"/>
                <a:sym typeface="Roboto"/>
              </a:rPr>
              <a:t>Об этом, кстати, очень часто любят спрашивать на собеседованиях, когда говорят о языке программирования </a:t>
            </a:r>
            <a:r>
              <a:rPr lang="ru-RU" sz="1200" dirty="0" err="1">
                <a:solidFill>
                  <a:srgbClr val="C8C8C8"/>
                </a:solidFill>
                <a:latin typeface="Roboto"/>
                <a:ea typeface="Roboto"/>
                <a:cs typeface="Roboto"/>
                <a:sym typeface="Roboto"/>
              </a:rPr>
              <a:t>python</a:t>
            </a:r>
            <a:r>
              <a:rPr lang="ru-RU" sz="1200" dirty="0">
                <a:solidFill>
                  <a:srgbClr val="C8C8C8"/>
                </a:solidFill>
                <a:latin typeface="Roboto"/>
                <a:ea typeface="Roboto"/>
                <a:cs typeface="Roboto"/>
                <a:sym typeface="Roboto"/>
              </a:rPr>
              <a:t>. Что же такое область видимости? Область видимости – это некоторое пространство, в котором имена переменным считаются уникальными. То есть имена переменных из одной области видимости, никак не будут соотноситься с именами переменных из другой области видимости, даже если эти имена совпадают. И значения будут взять из разных областей видимости, соответственно.</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Давайте перейдем в среду разработки, и я покажу, о чем идет речь. В </a:t>
            </a:r>
            <a:r>
              <a:rPr lang="ru-RU" sz="1200" dirty="0" err="1">
                <a:solidFill>
                  <a:srgbClr val="C8C8C8"/>
                </a:solidFill>
                <a:latin typeface="Roboto"/>
                <a:ea typeface="Roboto"/>
                <a:cs typeface="Roboto"/>
                <a:sym typeface="Roboto"/>
              </a:rPr>
              <a:t>python</a:t>
            </a:r>
            <a:r>
              <a:rPr lang="ru-RU" sz="1200" dirty="0">
                <a:solidFill>
                  <a:srgbClr val="C8C8C8"/>
                </a:solidFill>
                <a:latin typeface="Roboto"/>
                <a:ea typeface="Roboto"/>
                <a:cs typeface="Roboto"/>
                <a:sym typeface="Roboto"/>
              </a:rPr>
              <a:t> есть только вложенные области видимости, в отличии от того же c++, где мы можем выявлять совершенно любые области видимости, и они могут быть не обязательно вложенными. У нас есть какая-то переменная с именем </a:t>
            </a:r>
            <a:r>
              <a:rPr lang="ru-RU" sz="1200" dirty="0" err="1">
                <a:solidFill>
                  <a:srgbClr val="C8C8C8"/>
                </a:solidFill>
                <a:latin typeface="Roboto"/>
                <a:ea typeface="Roboto"/>
                <a:cs typeface="Roboto"/>
                <a:sym typeface="Roboto"/>
              </a:rPr>
              <a:t>variable</a:t>
            </a:r>
            <a:r>
              <a:rPr lang="ru-RU" sz="1200" dirty="0">
                <a:solidFill>
                  <a:srgbClr val="C8C8C8"/>
                </a:solidFill>
                <a:latin typeface="Roboto"/>
                <a:ea typeface="Roboto"/>
                <a:cs typeface="Roboto"/>
                <a:sym typeface="Roboto"/>
              </a:rPr>
              <a:t>, и мы объявили её на уровне нашего модуля </a:t>
            </a:r>
            <a:r>
              <a:rPr lang="ru-RU" sz="1200" dirty="0" err="1">
                <a:solidFill>
                  <a:srgbClr val="C8C8C8"/>
                </a:solidFill>
                <a:latin typeface="Roboto"/>
                <a:ea typeface="Roboto"/>
                <a:cs typeface="Roboto"/>
                <a:sym typeface="Roboto"/>
              </a:rPr>
              <a:t>mane</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pгint</a:t>
            </a:r>
            <a:r>
              <a:rPr lang="ru-RU" sz="1200" dirty="0">
                <a:solidFill>
                  <a:srgbClr val="C8C8C8"/>
                </a:solidFill>
                <a:latin typeface="Roboto"/>
                <a:ea typeface="Roboto"/>
                <a:cs typeface="Roboto"/>
                <a:sym typeface="Roboto"/>
              </a:rPr>
              <a:t>. У нас есть переменная с таким же именем, которую мы объявили внутри функции </a:t>
            </a:r>
            <a:r>
              <a:rPr lang="ru-RU" sz="1200" dirty="0" err="1">
                <a:solidFill>
                  <a:srgbClr val="C8C8C8"/>
                </a:solidFill>
                <a:latin typeface="Roboto"/>
                <a:ea typeface="Roboto"/>
                <a:cs typeface="Roboto"/>
                <a:sym typeface="Roboto"/>
              </a:rPr>
              <a:t>main</a:t>
            </a:r>
            <a:r>
              <a:rPr lang="ru-RU" sz="1200" dirty="0">
                <a:solidFill>
                  <a:srgbClr val="C8C8C8"/>
                </a:solidFill>
                <a:latin typeface="Roboto"/>
                <a:ea typeface="Roboto"/>
                <a:cs typeface="Roboto"/>
                <a:sym typeface="Roboto"/>
              </a:rPr>
              <a:t>.</a:t>
            </a:r>
          </a:p>
        </p:txBody>
      </p:sp>
      <p:pic>
        <p:nvPicPr>
          <p:cNvPr id="11266" name="Picture 2">
            <a:extLst>
              <a:ext uri="{FF2B5EF4-FFF2-40B4-BE49-F238E27FC236}">
                <a16:creationId xmlns:a16="http://schemas.microsoft.com/office/drawing/2014/main" id="{FF9C3352-D6CE-44A0-8A03-DA528E390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4" y="2392364"/>
            <a:ext cx="5589671" cy="255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3A3A6889-AA0E-4103-96C2-6DBED8B87E8C}"/>
              </a:ext>
            </a:extLst>
          </p:cNvPr>
          <p:cNvSpPr>
            <a:spLocks noGrp="1"/>
          </p:cNvSpPr>
          <p:nvPr>
            <p:ph type="sldNum" idx="12"/>
          </p:nvPr>
        </p:nvSpPr>
        <p:spPr/>
        <p:txBody>
          <a:bodyPr>
            <a:normAutofit/>
          </a:bodyPr>
          <a:lstStyle/>
          <a:p>
            <a:fld id="{00000000-1234-1234-1234-123412341234}" type="slidenum">
              <a:rPr lang="ru" smtClean="0"/>
              <a:pPr/>
              <a:t>116</a:t>
            </a:fld>
            <a:endParaRPr lang="ru"/>
          </a:p>
        </p:txBody>
      </p:sp>
    </p:spTree>
    <p:extLst>
      <p:ext uri="{BB962C8B-B14F-4D97-AF65-F5344CB8AC3E}">
        <p14:creationId xmlns:p14="http://schemas.microsoft.com/office/powerpoint/2010/main" val="46664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771487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Давайте мы выполним код и посмотрим, что у нас произойдет.</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variable</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global</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def </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variable</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local</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variable</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if</a:t>
            </a:r>
            <a:r>
              <a:rPr lang="ru-RU" sz="1200" dirty="0">
                <a:solidFill>
                  <a:srgbClr val="FFBC00"/>
                </a:solidFill>
                <a:latin typeface="Consolas" panose="020B0609020204030204" pitchFamily="49" charset="0"/>
                <a:ea typeface="Roboto"/>
                <a:cs typeface="Roboto"/>
                <a:sym typeface="Roboto"/>
              </a:rPr>
              <a:t> __</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__ == '__</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__':</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variable</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Вывод программы:</a:t>
            </a:r>
          </a:p>
          <a:p>
            <a:pPr>
              <a:buClr>
                <a:srgbClr val="C8C8C8"/>
              </a:buClr>
            </a:pPr>
            <a:r>
              <a:rPr lang="ru-RU" sz="1200" dirty="0" err="1">
                <a:solidFill>
                  <a:srgbClr val="FFBC00"/>
                </a:solidFill>
                <a:latin typeface="Consolas" panose="020B0609020204030204" pitchFamily="49" charset="0"/>
                <a:ea typeface="Roboto"/>
                <a:cs typeface="Roboto"/>
                <a:sym typeface="Roboto"/>
              </a:rPr>
              <a:t>local</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global</a:t>
            </a:r>
            <a:endParaRPr lang="ru-RU"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Consolas" panose="020B0609020204030204" pitchFamily="49" charset="0"/>
                <a:ea typeface="Roboto"/>
                <a:cs typeface="Roboto"/>
                <a:sym typeface="Roboto"/>
              </a:rPr>
              <a:t/>
            </a:r>
            <a:br>
              <a:rPr lang="en-US" sz="1200" dirty="0">
                <a:solidFill>
                  <a:srgbClr val="C8C8C8"/>
                </a:solidFill>
                <a:latin typeface="Consolas" panose="020B0609020204030204" pitchFamily="49" charset="0"/>
                <a:ea typeface="Roboto"/>
                <a:cs typeface="Roboto"/>
                <a:sym typeface="Roboto"/>
              </a:rPr>
            </a:br>
            <a:endParaRPr lang="ru-RU" sz="1200" dirty="0">
              <a:solidFill>
                <a:srgbClr val="C8C8C8"/>
              </a:solidFill>
              <a:latin typeface="Consolas" panose="020B0609020204030204" pitchFamily="49" charset="0"/>
              <a:ea typeface="Roboto"/>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У нас вывелась в начале переменная с именем </a:t>
            </a:r>
            <a:r>
              <a:rPr lang="ru-RU" sz="1200" dirty="0" err="1">
                <a:solidFill>
                  <a:srgbClr val="C8C8C8"/>
                </a:solidFill>
                <a:latin typeface="Roboto" panose="02000000000000000000" pitchFamily="2" charset="0"/>
                <a:ea typeface="Roboto" panose="02000000000000000000" pitchFamily="2" charset="0"/>
                <a:cs typeface="Roboto"/>
                <a:sym typeface="Roboto"/>
              </a:rPr>
              <a:t>local</a:t>
            </a:r>
            <a:r>
              <a:rPr lang="ru-RU" sz="1200" dirty="0">
                <a:solidFill>
                  <a:srgbClr val="C8C8C8"/>
                </a:solidFill>
                <a:latin typeface="Roboto" panose="02000000000000000000" pitchFamily="2" charset="0"/>
                <a:ea typeface="Roboto" panose="02000000000000000000" pitchFamily="2" charset="0"/>
                <a:cs typeface="Roboto"/>
                <a:sym typeface="Roboto"/>
              </a:rPr>
              <a:t>, так как этот вызов случается раньше и только потом вывелась переменная с именем </a:t>
            </a:r>
            <a:r>
              <a:rPr lang="ru-RU" sz="1200" dirty="0" err="1">
                <a:solidFill>
                  <a:srgbClr val="C8C8C8"/>
                </a:solidFill>
                <a:latin typeface="Roboto" panose="02000000000000000000" pitchFamily="2" charset="0"/>
                <a:ea typeface="Roboto" panose="02000000000000000000" pitchFamily="2" charset="0"/>
                <a:cs typeface="Roboto"/>
                <a:sym typeface="Roboto"/>
              </a:rPr>
              <a:t>global</a:t>
            </a:r>
            <a:r>
              <a:rPr lang="ru-RU" sz="1200" dirty="0">
                <a:solidFill>
                  <a:srgbClr val="C8C8C8"/>
                </a:solidFill>
                <a:latin typeface="Roboto" panose="02000000000000000000" pitchFamily="2" charset="0"/>
                <a:ea typeface="Roboto" panose="02000000000000000000" pitchFamily="2" charset="0"/>
                <a:cs typeface="Roboto"/>
                <a:sym typeface="Roboto"/>
              </a:rPr>
              <a:t>, так как этот вызов случился позже. Но дело ведь не в порядке вызовов, а в том, что у нас вот эта переменная никак не повлияла на вот эту. То есть вот здесь мы присвоили переменную с таким же именем, казалось бы, значение </a:t>
            </a:r>
            <a:r>
              <a:rPr lang="ru-RU" sz="1200" dirty="0" err="1">
                <a:solidFill>
                  <a:srgbClr val="C8C8C8"/>
                </a:solidFill>
                <a:latin typeface="Roboto" panose="02000000000000000000" pitchFamily="2" charset="0"/>
                <a:ea typeface="Roboto" panose="02000000000000000000" pitchFamily="2" charset="0"/>
                <a:cs typeface="Roboto"/>
                <a:sym typeface="Roboto"/>
              </a:rPr>
              <a:t>local</a:t>
            </a:r>
            <a:r>
              <a:rPr lang="ru-RU" sz="1200" dirty="0">
                <a:solidFill>
                  <a:srgbClr val="C8C8C8"/>
                </a:solidFill>
                <a:latin typeface="Roboto" panose="02000000000000000000" pitchFamily="2" charset="0"/>
                <a:ea typeface="Roboto" panose="02000000000000000000" pitchFamily="2" charset="0"/>
                <a:cs typeface="Roboto"/>
                <a:sym typeface="Roboto"/>
              </a:rPr>
              <a:t>, но вот эта переменная никак не изменилась. Все дело в том, что у них разные области видимости. Все переменные, которые объявлены на уровне модуля находятся в глобальной области видимости, а функции же образуют локальную область видимости. Кроме функции, локальную область видимости может организовать еще и анонимная функция, которая еще называется гамма-выражением, но о ней мы поговорим чуть попозже.</a:t>
            </a:r>
          </a:p>
          <a:p>
            <a:pPr>
              <a:buClr>
                <a:srgbClr val="C8C8C8"/>
              </a:buClr>
            </a:pP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Так вот, какие же еще у нас есть области видимости в </a:t>
            </a:r>
            <a:r>
              <a:rPr lang="ru-RU" sz="1200" dirty="0" err="1">
                <a:solidFill>
                  <a:srgbClr val="C8C8C8"/>
                </a:solidFill>
                <a:latin typeface="Roboto" panose="02000000000000000000" pitchFamily="2" charset="0"/>
                <a:ea typeface="Roboto" panose="02000000000000000000" pitchFamily="2" charset="0"/>
                <a:cs typeface="Roboto"/>
                <a:sym typeface="Roboto"/>
              </a:rPr>
              <a:t>python</a:t>
            </a:r>
            <a:r>
              <a:rPr lang="ru-RU" sz="1200" dirty="0">
                <a:solidFill>
                  <a:srgbClr val="C8C8C8"/>
                </a:solidFill>
                <a:latin typeface="Roboto" panose="02000000000000000000" pitchFamily="2" charset="0"/>
                <a:ea typeface="Roboto" panose="02000000000000000000" pitchFamily="2" charset="0"/>
                <a:cs typeface="Roboto"/>
                <a:sym typeface="Roboto"/>
              </a:rPr>
              <a:t>? У нас есть нелокальная область видимости. Давайте объясню, что это такое. Допустим, мы решим объявить функцию внутри функции, да, так было можно, это еще называется замыканием. О замыканиях мы поговорим, когда будем разбирать декоратор. И назовем ее «</a:t>
            </a:r>
            <a:r>
              <a:rPr lang="ru-RU" sz="1200" dirty="0" err="1">
                <a:solidFill>
                  <a:srgbClr val="C8C8C8"/>
                </a:solidFill>
                <a:latin typeface="Roboto" panose="02000000000000000000" pitchFamily="2" charset="0"/>
                <a:ea typeface="Roboto" panose="02000000000000000000" pitchFamily="2" charset="0"/>
                <a:cs typeface="Roboto"/>
                <a:sym typeface="Roboto"/>
              </a:rPr>
              <a:t>sub_main</a:t>
            </a:r>
            <a:r>
              <a:rPr lang="ru-RU" sz="1200" dirty="0">
                <a:solidFill>
                  <a:srgbClr val="C8C8C8"/>
                </a:solidFill>
                <a:latin typeface="Roboto" panose="02000000000000000000" pitchFamily="2" charset="0"/>
                <a:ea typeface="Roboto" panose="02000000000000000000" pitchFamily="2" charset="0"/>
                <a:cs typeface="Roboto"/>
                <a:sym typeface="Roboto"/>
              </a:rPr>
              <a:t>» – эта функция, которая будет внутри функции </a:t>
            </a:r>
            <a:r>
              <a:rPr lang="ru-RU" sz="1200" dirty="0" err="1">
                <a:solidFill>
                  <a:srgbClr val="C8C8C8"/>
                </a:solidFill>
                <a:latin typeface="Roboto" panose="02000000000000000000" pitchFamily="2" charset="0"/>
                <a:ea typeface="Roboto" panose="02000000000000000000" pitchFamily="2" charset="0"/>
                <a:cs typeface="Roboto"/>
                <a:sym typeface="Roboto"/>
              </a:rPr>
              <a:t>main</a:t>
            </a:r>
            <a:r>
              <a:rPr lang="ru-RU" sz="1200" dirty="0">
                <a:solidFill>
                  <a:srgbClr val="C8C8C8"/>
                </a:solidFill>
                <a:latin typeface="Roboto" panose="02000000000000000000" pitchFamily="2" charset="0"/>
                <a:ea typeface="Roboto" panose="02000000000000000000" pitchFamily="2" charset="0"/>
                <a:cs typeface="Roboto"/>
                <a:sym typeface="Roboto"/>
              </a:rPr>
              <a:t>. Здесь мы делаем все то же самое, на уровне функции </a:t>
            </a:r>
            <a:r>
              <a:rPr lang="ru-RU" sz="1200" dirty="0" err="1">
                <a:solidFill>
                  <a:srgbClr val="C8C8C8"/>
                </a:solidFill>
                <a:latin typeface="Roboto" panose="02000000000000000000" pitchFamily="2" charset="0"/>
                <a:ea typeface="Roboto" panose="02000000000000000000" pitchFamily="2" charset="0"/>
                <a:cs typeface="Roboto"/>
                <a:sym typeface="Roboto"/>
              </a:rPr>
              <a:t>main</a:t>
            </a:r>
            <a:r>
              <a:rPr lang="ru-RU" sz="1200" dirty="0">
                <a:solidFill>
                  <a:srgbClr val="C8C8C8"/>
                </a:solidFill>
                <a:latin typeface="Roboto" panose="02000000000000000000" pitchFamily="2" charset="0"/>
                <a:ea typeface="Roboto" panose="02000000000000000000" pitchFamily="2" charset="0"/>
                <a:cs typeface="Roboto"/>
                <a:sym typeface="Roboto"/>
              </a:rPr>
              <a:t>, мы объявим переменную </a:t>
            </a:r>
            <a:r>
              <a:rPr lang="ru-RU" sz="1200" dirty="0" err="1">
                <a:solidFill>
                  <a:srgbClr val="C8C8C8"/>
                </a:solidFill>
                <a:latin typeface="Roboto" panose="02000000000000000000" pitchFamily="2" charset="0"/>
                <a:ea typeface="Roboto" panose="02000000000000000000" pitchFamily="2" charset="0"/>
                <a:cs typeface="Roboto"/>
                <a:sym typeface="Roboto"/>
              </a:rPr>
              <a:t>variable</a:t>
            </a:r>
            <a:r>
              <a:rPr lang="ru-RU" sz="1200" dirty="0">
                <a:solidFill>
                  <a:srgbClr val="C8C8C8"/>
                </a:solidFill>
                <a:latin typeface="Roboto" panose="02000000000000000000" pitchFamily="2" charset="0"/>
                <a:ea typeface="Roboto" panose="02000000000000000000" pitchFamily="2" charset="0"/>
                <a:cs typeface="Roboto"/>
                <a:sym typeface="Roboto"/>
              </a:rPr>
              <a:t>, которая будет содержать значение </a:t>
            </a:r>
            <a:r>
              <a:rPr lang="ru-RU" sz="1200" dirty="0" err="1">
                <a:solidFill>
                  <a:srgbClr val="C8C8C8"/>
                </a:solidFill>
                <a:latin typeface="Roboto" panose="02000000000000000000" pitchFamily="2" charset="0"/>
                <a:ea typeface="Roboto" panose="02000000000000000000" pitchFamily="2" charset="0"/>
                <a:cs typeface="Roboto"/>
                <a:sym typeface="Roboto"/>
              </a:rPr>
              <a:t>enclosed</a:t>
            </a:r>
            <a:r>
              <a:rPr lang="ru-RU" sz="1200" dirty="0">
                <a:solidFill>
                  <a:srgbClr val="C8C8C8"/>
                </a:solidFill>
                <a:latin typeface="Roboto" panose="02000000000000000000" pitchFamily="2" charset="0"/>
                <a:ea typeface="Roboto" panose="02000000000000000000" pitchFamily="2" charset="0"/>
                <a:cs typeface="Roboto"/>
                <a:sym typeface="Roboto"/>
              </a:rPr>
              <a:t>. И эту переменную мы тоже распечатаем, но перед этим мы вызовем функцию «</a:t>
            </a:r>
            <a:r>
              <a:rPr lang="ru-RU" sz="1200" dirty="0" err="1">
                <a:solidFill>
                  <a:srgbClr val="C8C8C8"/>
                </a:solidFill>
                <a:latin typeface="Roboto" panose="02000000000000000000" pitchFamily="2" charset="0"/>
                <a:ea typeface="Roboto" panose="02000000000000000000" pitchFamily="2" charset="0"/>
                <a:cs typeface="Roboto"/>
                <a:sym typeface="Roboto"/>
              </a:rPr>
              <a:t>sub_main</a:t>
            </a:r>
            <a:r>
              <a:rPr lang="ru-RU" sz="1200" dirty="0">
                <a:solidFill>
                  <a:srgbClr val="C8C8C8"/>
                </a:solidFill>
                <a:latin typeface="Roboto" panose="02000000000000000000" pitchFamily="2" charset="0"/>
                <a:ea typeface="Roboto" panose="02000000000000000000" pitchFamily="2" charset="0"/>
                <a:cs typeface="Roboto"/>
                <a:sym typeface="Roboto"/>
              </a:rPr>
              <a:t>», чтобы переменная в ней тоже была распечатана.</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F468DB49-3EEE-4417-BC9E-8EED61E794C5}"/>
              </a:ext>
            </a:extLst>
          </p:cNvPr>
          <p:cNvSpPr>
            <a:spLocks noGrp="1"/>
          </p:cNvSpPr>
          <p:nvPr>
            <p:ph type="sldNum" idx="12"/>
          </p:nvPr>
        </p:nvSpPr>
        <p:spPr/>
        <p:txBody>
          <a:bodyPr>
            <a:normAutofit/>
          </a:bodyPr>
          <a:lstStyle/>
          <a:p>
            <a:fld id="{00000000-1234-1234-1234-123412341234}" type="slidenum">
              <a:rPr lang="ru" smtClean="0"/>
              <a:pPr/>
              <a:t>117</a:t>
            </a:fld>
            <a:endParaRPr lang="ru"/>
          </a:p>
        </p:txBody>
      </p:sp>
    </p:spTree>
    <p:extLst>
      <p:ext uri="{BB962C8B-B14F-4D97-AF65-F5344CB8AC3E}">
        <p14:creationId xmlns:p14="http://schemas.microsoft.com/office/powerpoint/2010/main" val="11406619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a:buClr>
                <a:srgbClr val="C8C8C8"/>
              </a:buClr>
            </a:pPr>
            <a:r>
              <a:rPr lang="en-US" sz="1200" dirty="0">
                <a:solidFill>
                  <a:srgbClr val="FFBC00"/>
                </a:solidFill>
                <a:latin typeface="Consolas" panose="020B0609020204030204" pitchFamily="49" charset="0"/>
                <a:ea typeface="Roboto"/>
                <a:cs typeface="Roboto"/>
                <a:sym typeface="Roboto"/>
              </a:rPr>
              <a:t>variable = "global"</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def main():</a:t>
            </a:r>
          </a:p>
          <a:p>
            <a:pPr>
              <a:buClr>
                <a:srgbClr val="C8C8C8"/>
              </a:buClr>
            </a:pPr>
            <a:r>
              <a:rPr lang="en-US" sz="1200" dirty="0">
                <a:solidFill>
                  <a:srgbClr val="FFBC00"/>
                </a:solidFill>
                <a:latin typeface="Consolas" panose="020B0609020204030204" pitchFamily="49" charset="0"/>
                <a:ea typeface="Roboto"/>
                <a:cs typeface="Roboto"/>
                <a:sym typeface="Roboto"/>
              </a:rPr>
              <a:t>    variable = "enclosed"</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    def </a:t>
            </a:r>
            <a:r>
              <a:rPr lang="en-US" sz="1200" dirty="0" err="1">
                <a:solidFill>
                  <a:srgbClr val="FFBC00"/>
                </a:solidFill>
                <a:latin typeface="Consolas" panose="020B0609020204030204" pitchFamily="49" charset="0"/>
                <a:ea typeface="Roboto"/>
                <a:cs typeface="Roboto"/>
                <a:sym typeface="Roboto"/>
              </a:rPr>
              <a:t>sub_main</a:t>
            </a:r>
            <a:r>
              <a:rPr lang="en-US" sz="1200" dirty="0">
                <a:solidFill>
                  <a:srgbClr val="FFBC00"/>
                </a:solidFill>
                <a:latin typeface="Consolas" panose="020B0609020204030204" pitchFamily="49" charset="0"/>
                <a:ea typeface="Roboto"/>
                <a:cs typeface="Roboto"/>
                <a:sym typeface="Roboto"/>
              </a:rPr>
              <a:t>():</a:t>
            </a:r>
          </a:p>
          <a:p>
            <a:pPr>
              <a:buClr>
                <a:srgbClr val="C8C8C8"/>
              </a:buClr>
            </a:pPr>
            <a:r>
              <a:rPr lang="en-US" sz="1200" dirty="0">
                <a:solidFill>
                  <a:srgbClr val="FFBC00"/>
                </a:solidFill>
                <a:latin typeface="Consolas" panose="020B0609020204030204" pitchFamily="49" charset="0"/>
                <a:ea typeface="Roboto"/>
                <a:cs typeface="Roboto"/>
                <a:sym typeface="Roboto"/>
              </a:rPr>
              <a:t>        variable = "local"</a:t>
            </a:r>
          </a:p>
          <a:p>
            <a:pPr>
              <a:buClr>
                <a:srgbClr val="C8C8C8"/>
              </a:buClr>
            </a:pPr>
            <a:r>
              <a:rPr lang="en-US" sz="1200" dirty="0">
                <a:solidFill>
                  <a:srgbClr val="FFBC00"/>
                </a:solidFill>
                <a:latin typeface="Consolas" panose="020B0609020204030204" pitchFamily="49" charset="0"/>
                <a:ea typeface="Roboto"/>
                <a:cs typeface="Roboto"/>
                <a:sym typeface="Roboto"/>
              </a:rPr>
              <a:t>        print(variable)</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    </a:t>
            </a:r>
            <a:r>
              <a:rPr lang="en-US" sz="1200" dirty="0" err="1">
                <a:solidFill>
                  <a:srgbClr val="FFBC00"/>
                </a:solidFill>
                <a:latin typeface="Consolas" panose="020B0609020204030204" pitchFamily="49" charset="0"/>
                <a:ea typeface="Roboto"/>
                <a:cs typeface="Roboto"/>
                <a:sym typeface="Roboto"/>
              </a:rPr>
              <a:t>sub_main</a:t>
            </a:r>
            <a:r>
              <a:rPr lang="en-US" sz="1200" dirty="0">
                <a:solidFill>
                  <a:srgbClr val="FFBC00"/>
                </a:solidFill>
                <a:latin typeface="Consolas" panose="020B0609020204030204" pitchFamily="49" charset="0"/>
                <a:ea typeface="Roboto"/>
                <a:cs typeface="Roboto"/>
                <a:sym typeface="Roboto"/>
              </a:rPr>
              <a:t>()</a:t>
            </a:r>
          </a:p>
          <a:p>
            <a:pPr>
              <a:buClr>
                <a:srgbClr val="C8C8C8"/>
              </a:buClr>
            </a:pPr>
            <a:r>
              <a:rPr lang="en-US" sz="1200" dirty="0">
                <a:solidFill>
                  <a:srgbClr val="FFBC00"/>
                </a:solidFill>
                <a:latin typeface="Consolas" panose="020B0609020204030204" pitchFamily="49" charset="0"/>
                <a:ea typeface="Roboto"/>
                <a:cs typeface="Roboto"/>
                <a:sym typeface="Roboto"/>
              </a:rPr>
              <a:t>    print(variable)</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if __name__ == '__main__':</a:t>
            </a:r>
          </a:p>
          <a:p>
            <a:pPr>
              <a:buClr>
                <a:srgbClr val="C8C8C8"/>
              </a:buClr>
            </a:pPr>
            <a:r>
              <a:rPr lang="en-US" sz="1200" dirty="0">
                <a:solidFill>
                  <a:srgbClr val="FFBC00"/>
                </a:solidFill>
                <a:latin typeface="Consolas" panose="020B0609020204030204" pitchFamily="49" charset="0"/>
                <a:ea typeface="Roboto"/>
                <a:cs typeface="Roboto"/>
                <a:sym typeface="Roboto"/>
              </a:rPr>
              <a:t>    main()</a:t>
            </a:r>
          </a:p>
          <a:p>
            <a:pPr>
              <a:buClr>
                <a:srgbClr val="C8C8C8"/>
              </a:buClr>
            </a:pPr>
            <a:r>
              <a:rPr lang="en-US" sz="1200" dirty="0">
                <a:solidFill>
                  <a:srgbClr val="FFBC00"/>
                </a:solidFill>
                <a:latin typeface="Consolas" panose="020B0609020204030204" pitchFamily="49" charset="0"/>
                <a:ea typeface="Roboto"/>
                <a:cs typeface="Roboto"/>
                <a:sym typeface="Roboto"/>
              </a:rPr>
              <a:t>    print(variable)</a:t>
            </a:r>
            <a:br>
              <a:rPr lang="en-US" sz="1200" dirty="0">
                <a:solidFill>
                  <a:srgbClr val="FFBC00"/>
                </a:solidFill>
                <a:latin typeface="Consolas" panose="020B0609020204030204" pitchFamily="49" charset="0"/>
                <a:ea typeface="Roboto"/>
                <a:cs typeface="Roboto"/>
                <a:sym typeface="Roboto"/>
              </a:rPr>
            </a:b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Вывод программы:</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local</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enclosed</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global</a:t>
            </a:r>
            <a:endParaRPr lang="ru-RU"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Выполним наш, код и мы увидим, что переменная </a:t>
            </a:r>
            <a:r>
              <a:rPr lang="ru-RU" sz="1200" dirty="0" err="1">
                <a:solidFill>
                  <a:srgbClr val="C8C8C8"/>
                </a:solidFill>
                <a:latin typeface="Roboto" panose="02000000000000000000" pitchFamily="2" charset="0"/>
                <a:ea typeface="Roboto" panose="02000000000000000000" pitchFamily="2" charset="0"/>
                <a:cs typeface="Roboto"/>
                <a:sym typeface="Roboto"/>
              </a:rPr>
              <a:t>local</a:t>
            </a:r>
            <a:r>
              <a:rPr lang="ru-RU" sz="1200" dirty="0">
                <a:solidFill>
                  <a:srgbClr val="C8C8C8"/>
                </a:solidFill>
                <a:latin typeface="Roboto" panose="02000000000000000000" pitchFamily="2" charset="0"/>
                <a:ea typeface="Roboto" panose="02000000000000000000" pitchFamily="2" charset="0"/>
                <a:cs typeface="Roboto"/>
                <a:sym typeface="Roboto"/>
              </a:rPr>
              <a:t> никак не повлияла на переменную </a:t>
            </a:r>
            <a:r>
              <a:rPr lang="ru-RU" sz="1200" dirty="0" err="1">
                <a:solidFill>
                  <a:srgbClr val="C8C8C8"/>
                </a:solidFill>
                <a:latin typeface="Roboto" panose="02000000000000000000" pitchFamily="2" charset="0"/>
                <a:ea typeface="Roboto" panose="02000000000000000000" pitchFamily="2" charset="0"/>
                <a:cs typeface="Roboto"/>
                <a:sym typeface="Roboto"/>
              </a:rPr>
              <a:t>enclosed</a:t>
            </a:r>
            <a:r>
              <a:rPr lang="ru-RU" sz="1200" dirty="0">
                <a:solidFill>
                  <a:srgbClr val="C8C8C8"/>
                </a:solidFill>
                <a:latin typeface="Roboto" panose="02000000000000000000" pitchFamily="2" charset="0"/>
                <a:ea typeface="Roboto" panose="02000000000000000000" pitchFamily="2" charset="0"/>
                <a:cs typeface="Roboto"/>
                <a:sym typeface="Roboto"/>
              </a:rPr>
              <a:t> или </a:t>
            </a:r>
            <a:r>
              <a:rPr lang="ru-RU" sz="1200" dirty="0" err="1">
                <a:solidFill>
                  <a:srgbClr val="C8C8C8"/>
                </a:solidFill>
                <a:latin typeface="Roboto" panose="02000000000000000000" pitchFamily="2" charset="0"/>
                <a:ea typeface="Roboto" panose="02000000000000000000" pitchFamily="2" charset="0"/>
                <a:cs typeface="Roboto"/>
                <a:sym typeface="Roboto"/>
              </a:rPr>
              <a:t>global</a:t>
            </a:r>
            <a:r>
              <a:rPr lang="ru-RU" sz="1200" dirty="0">
                <a:solidFill>
                  <a:srgbClr val="C8C8C8"/>
                </a:solidFill>
                <a:latin typeface="Roboto" panose="02000000000000000000" pitchFamily="2" charset="0"/>
                <a:ea typeface="Roboto" panose="02000000000000000000" pitchFamily="2" charset="0"/>
                <a:cs typeface="Roboto"/>
                <a:sym typeface="Roboto"/>
              </a:rPr>
              <a:t>. Переменная </a:t>
            </a:r>
            <a:r>
              <a:rPr lang="ru-RU" sz="1200" dirty="0" err="1">
                <a:solidFill>
                  <a:srgbClr val="C8C8C8"/>
                </a:solidFill>
                <a:latin typeface="Roboto" panose="02000000000000000000" pitchFamily="2" charset="0"/>
                <a:ea typeface="Roboto" panose="02000000000000000000" pitchFamily="2" charset="0"/>
                <a:cs typeface="Roboto"/>
                <a:sym typeface="Roboto"/>
              </a:rPr>
              <a:t>enclosed</a:t>
            </a:r>
            <a:r>
              <a:rPr lang="ru-RU" sz="1200" dirty="0">
                <a:solidFill>
                  <a:srgbClr val="C8C8C8"/>
                </a:solidFill>
                <a:latin typeface="Roboto" panose="02000000000000000000" pitchFamily="2" charset="0"/>
                <a:ea typeface="Roboto" panose="02000000000000000000" pitchFamily="2" charset="0"/>
                <a:cs typeface="Roboto"/>
                <a:sym typeface="Roboto"/>
              </a:rPr>
              <a:t> никак не повлияла на переменную </a:t>
            </a:r>
            <a:r>
              <a:rPr lang="ru-RU" sz="1200" dirty="0" err="1">
                <a:solidFill>
                  <a:srgbClr val="C8C8C8"/>
                </a:solidFill>
                <a:latin typeface="Roboto" panose="02000000000000000000" pitchFamily="2" charset="0"/>
                <a:ea typeface="Roboto" panose="02000000000000000000" pitchFamily="2" charset="0"/>
                <a:cs typeface="Roboto"/>
                <a:sym typeface="Roboto"/>
              </a:rPr>
              <a:t>global</a:t>
            </a:r>
            <a:r>
              <a:rPr lang="ru-RU" sz="1200" dirty="0">
                <a:solidFill>
                  <a:srgbClr val="C8C8C8"/>
                </a:solidFill>
                <a:latin typeface="Roboto" panose="02000000000000000000" pitchFamily="2" charset="0"/>
                <a:ea typeface="Roboto" panose="02000000000000000000" pitchFamily="2" charset="0"/>
                <a:cs typeface="Roboto"/>
                <a:sym typeface="Roboto"/>
              </a:rPr>
              <a:t> и так далее. Это значит, что у нас появилась третья область видимости, которая называется – нелокальной. Она появляется, когда у нас внутри основной функции объявляется другая функция.</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Как же происходит определение значения переменной по её имени? Сначала будет проявляться локальная область видимости, то есть все то, что у нас есть внутри функции. Если там переменной с таким именем не нашлось, то будет браться переменная из вышестоящей области видимости. В данном случае выше локальной области видимости стоит нелокальная область видимости. Если и там такой переменной не нашлось, то будет браться переменная из глобальной области видимости.</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Есть еще одна самая обширная область видимости, она называется – встроенной. Это все те функции, которые мы вызываем без дополнительных импортов и так далее, например, функция print или функция </a:t>
            </a:r>
            <a:r>
              <a:rPr lang="ru-RU" sz="1200" dirty="0" err="1">
                <a:solidFill>
                  <a:srgbClr val="C8C8C8"/>
                </a:solidFill>
                <a:latin typeface="Roboto" panose="02000000000000000000" pitchFamily="2" charset="0"/>
                <a:ea typeface="Roboto" panose="02000000000000000000" pitchFamily="2" charset="0"/>
                <a:cs typeface="Roboto"/>
                <a:sym typeface="Roboto"/>
              </a:rPr>
              <a:t>input</a:t>
            </a:r>
            <a:r>
              <a:rPr lang="ru-RU" sz="1200" dirty="0">
                <a:solidFill>
                  <a:srgbClr val="C8C8C8"/>
                </a:solidFill>
                <a:latin typeface="Roboto" panose="02000000000000000000" pitchFamily="2" charset="0"/>
                <a:ea typeface="Roboto" panose="02000000000000000000" pitchFamily="2" charset="0"/>
                <a:cs typeface="Roboto"/>
                <a:sym typeface="Roboto"/>
              </a:rPr>
              <a:t>.</a:t>
            </a:r>
            <a:endParaRPr lang="en-US" sz="1200" dirty="0">
              <a:solidFill>
                <a:srgbClr val="FFBC00"/>
              </a:solidFill>
              <a:latin typeface="Consolas" panose="020B0609020204030204" pitchFamily="49" charset="0"/>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B7A82828-286F-4127-A974-34B54BE2C865}"/>
              </a:ext>
            </a:extLst>
          </p:cNvPr>
          <p:cNvSpPr>
            <a:spLocks noGrp="1"/>
          </p:cNvSpPr>
          <p:nvPr>
            <p:ph type="sldNum" idx="12"/>
          </p:nvPr>
        </p:nvSpPr>
        <p:spPr/>
        <p:txBody>
          <a:bodyPr>
            <a:normAutofit/>
          </a:bodyPr>
          <a:lstStyle/>
          <a:p>
            <a:fld id="{00000000-1234-1234-1234-123412341234}" type="slidenum">
              <a:rPr lang="ru" smtClean="0"/>
              <a:pPr/>
              <a:t>118</a:t>
            </a:fld>
            <a:endParaRPr lang="ru"/>
          </a:p>
        </p:txBody>
      </p:sp>
    </p:spTree>
    <p:extLst>
      <p:ext uri="{BB962C8B-B14F-4D97-AF65-F5344CB8AC3E}">
        <p14:creationId xmlns:p14="http://schemas.microsoft.com/office/powerpoint/2010/main" val="13714952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753021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Но там никаких по умолчанию переменных нет, так что мы можем не переживать за то, что наше имя совпадет с какой-нибудь переменной во встроенной области функции.</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Далее. Как же нам сделать, допустим, чтобы мы через переменную </a:t>
            </a:r>
            <a:r>
              <a:rPr lang="ru-RU" sz="1200" dirty="0" err="1">
                <a:solidFill>
                  <a:srgbClr val="C8C8C8"/>
                </a:solidFill>
                <a:latin typeface="Roboto" panose="02000000000000000000" pitchFamily="2" charset="0"/>
                <a:ea typeface="Roboto" panose="02000000000000000000" pitchFamily="2" charset="0"/>
                <a:cs typeface="Roboto"/>
                <a:sym typeface="Roboto"/>
              </a:rPr>
              <a:t>variable</a:t>
            </a:r>
            <a:r>
              <a:rPr lang="ru-RU" sz="1200" dirty="0">
                <a:solidFill>
                  <a:srgbClr val="C8C8C8"/>
                </a:solidFill>
                <a:latin typeface="Roboto" panose="02000000000000000000" pitchFamily="2" charset="0"/>
                <a:ea typeface="Roboto" panose="02000000000000000000" pitchFamily="2" charset="0"/>
                <a:cs typeface="Roboto"/>
                <a:sym typeface="Roboto"/>
              </a:rPr>
              <a:t> могли изменить значение внутри переменной </a:t>
            </a:r>
            <a:r>
              <a:rPr lang="ru-RU" sz="1200" dirty="0" err="1">
                <a:solidFill>
                  <a:srgbClr val="C8C8C8"/>
                </a:solidFill>
                <a:latin typeface="Roboto" panose="02000000000000000000" pitchFamily="2" charset="0"/>
                <a:ea typeface="Roboto" panose="02000000000000000000" pitchFamily="2" charset="0"/>
                <a:cs typeface="Roboto"/>
                <a:sym typeface="Roboto"/>
              </a:rPr>
              <a:t>variable</a:t>
            </a:r>
            <a:r>
              <a:rPr lang="ru-RU" sz="1200" dirty="0">
                <a:solidFill>
                  <a:srgbClr val="C8C8C8"/>
                </a:solidFill>
                <a:latin typeface="Roboto" panose="02000000000000000000" pitchFamily="2" charset="0"/>
                <a:ea typeface="Roboto" panose="02000000000000000000" pitchFamily="2" charset="0"/>
                <a:cs typeface="Roboto"/>
                <a:sym typeface="Roboto"/>
              </a:rPr>
              <a:t> в нелокальной области видимости? Для этого мы можем воспользоваться таким ключевым словом, как </a:t>
            </a:r>
            <a:r>
              <a:rPr lang="ru-RU" sz="1200" dirty="0" err="1">
                <a:solidFill>
                  <a:srgbClr val="C8C8C8"/>
                </a:solidFill>
                <a:latin typeface="Roboto" panose="02000000000000000000" pitchFamily="2" charset="0"/>
                <a:ea typeface="Roboto" panose="02000000000000000000" pitchFamily="2" charset="0"/>
                <a:cs typeface="Roboto"/>
                <a:sym typeface="Roboto"/>
              </a:rPr>
              <a:t>nonlocal</a:t>
            </a:r>
            <a:r>
              <a:rPr lang="ru-RU" sz="1200" dirty="0">
                <a:solidFill>
                  <a:srgbClr val="C8C8C8"/>
                </a:solidFill>
                <a:latin typeface="Roboto" panose="02000000000000000000" pitchFamily="2" charset="0"/>
                <a:ea typeface="Roboto" panose="02000000000000000000" pitchFamily="2" charset="0"/>
                <a:cs typeface="Roboto"/>
                <a:sym typeface="Roboto"/>
              </a:rPr>
              <a:t>. Мы говорим, что переменная </a:t>
            </a:r>
            <a:r>
              <a:rPr lang="ru-RU" sz="1200" dirty="0" err="1">
                <a:solidFill>
                  <a:srgbClr val="C8C8C8"/>
                </a:solidFill>
                <a:latin typeface="Roboto" panose="02000000000000000000" pitchFamily="2" charset="0"/>
                <a:ea typeface="Roboto" panose="02000000000000000000" pitchFamily="2" charset="0"/>
                <a:cs typeface="Roboto"/>
                <a:sym typeface="Roboto"/>
              </a:rPr>
              <a:t>variable</a:t>
            </a:r>
            <a:r>
              <a:rPr lang="ru-RU" sz="1200" dirty="0">
                <a:solidFill>
                  <a:srgbClr val="C8C8C8"/>
                </a:solidFill>
                <a:latin typeface="Roboto" panose="02000000000000000000" pitchFamily="2" charset="0"/>
                <a:ea typeface="Roboto" panose="02000000000000000000" pitchFamily="2" charset="0"/>
                <a:cs typeface="Roboto"/>
                <a:sym typeface="Roboto"/>
              </a:rPr>
              <a:t> у нас теперь является нелокальной.</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variable</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global</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def </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variable</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enclosed</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def </a:t>
            </a:r>
            <a:r>
              <a:rPr lang="ru-RU" sz="1200" dirty="0" err="1">
                <a:solidFill>
                  <a:srgbClr val="FFBC00"/>
                </a:solidFill>
                <a:latin typeface="Consolas" panose="020B0609020204030204" pitchFamily="49" charset="0"/>
                <a:ea typeface="Roboto"/>
                <a:cs typeface="Roboto"/>
                <a:sym typeface="Roboto"/>
              </a:rPr>
              <a:t>sub_main</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nonlocal</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variable</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variable</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local</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variable</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sub_main</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variable</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if</a:t>
            </a:r>
            <a:r>
              <a:rPr lang="ru-RU" sz="1200" dirty="0">
                <a:solidFill>
                  <a:srgbClr val="FFBC00"/>
                </a:solidFill>
                <a:latin typeface="Consolas" panose="020B0609020204030204" pitchFamily="49" charset="0"/>
                <a:ea typeface="Roboto"/>
                <a:cs typeface="Roboto"/>
                <a:sym typeface="Roboto"/>
              </a:rPr>
              <a:t> __</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__ == '__</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__':</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variable</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Вывод программы:</a:t>
            </a:r>
          </a:p>
          <a:p>
            <a:pPr>
              <a:buClr>
                <a:srgbClr val="C8C8C8"/>
              </a:buClr>
            </a:pPr>
            <a:r>
              <a:rPr lang="ru-RU" sz="1200" dirty="0" err="1">
                <a:solidFill>
                  <a:srgbClr val="FFBC00"/>
                </a:solidFill>
                <a:latin typeface="Consolas" panose="020B0609020204030204" pitchFamily="49" charset="0"/>
                <a:ea typeface="Roboto"/>
                <a:cs typeface="Roboto"/>
                <a:sym typeface="Roboto"/>
              </a:rPr>
              <a:t>local</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local</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global</a:t>
            </a:r>
            <a:endParaRPr lang="ru-RU"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Выполняем код, и мы видим, что внутри функции </a:t>
            </a:r>
            <a:r>
              <a:rPr lang="ru-RU" sz="1200" dirty="0" err="1">
                <a:solidFill>
                  <a:srgbClr val="C8C8C8"/>
                </a:solidFill>
                <a:latin typeface="Roboto" panose="02000000000000000000" pitchFamily="2" charset="0"/>
                <a:ea typeface="Roboto" panose="02000000000000000000" pitchFamily="2" charset="0"/>
                <a:cs typeface="Roboto"/>
                <a:sym typeface="Roboto"/>
              </a:rPr>
              <a:t>sub_main</a:t>
            </a:r>
            <a:r>
              <a:rPr lang="ru-RU" sz="1200" dirty="0">
                <a:solidFill>
                  <a:srgbClr val="C8C8C8"/>
                </a:solidFill>
                <a:latin typeface="Roboto" panose="02000000000000000000" pitchFamily="2" charset="0"/>
                <a:ea typeface="Roboto" panose="02000000000000000000" pitchFamily="2" charset="0"/>
                <a:cs typeface="Roboto"/>
                <a:sym typeface="Roboto"/>
              </a:rPr>
              <a:t> смогли изменить переменную </a:t>
            </a:r>
            <a:r>
              <a:rPr lang="ru-RU" sz="1200" dirty="0" err="1">
                <a:solidFill>
                  <a:srgbClr val="C8C8C8"/>
                </a:solidFill>
                <a:latin typeface="Roboto" panose="02000000000000000000" pitchFamily="2" charset="0"/>
                <a:ea typeface="Roboto" panose="02000000000000000000" pitchFamily="2" charset="0"/>
                <a:cs typeface="Roboto"/>
                <a:sym typeface="Roboto"/>
              </a:rPr>
              <a:t>variable</a:t>
            </a:r>
            <a:r>
              <a:rPr lang="ru-RU" sz="1200" dirty="0">
                <a:solidFill>
                  <a:srgbClr val="C8C8C8"/>
                </a:solidFill>
                <a:latin typeface="Roboto" panose="02000000000000000000" pitchFamily="2" charset="0"/>
                <a:ea typeface="Roboto" panose="02000000000000000000" pitchFamily="2" charset="0"/>
                <a:cs typeface="Roboto"/>
                <a:sym typeface="Roboto"/>
              </a:rPr>
              <a:t> внутри функции </a:t>
            </a:r>
            <a:r>
              <a:rPr lang="ru-RU" sz="1200" dirty="0" err="1">
                <a:solidFill>
                  <a:srgbClr val="C8C8C8"/>
                </a:solidFill>
                <a:latin typeface="Roboto" panose="02000000000000000000" pitchFamily="2" charset="0"/>
                <a:ea typeface="Roboto" panose="02000000000000000000" pitchFamily="2" charset="0"/>
                <a:cs typeface="Roboto"/>
                <a:sym typeface="Roboto"/>
              </a:rPr>
              <a:t>main</a:t>
            </a:r>
            <a:r>
              <a:rPr lang="ru-RU" sz="1200" dirty="0">
                <a:solidFill>
                  <a:srgbClr val="C8C8C8"/>
                </a:solidFill>
                <a:latin typeface="Roboto" panose="02000000000000000000" pitchFamily="2" charset="0"/>
                <a:ea typeface="Roboto" panose="02000000000000000000" pitchFamily="2" charset="0"/>
                <a:cs typeface="Roboto"/>
                <a:sym typeface="Roboto"/>
              </a:rPr>
              <a:t>. Так же, например, если бы здесь мы ничего не присваивали и никаких вызовов </a:t>
            </a:r>
            <a:r>
              <a:rPr lang="ru-RU" sz="1200" dirty="0" err="1">
                <a:solidFill>
                  <a:srgbClr val="C8C8C8"/>
                </a:solidFill>
                <a:latin typeface="Roboto" panose="02000000000000000000" pitchFamily="2" charset="0"/>
                <a:ea typeface="Roboto" panose="02000000000000000000" pitchFamily="2" charset="0"/>
                <a:cs typeface="Roboto"/>
                <a:sym typeface="Roboto"/>
              </a:rPr>
              <a:t>nonlocal</a:t>
            </a:r>
            <a:r>
              <a:rPr lang="ru-RU" sz="1200" dirty="0">
                <a:solidFill>
                  <a:srgbClr val="C8C8C8"/>
                </a:solidFill>
                <a:latin typeface="Roboto" panose="02000000000000000000" pitchFamily="2" charset="0"/>
                <a:ea typeface="Roboto" panose="02000000000000000000" pitchFamily="2" charset="0"/>
                <a:cs typeface="Roboto"/>
                <a:sym typeface="Roboto"/>
              </a:rPr>
              <a:t> не делали бы, то, когда мы выполнили бы наш код, то по умолчанию у нас бы взялось значение из вышестоящей области видимости, из нелокальной.</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31BCBE10-064E-4C42-AC34-342BB0C02920}"/>
              </a:ext>
            </a:extLst>
          </p:cNvPr>
          <p:cNvSpPr>
            <a:spLocks noGrp="1"/>
          </p:cNvSpPr>
          <p:nvPr>
            <p:ph type="sldNum" idx="12"/>
          </p:nvPr>
        </p:nvSpPr>
        <p:spPr/>
        <p:txBody>
          <a:bodyPr>
            <a:normAutofit/>
          </a:bodyPr>
          <a:lstStyle/>
          <a:p>
            <a:fld id="{00000000-1234-1234-1234-123412341234}" type="slidenum">
              <a:rPr lang="ru" smtClean="0"/>
              <a:pPr/>
              <a:t>119</a:t>
            </a:fld>
            <a:endParaRPr lang="ru"/>
          </a:p>
        </p:txBody>
      </p:sp>
    </p:spTree>
    <p:extLst>
      <p:ext uri="{BB962C8B-B14F-4D97-AF65-F5344CB8AC3E}">
        <p14:creationId xmlns:p14="http://schemas.microsoft.com/office/powerpoint/2010/main" val="73003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4" name="Google Shape;64;p14"/>
          <p:cNvSpPr txBox="1"/>
          <p:nvPr/>
        </p:nvSpPr>
        <p:spPr>
          <a:xfrm>
            <a:off x="634163" y="359075"/>
            <a:ext cx="5589671" cy="8084210"/>
          </a:xfrm>
          <a:prstGeom prst="rect">
            <a:avLst/>
          </a:prstGeom>
          <a:noFill/>
          <a:ln>
            <a:noFill/>
          </a:ln>
        </p:spPr>
        <p:txBody>
          <a:bodyPr spcFirstLastPara="1" wrap="square" lIns="162533" tIns="162533" rIns="162533" bIns="162533" anchor="t" anchorCtr="0">
            <a:spAutoFit/>
          </a:bodyPr>
          <a:lstStyle/>
          <a:p>
            <a:r>
              <a:rPr lang="ru-RU" sz="1200" dirty="0">
                <a:solidFill>
                  <a:srgbClr val="C8C8C8"/>
                </a:solidFill>
                <a:latin typeface="Roboto"/>
                <a:ea typeface="Roboto"/>
                <a:cs typeface="Roboto"/>
                <a:sym typeface="Roboto"/>
              </a:rPr>
              <a:t>Но вернемся к интерполяции. Если вы используете Python версии 3.6 или выше, то вам доступен еще более удобный синтаксис:</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f"Меня</a:t>
            </a:r>
            <a:r>
              <a:rPr lang="ru-RU" sz="1200" dirty="0">
                <a:solidFill>
                  <a:srgbClr val="FFBC00"/>
                </a:solidFill>
                <a:latin typeface="Consolas" panose="020B0609020204030204" pitchFamily="49" charset="0"/>
                <a:ea typeface="Roboto"/>
                <a:cs typeface="Roboto"/>
                <a:sym typeface="Roboto"/>
              </a:rPr>
              <a:t> зовут {</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 я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Меня зовут Денис, я R&amp;D разработчик, связаться со мной можно через почту d.naumov@slurm.io</a:t>
            </a:r>
          </a:p>
          <a:p>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Все дело в букве f перед строкой: при её наличии интерпретатор понимает, что в фигурных скобках помещается код, а не символы строки. Соответственно, этот код будет выполнен, а все что вне скобок будет считаться символами строки. Эта конструкция так и называется f-</a:t>
            </a:r>
            <a:r>
              <a:rPr lang="ru-RU" sz="1200" dirty="0" err="1">
                <a:solidFill>
                  <a:srgbClr val="C8C8C8"/>
                </a:solidFill>
                <a:latin typeface="Roboto"/>
                <a:ea typeface="Roboto"/>
                <a:cs typeface="Roboto"/>
                <a:sym typeface="Roboto"/>
              </a:rPr>
              <a:t>string</a:t>
            </a:r>
            <a:r>
              <a:rPr lang="ru-RU" sz="1200" dirty="0">
                <a:solidFill>
                  <a:srgbClr val="C8C8C8"/>
                </a:solidFill>
                <a:latin typeface="Roboto"/>
                <a:ea typeface="Roboto"/>
                <a:cs typeface="Roboto"/>
                <a:sym typeface="Roboto"/>
              </a:rPr>
              <a:t> или f-строка, если использовать локализованную терминологию.</a:t>
            </a:r>
          </a:p>
          <a:p>
            <a:r>
              <a:rPr lang="ru-RU" sz="1200" dirty="0">
                <a:solidFill>
                  <a:srgbClr val="C8C8C8"/>
                </a:solidFill>
                <a:latin typeface="Roboto"/>
                <a:ea typeface="Roboto"/>
                <a:cs typeface="Roboto"/>
                <a:sym typeface="Roboto"/>
              </a:rPr>
              <a:t>Появляется резонный вопрос: а как нам записать фигурную скобку как символ строки. Здесь все тоже несложно: нужно написать две одинаковых фигурных скобки подряд и первая будет экранировать другую. Возьмем для примера в скобки слово “почту” и специально перепутаем скобки местами, чтобы показать, что порядок здесь не имеет значения, а результат будет символом строки.</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f"Меня</a:t>
            </a:r>
            <a:r>
              <a:rPr lang="ru-RU" sz="1200" dirty="0">
                <a:solidFill>
                  <a:srgbClr val="FFBC00"/>
                </a:solidFill>
                <a:latin typeface="Consolas" panose="020B0609020204030204" pitchFamily="49" charset="0"/>
                <a:ea typeface="Roboto"/>
                <a:cs typeface="Roboto"/>
                <a:sym typeface="Roboto"/>
              </a:rPr>
              <a:t> зовут {</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 я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Меня зовут Денис, я R&amp;D разработчик, связаться со мной можно через }почту{ d.naumov@slurm.io</a:t>
            </a:r>
          </a:p>
          <a:p>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C8C8C8"/>
                </a:solidFill>
                <a:latin typeface="Roboto"/>
                <a:ea typeface="Roboto"/>
                <a:cs typeface="Roboto"/>
                <a:sym typeface="Roboto"/>
              </a:rPr>
              <a:t>Можем производить не только интерполяцию, но и форматирование. Для форматирования после переменной нам необходимо определить оператор двоеточие. После него мы можем указать оператор форматирования. Их достаточно много. Ссылка на документацию по синтаксису форматирования в строках: </a:t>
            </a:r>
            <a:r>
              <a:rPr lang="ru-RU" sz="1200" u="sng" dirty="0">
                <a:solidFill>
                  <a:srgbClr val="FFBC00"/>
                </a:solidFill>
                <a:latin typeface="Roboto"/>
                <a:ea typeface="Roboto"/>
                <a:cs typeface="Roboto"/>
                <a:sym typeface="Roboto"/>
              </a:rPr>
              <a:t>https://docs.python.org/3.9/library/string.html#formatstrings</a:t>
            </a:r>
            <a:r>
              <a:rPr lang="ru-RU" sz="1200" dirty="0">
                <a:solidFill>
                  <a:srgbClr val="C8C8C8"/>
                </a:solidFill>
                <a:latin typeface="Roboto"/>
                <a:ea typeface="Roboto"/>
                <a:cs typeface="Roboto"/>
                <a:sym typeface="Roboto"/>
              </a:rPr>
              <a:t>. Сейчас попробуем выровнять по правому краю с отступами перед ним </a:t>
            </a:r>
            <a:r>
              <a:rPr lang="ru-RU" sz="1200" dirty="0" err="1">
                <a:solidFill>
                  <a:srgbClr val="C8C8C8"/>
                </a:solidFill>
                <a:latin typeface="Roboto"/>
                <a:ea typeface="Roboto"/>
                <a:cs typeface="Roboto"/>
                <a:sym typeface="Roboto"/>
              </a:rPr>
              <a:t>name</a:t>
            </a:r>
            <a:r>
              <a:rPr lang="ru-RU" sz="1200" dirty="0">
                <a:solidFill>
                  <a:srgbClr val="C8C8C8"/>
                </a:solidFill>
                <a:latin typeface="Roboto"/>
                <a:ea typeface="Roboto"/>
                <a:cs typeface="Roboto"/>
                <a:sym typeface="Roboto"/>
              </a:rPr>
              <a:t>.</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E11167DC-8A61-4FDA-A980-BB1A562B4DE5}"/>
              </a:ext>
            </a:extLst>
          </p:cNvPr>
          <p:cNvSpPr>
            <a:spLocks noGrp="1"/>
          </p:cNvSpPr>
          <p:nvPr>
            <p:ph type="sldNum" idx="12"/>
          </p:nvPr>
        </p:nvSpPr>
        <p:spPr/>
        <p:txBody>
          <a:bodyPr>
            <a:normAutofit/>
          </a:bodyPr>
          <a:lstStyle/>
          <a:p>
            <a:fld id="{00000000-1234-1234-1234-123412341234}" type="slidenum">
              <a:rPr lang="ru" smtClean="0"/>
              <a:pPr/>
              <a:t>12</a:t>
            </a:fld>
            <a:endParaRPr lang="ru"/>
          </a:p>
        </p:txBody>
      </p:sp>
    </p:spTree>
    <p:extLst>
      <p:ext uri="{BB962C8B-B14F-4D97-AF65-F5344CB8AC3E}">
        <p14:creationId xmlns:p14="http://schemas.microsoft.com/office/powerpoint/2010/main" val="18519399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a:buClr>
                <a:srgbClr val="C8C8C8"/>
              </a:buClr>
            </a:pPr>
            <a:r>
              <a:rPr lang="en-US" sz="1200" dirty="0">
                <a:solidFill>
                  <a:srgbClr val="FFBC00"/>
                </a:solidFill>
                <a:latin typeface="Consolas" panose="020B0609020204030204" pitchFamily="49" charset="0"/>
                <a:ea typeface="Roboto"/>
                <a:cs typeface="Roboto"/>
                <a:sym typeface="Roboto"/>
              </a:rPr>
              <a:t>variable = "global"</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def main():</a:t>
            </a:r>
          </a:p>
          <a:p>
            <a:pPr>
              <a:buClr>
                <a:srgbClr val="C8C8C8"/>
              </a:buClr>
            </a:pPr>
            <a:r>
              <a:rPr lang="en-US" sz="1200" dirty="0">
                <a:solidFill>
                  <a:srgbClr val="FFBC00"/>
                </a:solidFill>
                <a:latin typeface="Consolas" panose="020B0609020204030204" pitchFamily="49" charset="0"/>
                <a:ea typeface="Roboto"/>
                <a:cs typeface="Roboto"/>
                <a:sym typeface="Roboto"/>
              </a:rPr>
              <a:t>    variable = "enclosed"</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    def </a:t>
            </a:r>
            <a:r>
              <a:rPr lang="en-US" sz="1200" dirty="0" err="1">
                <a:solidFill>
                  <a:srgbClr val="FFBC00"/>
                </a:solidFill>
                <a:latin typeface="Consolas" panose="020B0609020204030204" pitchFamily="49" charset="0"/>
                <a:ea typeface="Roboto"/>
                <a:cs typeface="Roboto"/>
                <a:sym typeface="Roboto"/>
              </a:rPr>
              <a:t>sub_main</a:t>
            </a:r>
            <a:r>
              <a:rPr lang="en-US" sz="1200" dirty="0">
                <a:solidFill>
                  <a:srgbClr val="FFBC00"/>
                </a:solidFill>
                <a:latin typeface="Consolas" panose="020B0609020204030204" pitchFamily="49" charset="0"/>
                <a:ea typeface="Roboto"/>
                <a:cs typeface="Roboto"/>
                <a:sym typeface="Roboto"/>
              </a:rPr>
              <a:t>():</a:t>
            </a:r>
          </a:p>
          <a:p>
            <a:pPr>
              <a:buClr>
                <a:srgbClr val="C8C8C8"/>
              </a:buClr>
            </a:pPr>
            <a:r>
              <a:rPr lang="en-US" sz="1200" dirty="0">
                <a:solidFill>
                  <a:srgbClr val="FFBC00"/>
                </a:solidFill>
                <a:latin typeface="Consolas" panose="020B0609020204030204" pitchFamily="49" charset="0"/>
                <a:ea typeface="Roboto"/>
                <a:cs typeface="Roboto"/>
                <a:sym typeface="Roboto"/>
              </a:rPr>
              <a:t>        # nonlocal variable</a:t>
            </a:r>
          </a:p>
          <a:p>
            <a:pPr>
              <a:buClr>
                <a:srgbClr val="C8C8C8"/>
              </a:buClr>
            </a:pPr>
            <a:r>
              <a:rPr lang="en-US" sz="1200" dirty="0">
                <a:solidFill>
                  <a:srgbClr val="FFBC00"/>
                </a:solidFill>
                <a:latin typeface="Consolas" panose="020B0609020204030204" pitchFamily="49" charset="0"/>
                <a:ea typeface="Roboto"/>
                <a:cs typeface="Roboto"/>
                <a:sym typeface="Roboto"/>
              </a:rPr>
              <a:t>        # variable = "local"</a:t>
            </a:r>
          </a:p>
          <a:p>
            <a:pPr>
              <a:buClr>
                <a:srgbClr val="C8C8C8"/>
              </a:buClr>
            </a:pPr>
            <a:r>
              <a:rPr lang="en-US" sz="1200" dirty="0">
                <a:solidFill>
                  <a:srgbClr val="FFBC00"/>
                </a:solidFill>
                <a:latin typeface="Consolas" panose="020B0609020204030204" pitchFamily="49" charset="0"/>
                <a:ea typeface="Roboto"/>
                <a:cs typeface="Roboto"/>
                <a:sym typeface="Roboto"/>
              </a:rPr>
              <a:t>        print(variable)</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    </a:t>
            </a:r>
            <a:r>
              <a:rPr lang="en-US" sz="1200" dirty="0" err="1">
                <a:solidFill>
                  <a:srgbClr val="FFBC00"/>
                </a:solidFill>
                <a:latin typeface="Consolas" panose="020B0609020204030204" pitchFamily="49" charset="0"/>
                <a:ea typeface="Roboto"/>
                <a:cs typeface="Roboto"/>
                <a:sym typeface="Roboto"/>
              </a:rPr>
              <a:t>sub_main</a:t>
            </a:r>
            <a:r>
              <a:rPr lang="en-US" sz="1200" dirty="0">
                <a:solidFill>
                  <a:srgbClr val="FFBC00"/>
                </a:solidFill>
                <a:latin typeface="Consolas" panose="020B0609020204030204" pitchFamily="49" charset="0"/>
                <a:ea typeface="Roboto"/>
                <a:cs typeface="Roboto"/>
                <a:sym typeface="Roboto"/>
              </a:rPr>
              <a:t>()</a:t>
            </a:r>
          </a:p>
          <a:p>
            <a:pPr>
              <a:buClr>
                <a:srgbClr val="C8C8C8"/>
              </a:buClr>
            </a:pPr>
            <a:r>
              <a:rPr lang="en-US" sz="1200" dirty="0">
                <a:solidFill>
                  <a:srgbClr val="FFBC00"/>
                </a:solidFill>
                <a:latin typeface="Consolas" panose="020B0609020204030204" pitchFamily="49" charset="0"/>
                <a:ea typeface="Roboto"/>
                <a:cs typeface="Roboto"/>
                <a:sym typeface="Roboto"/>
              </a:rPr>
              <a:t>    print(variable)</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if __name__ == '__main__':</a:t>
            </a:r>
          </a:p>
          <a:p>
            <a:pPr>
              <a:buClr>
                <a:srgbClr val="C8C8C8"/>
              </a:buClr>
            </a:pPr>
            <a:r>
              <a:rPr lang="en-US" sz="1200" dirty="0">
                <a:solidFill>
                  <a:srgbClr val="FFBC00"/>
                </a:solidFill>
                <a:latin typeface="Consolas" panose="020B0609020204030204" pitchFamily="49" charset="0"/>
                <a:ea typeface="Roboto"/>
                <a:cs typeface="Roboto"/>
                <a:sym typeface="Roboto"/>
              </a:rPr>
              <a:t>    main()</a:t>
            </a:r>
          </a:p>
          <a:p>
            <a:pPr>
              <a:buClr>
                <a:srgbClr val="C8C8C8"/>
              </a:buClr>
            </a:pPr>
            <a:r>
              <a:rPr lang="en-US" sz="1200" dirty="0">
                <a:solidFill>
                  <a:srgbClr val="FFBC00"/>
                </a:solidFill>
                <a:latin typeface="Consolas" panose="020B0609020204030204" pitchFamily="49" charset="0"/>
                <a:ea typeface="Roboto"/>
                <a:cs typeface="Roboto"/>
                <a:sym typeface="Roboto"/>
              </a:rPr>
              <a:t>    print(variable)</a:t>
            </a:r>
            <a:br>
              <a:rPr lang="en-US" sz="1200" dirty="0">
                <a:solidFill>
                  <a:srgbClr val="FFBC00"/>
                </a:solidFill>
                <a:latin typeface="Consolas" panose="020B0609020204030204" pitchFamily="49" charset="0"/>
                <a:ea typeface="Roboto"/>
                <a:cs typeface="Roboto"/>
                <a:sym typeface="Roboto"/>
              </a:rPr>
            </a:b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Вывод программы:</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enclosed</a:t>
            </a:r>
          </a:p>
          <a:p>
            <a:pPr>
              <a:buClr>
                <a:srgbClr val="C8C8C8"/>
              </a:buClr>
            </a:pPr>
            <a:r>
              <a:rPr lang="en-US" sz="1200" dirty="0">
                <a:solidFill>
                  <a:srgbClr val="FFBC00"/>
                </a:solidFill>
                <a:latin typeface="Consolas" panose="020B0609020204030204" pitchFamily="49" charset="0"/>
                <a:ea typeface="Roboto"/>
                <a:cs typeface="Roboto"/>
                <a:sym typeface="Roboto"/>
              </a:rPr>
              <a:t>enclosed</a:t>
            </a:r>
          </a:p>
          <a:p>
            <a:pPr>
              <a:buClr>
                <a:srgbClr val="C8C8C8"/>
              </a:buClr>
            </a:pPr>
            <a:r>
              <a:rPr lang="en-US" sz="1200" dirty="0">
                <a:solidFill>
                  <a:srgbClr val="FFBC00"/>
                </a:solidFill>
                <a:latin typeface="Consolas" panose="020B0609020204030204" pitchFamily="49" charset="0"/>
                <a:ea typeface="Roboto"/>
                <a:cs typeface="Roboto"/>
                <a:sym typeface="Roboto"/>
              </a:rPr>
              <a:t>global</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Process finished with exit code 0</a:t>
            </a:r>
            <a:br>
              <a:rPr lang="en-US" sz="1200" dirty="0">
                <a:solidFill>
                  <a:srgbClr val="FFBC00"/>
                </a:solidFill>
                <a:latin typeface="Consolas" panose="020B0609020204030204" pitchFamily="49" charset="0"/>
                <a:ea typeface="Roboto"/>
                <a:cs typeface="Roboto"/>
                <a:sym typeface="Roboto"/>
              </a:rPr>
            </a:b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Именно так и работают области видимости. То же самое можно сделать и с глобальной областью видимости. Например, мы можем объявить переменную </a:t>
            </a:r>
            <a:r>
              <a:rPr lang="en-US" sz="1200" dirty="0">
                <a:solidFill>
                  <a:srgbClr val="C8C8C8"/>
                </a:solidFill>
                <a:latin typeface="Roboto" panose="02000000000000000000" pitchFamily="2" charset="0"/>
                <a:ea typeface="Roboto" panose="02000000000000000000" pitchFamily="2" charset="0"/>
                <a:cs typeface="Roboto"/>
                <a:sym typeface="Roboto"/>
              </a:rPr>
              <a:t>variable </a:t>
            </a:r>
            <a:r>
              <a:rPr lang="ru-RU" sz="1200" dirty="0">
                <a:solidFill>
                  <a:srgbClr val="C8C8C8"/>
                </a:solidFill>
                <a:latin typeface="Roboto" panose="02000000000000000000" pitchFamily="2" charset="0"/>
                <a:ea typeface="Roboto" panose="02000000000000000000" pitchFamily="2" charset="0"/>
                <a:cs typeface="Roboto"/>
                <a:sym typeface="Roboto"/>
              </a:rPr>
              <a:t>глобальной, и тогда будет изменено это значение. Давайте попробуем выполнить. И теперь у нас значение переменной </a:t>
            </a:r>
            <a:r>
              <a:rPr lang="en-US" sz="1200" dirty="0">
                <a:solidFill>
                  <a:srgbClr val="C8C8C8"/>
                </a:solidFill>
                <a:latin typeface="Roboto" panose="02000000000000000000" pitchFamily="2" charset="0"/>
                <a:ea typeface="Roboto" panose="02000000000000000000" pitchFamily="2" charset="0"/>
                <a:cs typeface="Roboto"/>
                <a:sym typeface="Roboto"/>
              </a:rPr>
              <a:t>variable </a:t>
            </a:r>
            <a:r>
              <a:rPr lang="ru-RU" sz="1200" dirty="0">
                <a:solidFill>
                  <a:srgbClr val="C8C8C8"/>
                </a:solidFill>
                <a:latin typeface="Roboto" panose="02000000000000000000" pitchFamily="2" charset="0"/>
                <a:ea typeface="Roboto" panose="02000000000000000000" pitchFamily="2" charset="0"/>
                <a:cs typeface="Roboto"/>
                <a:sym typeface="Roboto"/>
              </a:rPr>
              <a:t>имеет значение </a:t>
            </a:r>
            <a:r>
              <a:rPr lang="en-US" sz="1200" dirty="0">
                <a:solidFill>
                  <a:srgbClr val="C8C8C8"/>
                </a:solidFill>
                <a:latin typeface="Roboto" panose="02000000000000000000" pitchFamily="2" charset="0"/>
                <a:ea typeface="Roboto" panose="02000000000000000000" pitchFamily="2" charset="0"/>
                <a:cs typeface="Roboto"/>
                <a:sym typeface="Roboto"/>
              </a:rPr>
              <a:t>enclosed.</a:t>
            </a:r>
          </a:p>
          <a:p>
            <a:pPr>
              <a:buClr>
                <a:srgbClr val="C8C8C8"/>
              </a:buClr>
            </a:pPr>
            <a:r>
              <a:rPr lang="en-US" sz="1200" dirty="0">
                <a:solidFill>
                  <a:srgbClr val="C8C8C8"/>
                </a:solidFill>
                <a:latin typeface="Roboto" panose="02000000000000000000" pitchFamily="2" charset="0"/>
                <a:ea typeface="Roboto" panose="02000000000000000000" pitchFamily="2" charset="0"/>
                <a:cs typeface="Roboto"/>
                <a:sym typeface="Roboto"/>
              </a:rPr>
              <a:t>variable = "global"</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def main():</a:t>
            </a:r>
          </a:p>
          <a:p>
            <a:pPr>
              <a:buClr>
                <a:srgbClr val="C8C8C8"/>
              </a:buClr>
            </a:pPr>
            <a:r>
              <a:rPr lang="en-US" sz="1200" dirty="0">
                <a:solidFill>
                  <a:srgbClr val="FFBC00"/>
                </a:solidFill>
                <a:latin typeface="Consolas" panose="020B0609020204030204" pitchFamily="49" charset="0"/>
                <a:ea typeface="Roboto"/>
                <a:cs typeface="Roboto"/>
                <a:sym typeface="Roboto"/>
              </a:rPr>
              <a:t>    global variable</a:t>
            </a:r>
          </a:p>
          <a:p>
            <a:pPr>
              <a:buClr>
                <a:srgbClr val="C8C8C8"/>
              </a:buClr>
            </a:pPr>
            <a:r>
              <a:rPr lang="en-US" sz="1200" dirty="0">
                <a:solidFill>
                  <a:srgbClr val="FFBC00"/>
                </a:solidFill>
                <a:latin typeface="Consolas" panose="020B0609020204030204" pitchFamily="49" charset="0"/>
                <a:ea typeface="Roboto"/>
                <a:cs typeface="Roboto"/>
                <a:sym typeface="Roboto"/>
              </a:rPr>
              <a:t>    variable = "enclosed"</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    def </a:t>
            </a:r>
            <a:r>
              <a:rPr lang="en-US" sz="1200" dirty="0" err="1">
                <a:solidFill>
                  <a:srgbClr val="FFBC00"/>
                </a:solidFill>
                <a:latin typeface="Consolas" panose="020B0609020204030204" pitchFamily="49" charset="0"/>
                <a:ea typeface="Roboto"/>
                <a:cs typeface="Roboto"/>
                <a:sym typeface="Roboto"/>
              </a:rPr>
              <a:t>sub_main</a:t>
            </a:r>
            <a:r>
              <a:rPr lang="en-US" sz="1200" dirty="0">
                <a:solidFill>
                  <a:srgbClr val="FFBC00"/>
                </a:solidFill>
                <a:latin typeface="Consolas" panose="020B0609020204030204" pitchFamily="49" charset="0"/>
                <a:ea typeface="Roboto"/>
                <a:cs typeface="Roboto"/>
                <a:sym typeface="Roboto"/>
              </a:rPr>
              <a:t>():</a:t>
            </a:r>
          </a:p>
          <a:p>
            <a:pPr>
              <a:buClr>
                <a:srgbClr val="C8C8C8"/>
              </a:buClr>
            </a:pPr>
            <a:r>
              <a:rPr lang="en-US" sz="1200" dirty="0">
                <a:solidFill>
                  <a:srgbClr val="FFBC00"/>
                </a:solidFill>
                <a:latin typeface="Consolas" panose="020B0609020204030204" pitchFamily="49" charset="0"/>
                <a:ea typeface="Roboto"/>
                <a:cs typeface="Roboto"/>
                <a:sym typeface="Roboto"/>
              </a:rPr>
              <a:t>        # nonlocal variable</a:t>
            </a:r>
          </a:p>
          <a:p>
            <a:pPr>
              <a:buClr>
                <a:srgbClr val="C8C8C8"/>
              </a:buClr>
            </a:pPr>
            <a:r>
              <a:rPr lang="en-US" sz="1200" dirty="0">
                <a:solidFill>
                  <a:srgbClr val="FFBC00"/>
                </a:solidFill>
                <a:latin typeface="Consolas" panose="020B0609020204030204" pitchFamily="49" charset="0"/>
                <a:ea typeface="Roboto"/>
                <a:cs typeface="Roboto"/>
                <a:sym typeface="Roboto"/>
              </a:rPr>
              <a:t>        # variable = "local"</a:t>
            </a:r>
          </a:p>
          <a:p>
            <a:pPr>
              <a:buClr>
                <a:srgbClr val="C8C8C8"/>
              </a:buClr>
            </a:pPr>
            <a:r>
              <a:rPr lang="en-US" sz="1200" dirty="0">
                <a:solidFill>
                  <a:srgbClr val="FFBC00"/>
                </a:solidFill>
                <a:latin typeface="Consolas" panose="020B0609020204030204" pitchFamily="49" charset="0"/>
                <a:ea typeface="Roboto"/>
                <a:cs typeface="Roboto"/>
                <a:sym typeface="Roboto"/>
              </a:rPr>
              <a:t>        print(variable)</a:t>
            </a: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    </a:t>
            </a:r>
            <a:r>
              <a:rPr lang="en-US" sz="1200" dirty="0" err="1">
                <a:solidFill>
                  <a:srgbClr val="FFBC00"/>
                </a:solidFill>
                <a:latin typeface="Consolas" panose="020B0609020204030204" pitchFamily="49" charset="0"/>
                <a:ea typeface="Roboto"/>
                <a:cs typeface="Roboto"/>
                <a:sym typeface="Roboto"/>
              </a:rPr>
              <a:t>sub_main</a:t>
            </a:r>
            <a:r>
              <a:rPr lang="en-US" sz="1200" dirty="0">
                <a:solidFill>
                  <a:srgbClr val="FFBC00"/>
                </a:solidFill>
                <a:latin typeface="Consolas" panose="020B0609020204030204" pitchFamily="49" charset="0"/>
                <a:ea typeface="Roboto"/>
                <a:cs typeface="Roboto"/>
                <a:sym typeface="Roboto"/>
              </a:rPr>
              <a:t>()</a:t>
            </a:r>
          </a:p>
          <a:p>
            <a:pPr>
              <a:buClr>
                <a:srgbClr val="C8C8C8"/>
              </a:buClr>
            </a:pPr>
            <a:r>
              <a:rPr lang="en-US" sz="1200" dirty="0">
                <a:solidFill>
                  <a:srgbClr val="FFBC00"/>
                </a:solidFill>
                <a:latin typeface="Consolas" panose="020B0609020204030204" pitchFamily="49" charset="0"/>
                <a:ea typeface="Roboto"/>
                <a:cs typeface="Roboto"/>
                <a:sym typeface="Roboto"/>
              </a:rPr>
              <a:t>    print(variable)</a:t>
            </a:r>
          </a:p>
          <a:p>
            <a:pPr>
              <a:buClr>
                <a:srgbClr val="C8C8C8"/>
              </a:buClr>
            </a:pPr>
            <a:endParaRPr lang="en-US" sz="1200" dirty="0">
              <a:solidFill>
                <a:srgbClr val="FFBC00"/>
              </a:solidFill>
              <a:latin typeface="Consolas" panose="020B0609020204030204" pitchFamily="49" charset="0"/>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6" name="Рисунок 5">
            <a:extLst>
              <a:ext uri="{FF2B5EF4-FFF2-40B4-BE49-F238E27FC236}">
                <a16:creationId xmlns:a16="http://schemas.microsoft.com/office/drawing/2014/main" id="{E3446957-8C83-43EB-B544-829F756D1EE1}"/>
              </a:ext>
            </a:extLst>
          </p:cNvPr>
          <p:cNvPicPr>
            <a:picLocks noChangeAspect="1"/>
          </p:cNvPicPr>
          <p:nvPr/>
        </p:nvPicPr>
        <p:blipFill>
          <a:blip r:embed="rId4"/>
          <a:stretch>
            <a:fillRect/>
          </a:stretch>
        </p:blipFill>
        <p:spPr>
          <a:xfrm>
            <a:off x="4529962" y="7162763"/>
            <a:ext cx="1933303" cy="1301527"/>
          </a:xfrm>
          <a:prstGeom prst="rect">
            <a:avLst/>
          </a:prstGeom>
        </p:spPr>
      </p:pic>
      <p:sp>
        <p:nvSpPr>
          <p:cNvPr id="2" name="Номер слайда 1">
            <a:extLst>
              <a:ext uri="{FF2B5EF4-FFF2-40B4-BE49-F238E27FC236}">
                <a16:creationId xmlns:a16="http://schemas.microsoft.com/office/drawing/2014/main" id="{FB906750-05D7-4932-AC3B-1F58FF8AB2B9}"/>
              </a:ext>
            </a:extLst>
          </p:cNvPr>
          <p:cNvSpPr>
            <a:spLocks noGrp="1"/>
          </p:cNvSpPr>
          <p:nvPr>
            <p:ph type="sldNum" idx="12"/>
          </p:nvPr>
        </p:nvSpPr>
        <p:spPr/>
        <p:txBody>
          <a:bodyPr>
            <a:normAutofit/>
          </a:bodyPr>
          <a:lstStyle/>
          <a:p>
            <a:fld id="{00000000-1234-1234-1234-123412341234}" type="slidenum">
              <a:rPr lang="ru" smtClean="0"/>
              <a:pPr/>
              <a:t>120</a:t>
            </a:fld>
            <a:endParaRPr lang="ru"/>
          </a:p>
        </p:txBody>
      </p:sp>
    </p:spTree>
    <p:extLst>
      <p:ext uri="{BB962C8B-B14F-4D97-AF65-F5344CB8AC3E}">
        <p14:creationId xmlns:p14="http://schemas.microsoft.com/office/powerpoint/2010/main" val="24846715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3467561"/>
          </a:xfrm>
          <a:prstGeom prst="rect">
            <a:avLst/>
          </a:prstGeom>
          <a:noFill/>
          <a:ln>
            <a:noFill/>
          </a:ln>
        </p:spPr>
        <p:txBody>
          <a:bodyPr spcFirstLastPara="1" wrap="square" lIns="162533" tIns="162533" rIns="162533" bIns="162533" anchor="t" anchorCtr="0">
            <a:spAutoFit/>
          </a:bodyPr>
          <a:lstStyle/>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if __name__ == '__main__':</a:t>
            </a:r>
          </a:p>
          <a:p>
            <a:pPr>
              <a:buClr>
                <a:srgbClr val="C8C8C8"/>
              </a:buClr>
            </a:pPr>
            <a:r>
              <a:rPr lang="en-US" sz="1200" dirty="0">
                <a:solidFill>
                  <a:srgbClr val="FFBC00"/>
                </a:solidFill>
                <a:latin typeface="Consolas" panose="020B0609020204030204" pitchFamily="49" charset="0"/>
                <a:ea typeface="Roboto"/>
                <a:cs typeface="Roboto"/>
                <a:sym typeface="Roboto"/>
              </a:rPr>
              <a:t>    main()</a:t>
            </a:r>
          </a:p>
          <a:p>
            <a:pPr>
              <a:buClr>
                <a:srgbClr val="C8C8C8"/>
              </a:buClr>
            </a:pPr>
            <a:r>
              <a:rPr lang="en-US" sz="1200" dirty="0">
                <a:solidFill>
                  <a:srgbClr val="FFBC00"/>
                </a:solidFill>
                <a:latin typeface="Consolas" panose="020B0609020204030204" pitchFamily="49" charset="0"/>
                <a:ea typeface="Roboto"/>
                <a:cs typeface="Roboto"/>
                <a:sym typeface="Roboto"/>
              </a:rPr>
              <a:t>    print(variable)</a:t>
            </a:r>
            <a:br>
              <a:rPr lang="en-US" sz="1200" dirty="0">
                <a:solidFill>
                  <a:srgbClr val="FFBC00"/>
                </a:solidFill>
                <a:latin typeface="Consolas" panose="020B0609020204030204" pitchFamily="49" charset="0"/>
                <a:ea typeface="Roboto"/>
                <a:cs typeface="Roboto"/>
                <a:sym typeface="Roboto"/>
              </a:rPr>
            </a:b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Вывод программы:</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enclosed</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enclosed</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enclosed</a:t>
            </a:r>
            <a:endParaRPr lang="ru-RU"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На этом по областям видимости все. Надеюсь, что я смог вам объяснить, что это такое. И теперь мы уже действительно готовы перейти к исключениям.</a:t>
            </a:r>
          </a:p>
          <a:p>
            <a:pPr>
              <a:buClr>
                <a:srgbClr val="C8C8C8"/>
              </a:buClr>
            </a:pPr>
            <a:endParaRPr lang="en-US" sz="1200" dirty="0">
              <a:solidFill>
                <a:srgbClr val="FFBC00"/>
              </a:solidFill>
              <a:latin typeface="Consolas" panose="020B0609020204030204" pitchFamily="49" charset="0"/>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cxnSp>
        <p:nvCxnSpPr>
          <p:cNvPr id="4" name="Google Shape;62;p14">
            <a:extLst>
              <a:ext uri="{FF2B5EF4-FFF2-40B4-BE49-F238E27FC236}">
                <a16:creationId xmlns:a16="http://schemas.microsoft.com/office/drawing/2014/main" id="{1EDE5054-6F81-41AA-9645-61BDB1A80E88}"/>
              </a:ext>
            </a:extLst>
          </p:cNvPr>
          <p:cNvCxnSpPr>
            <a:cxnSpLocks/>
          </p:cNvCxnSpPr>
          <p:nvPr/>
        </p:nvCxnSpPr>
        <p:spPr>
          <a:xfrm>
            <a:off x="-2" y="4584779"/>
            <a:ext cx="6858000" cy="16723"/>
          </a:xfrm>
          <a:prstGeom prst="straightConnector1">
            <a:avLst/>
          </a:prstGeom>
          <a:noFill/>
          <a:ln w="9525" cap="flat" cmpd="sng">
            <a:solidFill>
              <a:srgbClr val="FFBC00"/>
            </a:solidFill>
            <a:prstDash val="solid"/>
            <a:round/>
            <a:headEnd type="none" w="med" len="med"/>
            <a:tailEnd type="none" w="med" len="med"/>
          </a:ln>
        </p:spPr>
      </p:cxnSp>
      <p:sp>
        <p:nvSpPr>
          <p:cNvPr id="6" name="Google Shape;67;p14">
            <a:extLst>
              <a:ext uri="{FF2B5EF4-FFF2-40B4-BE49-F238E27FC236}">
                <a16:creationId xmlns:a16="http://schemas.microsoft.com/office/drawing/2014/main" id="{AFFECDAC-6C57-4B92-B855-D5680DF630BB}"/>
              </a:ext>
            </a:extLst>
          </p:cNvPr>
          <p:cNvSpPr txBox="1"/>
          <p:nvPr/>
        </p:nvSpPr>
        <p:spPr>
          <a:xfrm>
            <a:off x="634160" y="3676983"/>
            <a:ext cx="5589671" cy="882238"/>
          </a:xfrm>
          <a:prstGeom prst="rect">
            <a:avLst/>
          </a:prstGeom>
          <a:noFill/>
          <a:ln>
            <a:noFill/>
          </a:ln>
        </p:spPr>
        <p:txBody>
          <a:bodyPr spcFirstLastPara="1" wrap="square" lIns="162533" tIns="162533" rIns="162533" bIns="162533" anchor="t" anchorCtr="0">
            <a:spAutoFit/>
          </a:bodyPr>
          <a:lstStyle/>
          <a:p>
            <a:r>
              <a:rPr lang="ru-RU" sz="1800" dirty="0">
                <a:solidFill>
                  <a:srgbClr val="C8C8C8"/>
                </a:solidFill>
                <a:latin typeface="Montserrat Medium"/>
                <a:ea typeface="Montserrat Medium"/>
                <a:cs typeface="Montserrat Medium"/>
                <a:sym typeface="Montserrat Medium"/>
              </a:rPr>
              <a:t>Урок 2.1</a:t>
            </a:r>
            <a:r>
              <a:rPr lang="en-US" sz="1800" dirty="0">
                <a:solidFill>
                  <a:srgbClr val="C8C8C8"/>
                </a:solidFill>
                <a:latin typeface="Montserrat Medium"/>
                <a:ea typeface="Montserrat Medium"/>
                <a:cs typeface="Montserrat Medium"/>
                <a:sym typeface="Montserrat Medium"/>
              </a:rPr>
              <a:t>2</a:t>
            </a:r>
            <a:r>
              <a:rPr lang="ru-RU" sz="1800" dirty="0">
                <a:solidFill>
                  <a:srgbClr val="C8C8C8"/>
                </a:solidFill>
                <a:latin typeface="Montserrat Medium"/>
                <a:ea typeface="Montserrat Medium"/>
                <a:cs typeface="Montserrat Medium"/>
                <a:sym typeface="Montserrat Medium"/>
              </a:rPr>
              <a:t>:  Шаг 1</a:t>
            </a:r>
            <a:r>
              <a:rPr lang="en-US" sz="1800" dirty="0">
                <a:solidFill>
                  <a:srgbClr val="C8C8C8"/>
                </a:solidFill>
                <a:latin typeface="Montserrat Medium"/>
                <a:ea typeface="Montserrat Medium"/>
                <a:cs typeface="Montserrat Medium"/>
                <a:sym typeface="Montserrat Medium"/>
              </a:rPr>
              <a:t>1</a:t>
            </a:r>
            <a:r>
              <a:rPr lang="ru-RU" sz="1800" dirty="0">
                <a:solidFill>
                  <a:srgbClr val="C8C8C8"/>
                </a:solidFill>
                <a:latin typeface="Montserrat Medium"/>
                <a:ea typeface="Montserrat Medium"/>
                <a:cs typeface="Montserrat Medium"/>
                <a:sym typeface="Montserrat Medium"/>
              </a:rPr>
              <a:t> - Генерация и обработка исключений</a:t>
            </a:r>
            <a:endParaRPr sz="1800" dirty="0">
              <a:solidFill>
                <a:srgbClr val="C8C8C8"/>
              </a:solidFill>
              <a:latin typeface="Montserrat Medium"/>
              <a:ea typeface="Montserrat Medium"/>
              <a:cs typeface="Montserrat Medium"/>
              <a:sym typeface="Montserrat Medium"/>
            </a:endParaRPr>
          </a:p>
        </p:txBody>
      </p:sp>
      <p:sp>
        <p:nvSpPr>
          <p:cNvPr id="7" name="Google Shape;64;p14">
            <a:extLst>
              <a:ext uri="{FF2B5EF4-FFF2-40B4-BE49-F238E27FC236}">
                <a16:creationId xmlns:a16="http://schemas.microsoft.com/office/drawing/2014/main" id="{FB01C719-C4AD-4763-94D5-3EE817EB5D97}"/>
              </a:ext>
            </a:extLst>
          </p:cNvPr>
          <p:cNvSpPr txBox="1"/>
          <p:nvPr/>
        </p:nvSpPr>
        <p:spPr>
          <a:xfrm>
            <a:off x="634162" y="4865722"/>
            <a:ext cx="5589671" cy="1805568"/>
          </a:xfrm>
          <a:prstGeom prst="rect">
            <a:avLst/>
          </a:prstGeom>
          <a:noFill/>
          <a:ln>
            <a:noFill/>
          </a:ln>
        </p:spPr>
        <p:txBody>
          <a:bodyPr spcFirstLastPara="1" wrap="square" lIns="162533" tIns="162533" rIns="162533" bIns="162533" anchor="t" anchorCtr="0">
            <a:spAutoFit/>
          </a:bodyPr>
          <a:lstStyle/>
          <a:p>
            <a:r>
              <a:rPr lang="ru-RU" sz="1200" b="1" dirty="0">
                <a:solidFill>
                  <a:srgbClr val="C8C8C8"/>
                </a:solidFill>
                <a:latin typeface="Roboto"/>
                <a:ea typeface="Roboto"/>
                <a:cs typeface="Roboto"/>
                <a:sym typeface="Roboto"/>
              </a:rPr>
              <a:t>Текстовый вариант видеоурока с предыдущего шага.</a:t>
            </a:r>
            <a:r>
              <a:rPr lang="en-US" sz="1200" b="1" dirty="0">
                <a:solidFill>
                  <a:srgbClr val="C8C8C8"/>
                </a:solidFill>
                <a:latin typeface="Roboto"/>
                <a:ea typeface="Roboto"/>
                <a:cs typeface="Roboto"/>
                <a:sym typeface="Roboto"/>
              </a:rPr>
              <a:t/>
            </a:r>
            <a:br>
              <a:rPr lang="en-US" sz="1200" b="1" dirty="0">
                <a:solidFill>
                  <a:srgbClr val="C8C8C8"/>
                </a:solidFill>
                <a:latin typeface="Roboto"/>
                <a:ea typeface="Roboto"/>
                <a:cs typeface="Roboto"/>
                <a:sym typeface="Roboto"/>
              </a:rPr>
            </a:br>
            <a:endParaRPr lang="ru-RU" sz="1200" b="1"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Привет. Добро пожаловать в последний урок первого блока. Мы, практически освоили все, что касается основ программирования на Python. Осталась только одна тема и имя ей «Генерация и обработка исключений». А также мы сегодня поговорим о приемах отладки кодов на Python.</a:t>
            </a:r>
            <a:br>
              <a:rPr lang="ru-RU" sz="1200" dirty="0">
                <a:solidFill>
                  <a:srgbClr val="C8C8C8"/>
                </a:solidFill>
                <a:latin typeface="Roboto"/>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p:txBody>
      </p:sp>
      <p:pic>
        <p:nvPicPr>
          <p:cNvPr id="12290" name="Picture 2">
            <a:extLst>
              <a:ext uri="{FF2B5EF4-FFF2-40B4-BE49-F238E27FC236}">
                <a16:creationId xmlns:a16="http://schemas.microsoft.com/office/drawing/2014/main" id="{F76EB906-7B1E-47FE-8456-59FA55C83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1" y="4807228"/>
            <a:ext cx="5589671" cy="397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C6E4204B-8ACD-4755-AE01-2626AD12877A}"/>
              </a:ext>
            </a:extLst>
          </p:cNvPr>
          <p:cNvSpPr>
            <a:spLocks noGrp="1"/>
          </p:cNvSpPr>
          <p:nvPr>
            <p:ph type="sldNum" idx="12"/>
          </p:nvPr>
        </p:nvSpPr>
        <p:spPr/>
        <p:txBody>
          <a:bodyPr>
            <a:normAutofit/>
          </a:bodyPr>
          <a:lstStyle/>
          <a:p>
            <a:fld id="{00000000-1234-1234-1234-123412341234}" type="slidenum">
              <a:rPr lang="ru" smtClean="0"/>
              <a:pPr/>
              <a:t>121</a:t>
            </a:fld>
            <a:endParaRPr lang="ru"/>
          </a:p>
        </p:txBody>
      </p:sp>
    </p:spTree>
    <p:extLst>
      <p:ext uri="{BB962C8B-B14F-4D97-AF65-F5344CB8AC3E}">
        <p14:creationId xmlns:p14="http://schemas.microsoft.com/office/powerpoint/2010/main" val="347211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1990234"/>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Рассмотрим одну гипотетическую ситуацию. Допустим, в нашей программе где-то делится одно число на другое, но числа эти мы задаем не сами, а они приходят к нам откуда-нибудь из пользовательского ввода, например. И что же делать тогда, когда пользователь ввел в качестве делителя «0»? Математики скажут, что в данном случае получится, конечно же, бесконечность какого-то там рода, а Python скажет, что в этом случае возникнет исключение. И что произойдет с программой в случае возникновения в ней исключения: все верно, она просто завершится с ошибкой.</a:t>
            </a:r>
            <a:endParaRPr lang="en-US" sz="1200" dirty="0">
              <a:solidFill>
                <a:srgbClr val="C8C8C8"/>
              </a:solidFill>
              <a:latin typeface="Roboto" panose="02000000000000000000" pitchFamily="2" charset="0"/>
              <a:ea typeface="Roboto" panose="02000000000000000000" pitchFamily="2"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13314" name="Picture 2">
            <a:extLst>
              <a:ext uri="{FF2B5EF4-FFF2-40B4-BE49-F238E27FC236}">
                <a16:creationId xmlns:a16="http://schemas.microsoft.com/office/drawing/2014/main" id="{9C83E903-14E4-4BBA-92B2-448C80961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2" y="2298318"/>
            <a:ext cx="5589671" cy="403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64;p14">
            <a:extLst>
              <a:ext uri="{FF2B5EF4-FFF2-40B4-BE49-F238E27FC236}">
                <a16:creationId xmlns:a16="http://schemas.microsoft.com/office/drawing/2014/main" id="{5CACE719-9E61-425E-BB07-44488750329D}"/>
              </a:ext>
            </a:extLst>
          </p:cNvPr>
          <p:cNvSpPr txBox="1"/>
          <p:nvPr/>
        </p:nvSpPr>
        <p:spPr>
          <a:xfrm>
            <a:off x="634161" y="6589109"/>
            <a:ext cx="5589671" cy="180556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И как же можем с этим совладать? А совладать мы с этим сможем при помощи обработки исключений. Как же нам обработать исключения? Обработать исключения в Python нам помогает конструкция </a:t>
            </a:r>
            <a:r>
              <a:rPr lang="ru-RU" sz="1200" dirty="0" err="1">
                <a:solidFill>
                  <a:srgbClr val="C8C8C8"/>
                </a:solidFill>
                <a:latin typeface="Roboto" panose="02000000000000000000" pitchFamily="2" charset="0"/>
                <a:ea typeface="Roboto" panose="02000000000000000000" pitchFamily="2" charset="0"/>
                <a:cs typeface="Roboto"/>
                <a:sym typeface="Roboto"/>
              </a:rPr>
              <a:t>Try</a:t>
            </a:r>
            <a:r>
              <a:rPr lang="ru-RU" sz="1200" dirty="0">
                <a:solidFill>
                  <a:srgbClr val="C8C8C8"/>
                </a:solidFill>
                <a:latin typeface="Roboto" panose="02000000000000000000" pitchFamily="2" charset="0"/>
                <a:ea typeface="Roboto" panose="02000000000000000000" pitchFamily="2" charset="0"/>
                <a:cs typeface="Roboto"/>
                <a:sym typeface="Roboto"/>
              </a:rPr>
              <a:t>/</a:t>
            </a:r>
            <a:r>
              <a:rPr lang="ru-RU" sz="1200" dirty="0" err="1">
                <a:solidFill>
                  <a:srgbClr val="C8C8C8"/>
                </a:solidFill>
                <a:latin typeface="Roboto" panose="02000000000000000000" pitchFamily="2" charset="0"/>
                <a:ea typeface="Roboto" panose="02000000000000000000" pitchFamily="2" charset="0"/>
                <a:cs typeface="Roboto"/>
                <a:sym typeface="Roboto"/>
              </a:rPr>
              <a:t>Except</a:t>
            </a:r>
            <a:r>
              <a:rPr lang="ru-RU" sz="1200" dirty="0">
                <a:solidFill>
                  <a:srgbClr val="C8C8C8"/>
                </a:solidFill>
                <a:latin typeface="Roboto" panose="02000000000000000000" pitchFamily="2" charset="0"/>
                <a:ea typeface="Roboto" panose="02000000000000000000" pitchFamily="2" charset="0"/>
                <a:cs typeface="Roboto"/>
                <a:sym typeface="Roboto"/>
              </a:rPr>
              <a:t>. Допустим, у нас возникла та же ситуация — мы делим на «0». В нашей программе возникло исключение </a:t>
            </a:r>
            <a:r>
              <a:rPr lang="ru-RU" sz="1200" dirty="0" err="1">
                <a:solidFill>
                  <a:srgbClr val="C8C8C8"/>
                </a:solidFill>
                <a:latin typeface="Roboto" panose="02000000000000000000" pitchFamily="2" charset="0"/>
                <a:ea typeface="Roboto" panose="02000000000000000000" pitchFamily="2" charset="0"/>
                <a:cs typeface="Roboto"/>
                <a:sym typeface="Roboto"/>
              </a:rPr>
              <a:t>ZeroDivisionError</a:t>
            </a:r>
            <a:r>
              <a:rPr lang="ru-RU" sz="1200" dirty="0">
                <a:solidFill>
                  <a:srgbClr val="C8C8C8"/>
                </a:solidFill>
                <a:latin typeface="Roboto" panose="02000000000000000000" pitchFamily="2" charset="0"/>
                <a:ea typeface="Roboto" panose="02000000000000000000" pitchFamily="2" charset="0"/>
                <a:cs typeface="Roboto"/>
                <a:sym typeface="Roboto"/>
              </a:rPr>
              <a:t>, но мы предусмотрительно обернули опасный участок кода в конструкцию </a:t>
            </a:r>
            <a:r>
              <a:rPr lang="ru-RU" sz="1200" dirty="0" err="1">
                <a:solidFill>
                  <a:srgbClr val="C8C8C8"/>
                </a:solidFill>
                <a:latin typeface="Roboto" panose="02000000000000000000" pitchFamily="2" charset="0"/>
                <a:ea typeface="Roboto" panose="02000000000000000000" pitchFamily="2" charset="0"/>
                <a:cs typeface="Roboto"/>
                <a:sym typeface="Roboto"/>
              </a:rPr>
              <a:t>Try</a:t>
            </a:r>
            <a:r>
              <a:rPr lang="ru-RU" sz="1200" dirty="0">
                <a:solidFill>
                  <a:srgbClr val="C8C8C8"/>
                </a:solidFill>
                <a:latin typeface="Roboto" panose="02000000000000000000" pitchFamily="2" charset="0"/>
                <a:ea typeface="Roboto" panose="02000000000000000000" pitchFamily="2" charset="0"/>
                <a:cs typeface="Roboto"/>
                <a:sym typeface="Roboto"/>
              </a:rPr>
              <a:t>/</a:t>
            </a:r>
            <a:r>
              <a:rPr lang="ru-RU" sz="1200" dirty="0" err="1">
                <a:solidFill>
                  <a:srgbClr val="C8C8C8"/>
                </a:solidFill>
                <a:latin typeface="Roboto" panose="02000000000000000000" pitchFamily="2" charset="0"/>
                <a:ea typeface="Roboto" panose="02000000000000000000" pitchFamily="2" charset="0"/>
                <a:cs typeface="Roboto"/>
                <a:sym typeface="Roboto"/>
              </a:rPr>
              <a:t>Except</a:t>
            </a:r>
            <a:r>
              <a:rPr lang="ru-RU" sz="1200" dirty="0">
                <a:solidFill>
                  <a:srgbClr val="C8C8C8"/>
                </a:solidFill>
                <a:latin typeface="Roboto" panose="02000000000000000000" pitchFamily="2" charset="0"/>
                <a:ea typeface="Roboto" panose="02000000000000000000" pitchFamily="2" charset="0"/>
                <a:cs typeface="Roboto"/>
                <a:sym typeface="Roboto"/>
              </a:rPr>
              <a:t>. И после этого, мы можем обработать исключение и продолжить выполнение нашего кода.</a:t>
            </a:r>
            <a:endParaRPr lang="en-US" sz="1200" dirty="0">
              <a:solidFill>
                <a:srgbClr val="C8C8C8"/>
              </a:solidFill>
              <a:latin typeface="Roboto" panose="02000000000000000000" pitchFamily="2" charset="0"/>
              <a:ea typeface="Roboto" panose="02000000000000000000" pitchFamily="2" charset="0"/>
              <a:cs typeface="Roboto"/>
              <a:sym typeface="Roboto"/>
            </a:endParaRPr>
          </a:p>
        </p:txBody>
      </p:sp>
      <p:sp>
        <p:nvSpPr>
          <p:cNvPr id="2" name="Номер слайда 1">
            <a:extLst>
              <a:ext uri="{FF2B5EF4-FFF2-40B4-BE49-F238E27FC236}">
                <a16:creationId xmlns:a16="http://schemas.microsoft.com/office/drawing/2014/main" id="{15C30093-1F16-4ED4-A049-6D409329F39A}"/>
              </a:ext>
            </a:extLst>
          </p:cNvPr>
          <p:cNvSpPr>
            <a:spLocks noGrp="1"/>
          </p:cNvSpPr>
          <p:nvPr>
            <p:ph type="sldNum" idx="12"/>
          </p:nvPr>
        </p:nvSpPr>
        <p:spPr/>
        <p:txBody>
          <a:bodyPr>
            <a:normAutofit/>
          </a:bodyPr>
          <a:lstStyle/>
          <a:p>
            <a:fld id="{00000000-1234-1234-1234-123412341234}" type="slidenum">
              <a:rPr lang="ru" smtClean="0"/>
              <a:pPr/>
              <a:t>122</a:t>
            </a:fld>
            <a:endParaRPr lang="ru"/>
          </a:p>
        </p:txBody>
      </p:sp>
    </p:spTree>
    <p:extLst>
      <p:ext uri="{BB962C8B-B14F-4D97-AF65-F5344CB8AC3E}">
        <p14:creationId xmlns:p14="http://schemas.microsoft.com/office/powerpoint/2010/main" val="36490254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7899544"/>
          </a:xfrm>
          <a:prstGeom prst="rect">
            <a:avLst/>
          </a:prstGeom>
          <a:noFill/>
          <a:ln>
            <a:noFill/>
          </a:ln>
        </p:spPr>
        <p:txBody>
          <a:bodyPr spcFirstLastPara="1" wrap="square" lIns="162533" tIns="162533" rIns="162533" bIns="162533" anchor="t" anchorCtr="0">
            <a:spAutoFit/>
          </a:bodyPr>
          <a:lstStyle/>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def get_email_and_job_from_input():</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a:solidFill>
                  <a:srgbClr val="FFBC00"/>
                </a:solidFill>
                <a:latin typeface="Consolas" panose="020B0609020204030204" pitchFamily="49" charset="0"/>
                <a:ea typeface="Roboto" panose="02000000000000000000" pitchFamily="2" charset="0"/>
                <a:cs typeface="Roboto"/>
                <a:sym typeface="Roboto"/>
              </a:rPr>
              <a:t>Получение почты и профессия сотрудника и из потока вывода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return: </a:t>
            </a:r>
            <a:r>
              <a:rPr lang="ru-RU" sz="1200" dirty="0">
                <a:solidFill>
                  <a:srgbClr val="FFBC00"/>
                </a:solidFill>
                <a:latin typeface="Consolas" panose="020B0609020204030204" pitchFamily="49" charset="0"/>
                <a:ea typeface="Roboto" panose="02000000000000000000" pitchFamily="2" charset="0"/>
                <a:cs typeface="Roboto"/>
                <a:sym typeface="Roboto"/>
              </a:rPr>
              <a:t>почты и профессия сотрудника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print("</a:t>
            </a:r>
            <a:r>
              <a:rPr lang="ru-RU" sz="1200" dirty="0">
                <a:solidFill>
                  <a:srgbClr val="FFBC00"/>
                </a:solidFill>
                <a:latin typeface="Consolas" panose="020B0609020204030204" pitchFamily="49" charset="0"/>
                <a:ea typeface="Roboto" panose="02000000000000000000" pitchFamily="2" charset="0"/>
                <a:cs typeface="Roboto"/>
                <a:sym typeface="Roboto"/>
              </a:rPr>
              <a:t>Введите </a:t>
            </a:r>
            <a:r>
              <a:rPr lang="af-ZA" sz="1200" dirty="0">
                <a:solidFill>
                  <a:srgbClr val="FFBC00"/>
                </a:solidFill>
                <a:latin typeface="Consolas" panose="020B0609020204030204" pitchFamily="49" charset="0"/>
                <a:ea typeface="Roboto" panose="02000000000000000000" pitchFamily="2" charset="0"/>
                <a:cs typeface="Roboto"/>
                <a:sym typeface="Roboto"/>
              </a:rPr>
              <a:t>email")</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email = input()</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if email == "":</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print("</a:t>
            </a:r>
            <a:r>
              <a:rPr lang="ru-RU" sz="1200" dirty="0">
                <a:solidFill>
                  <a:srgbClr val="FFBC00"/>
                </a:solidFill>
                <a:latin typeface="Consolas" panose="020B0609020204030204" pitchFamily="49" charset="0"/>
                <a:ea typeface="Roboto" panose="02000000000000000000" pitchFamily="2" charset="0"/>
                <a:cs typeface="Roboto"/>
                <a:sym typeface="Roboto"/>
              </a:rPr>
              <a:t>Ввод прерван")</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return None, None</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print("</a:t>
            </a:r>
            <a:r>
              <a:rPr lang="ru-RU" sz="1200" dirty="0">
                <a:solidFill>
                  <a:srgbClr val="FFBC00"/>
                </a:solidFill>
                <a:latin typeface="Consolas" panose="020B0609020204030204" pitchFamily="49" charset="0"/>
                <a:ea typeface="Roboto" panose="02000000000000000000" pitchFamily="2" charset="0"/>
                <a:cs typeface="Roboto"/>
                <a:sym typeface="Roboto"/>
              </a:rPr>
              <a:t>Введите профессию")</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job = input()</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return email, job</a:t>
            </a:r>
          </a:p>
          <a:p>
            <a:pPr>
              <a:buClr>
                <a:srgbClr val="C8C8C8"/>
              </a:buClr>
            </a:pPr>
            <a:endParaRPr lang="af-ZA"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def get_access_details_from_input():</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a:solidFill>
                  <a:srgbClr val="FFBC00"/>
                </a:solidFill>
                <a:latin typeface="Consolas" panose="020B0609020204030204" pitchFamily="49" charset="0"/>
                <a:ea typeface="Roboto" panose="02000000000000000000" pitchFamily="2" charset="0"/>
                <a:cs typeface="Roboto"/>
                <a:sym typeface="Roboto"/>
              </a:rPr>
              <a:t>Получение даты открытия доступа и периода доступа из потока ввода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return: </a:t>
            </a:r>
            <a:r>
              <a:rPr lang="ru-RU" sz="1200" dirty="0">
                <a:solidFill>
                  <a:srgbClr val="FFBC00"/>
                </a:solidFill>
                <a:latin typeface="Consolas" panose="020B0609020204030204" pitchFamily="49" charset="0"/>
                <a:ea typeface="Roboto" panose="02000000000000000000" pitchFamily="2" charset="0"/>
                <a:cs typeface="Roboto"/>
                <a:sym typeface="Roboto"/>
              </a:rPr>
              <a:t>даты открытия доступа и период доступа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print("</a:t>
            </a:r>
            <a:r>
              <a:rPr lang="ru-RU" sz="1200" dirty="0">
                <a:solidFill>
                  <a:srgbClr val="FFBC00"/>
                </a:solidFill>
                <a:latin typeface="Consolas" panose="020B0609020204030204" pitchFamily="49" charset="0"/>
                <a:ea typeface="Roboto" panose="02000000000000000000" pitchFamily="2" charset="0"/>
                <a:cs typeface="Roboto"/>
                <a:sym typeface="Roboto"/>
              </a:rPr>
              <a:t>Введите дату открытия доступа")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access_from = input()</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print("</a:t>
            </a:r>
            <a:r>
              <a:rPr lang="ru-RU" sz="1200" dirty="0">
                <a:solidFill>
                  <a:srgbClr val="FFBC00"/>
                </a:solidFill>
                <a:latin typeface="Consolas" panose="020B0609020204030204" pitchFamily="49" charset="0"/>
                <a:ea typeface="Roboto" panose="02000000000000000000" pitchFamily="2" charset="0"/>
                <a:cs typeface="Roboto"/>
                <a:sym typeface="Roboto"/>
              </a:rPr>
              <a:t>Введите период доступа (в днях)")</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access_period = int(input())</a:t>
            </a:r>
          </a:p>
          <a:p>
            <a:pPr>
              <a:buClr>
                <a:srgbClr val="C8C8C8"/>
              </a:buClr>
            </a:pPr>
            <a:endParaRPr lang="af-ZA"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return access_from, access_period</a:t>
            </a:r>
          </a:p>
          <a:p>
            <a:pPr>
              <a:buClr>
                <a:srgbClr val="C8C8C8"/>
              </a:buClr>
            </a:pPr>
            <a:endParaRPr lang="af-ZA"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def get_system_info(job):</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a:solidFill>
                  <a:srgbClr val="FFBC00"/>
                </a:solidFill>
                <a:latin typeface="Consolas" panose="020B0609020204030204" pitchFamily="49" charset="0"/>
                <a:ea typeface="Roboto" panose="02000000000000000000" pitchFamily="2" charset="0"/>
                <a:cs typeface="Roboto"/>
                <a:sym typeface="Roboto"/>
              </a:rPr>
              <a:t>Получение </a:t>
            </a:r>
            <a:r>
              <a:rPr lang="ru-RU" sz="1200" dirty="0" err="1">
                <a:solidFill>
                  <a:srgbClr val="FFBC00"/>
                </a:solidFill>
                <a:latin typeface="Consolas" panose="020B0609020204030204" pitchFamily="49" charset="0"/>
                <a:ea typeface="Roboto" panose="02000000000000000000" pitchFamily="2" charset="0"/>
                <a:cs typeface="Roboto"/>
                <a:sym typeface="Roboto"/>
              </a:rPr>
              <a:t>информаци</a:t>
            </a:r>
            <a:r>
              <a:rPr lang="ru-RU" sz="1200" dirty="0">
                <a:solidFill>
                  <a:srgbClr val="FFBC00"/>
                </a:solidFill>
                <a:latin typeface="Consolas" panose="020B0609020204030204" pitchFamily="49" charset="0"/>
                <a:ea typeface="Roboto" panose="02000000000000000000" pitchFamily="2" charset="0"/>
                <a:cs typeface="Roboto"/>
                <a:sym typeface="Roboto"/>
              </a:rPr>
              <a:t> о системе в которую предоставляем права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param job: </a:t>
            </a:r>
            <a:r>
              <a:rPr lang="ru-RU" sz="1200" dirty="0">
                <a:solidFill>
                  <a:srgbClr val="FFBC00"/>
                </a:solidFill>
                <a:latin typeface="Consolas" panose="020B0609020204030204" pitchFamily="49" charset="0"/>
                <a:ea typeface="Roboto" panose="02000000000000000000" pitchFamily="2" charset="0"/>
                <a:cs typeface="Roboto"/>
                <a:sym typeface="Roboto"/>
              </a:rPr>
              <a:t>профессия</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return:</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if job == "</a:t>
            </a:r>
            <a:r>
              <a:rPr lang="ru-RU" sz="1200" dirty="0">
                <a:solidFill>
                  <a:srgbClr val="FFBC00"/>
                </a:solidFill>
                <a:latin typeface="Consolas" panose="020B0609020204030204" pitchFamily="49" charset="0"/>
                <a:ea typeface="Roboto" panose="02000000000000000000" pitchFamily="2" charset="0"/>
                <a:cs typeface="Roboto"/>
                <a:sym typeface="Roboto"/>
              </a:rPr>
              <a:t>Программист":</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return "CKB", 1</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elif job == "</a:t>
            </a:r>
            <a:r>
              <a:rPr lang="ru-RU" sz="1200" dirty="0">
                <a:solidFill>
                  <a:srgbClr val="FFBC00"/>
                </a:solidFill>
                <a:latin typeface="Consolas" panose="020B0609020204030204" pitchFamily="49" charset="0"/>
                <a:ea typeface="Roboto" panose="02000000000000000000" pitchFamily="2" charset="0"/>
                <a:cs typeface="Roboto"/>
                <a:sym typeface="Roboto"/>
              </a:rPr>
              <a:t>Дизайнер":</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return "</a:t>
            </a:r>
            <a:r>
              <a:rPr lang="ru-RU" sz="1200" dirty="0">
                <a:solidFill>
                  <a:srgbClr val="FFBC00"/>
                </a:solidFill>
                <a:latin typeface="Consolas" panose="020B0609020204030204" pitchFamily="49" charset="0"/>
                <a:ea typeface="Roboto" panose="02000000000000000000" pitchFamily="2" charset="0"/>
                <a:cs typeface="Roboto"/>
                <a:sym typeface="Roboto"/>
              </a:rPr>
              <a:t>Иллюстратор", 3</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else:</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print("</a:t>
            </a:r>
            <a:r>
              <a:rPr lang="ru-RU" sz="1200" dirty="0">
                <a:solidFill>
                  <a:srgbClr val="FFBC00"/>
                </a:solidFill>
                <a:latin typeface="Consolas" panose="020B0609020204030204" pitchFamily="49" charset="0"/>
                <a:ea typeface="Roboto" panose="02000000000000000000" pitchFamily="2" charset="0"/>
                <a:cs typeface="Roboto"/>
                <a:sym typeface="Roboto"/>
              </a:rPr>
              <a:t>АХО через три двери направо")</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return None, None</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6" name="Рисунок 5">
            <a:extLst>
              <a:ext uri="{FF2B5EF4-FFF2-40B4-BE49-F238E27FC236}">
                <a16:creationId xmlns:a16="http://schemas.microsoft.com/office/drawing/2014/main" id="{41CAB568-D1BE-45D9-AB50-EDE09F518F41}"/>
              </a:ext>
            </a:extLst>
          </p:cNvPr>
          <p:cNvPicPr>
            <a:picLocks noChangeAspect="1"/>
          </p:cNvPicPr>
          <p:nvPr/>
        </p:nvPicPr>
        <p:blipFill>
          <a:blip r:embed="rId4"/>
          <a:stretch>
            <a:fillRect/>
          </a:stretch>
        </p:blipFill>
        <p:spPr>
          <a:xfrm>
            <a:off x="4911634" y="6836672"/>
            <a:ext cx="1312199" cy="1421947"/>
          </a:xfrm>
          <a:prstGeom prst="rect">
            <a:avLst/>
          </a:prstGeom>
        </p:spPr>
      </p:pic>
      <p:sp>
        <p:nvSpPr>
          <p:cNvPr id="2" name="Номер слайда 1">
            <a:extLst>
              <a:ext uri="{FF2B5EF4-FFF2-40B4-BE49-F238E27FC236}">
                <a16:creationId xmlns:a16="http://schemas.microsoft.com/office/drawing/2014/main" id="{49423435-7B02-4E97-ABDF-CB9CFD0145DF}"/>
              </a:ext>
            </a:extLst>
          </p:cNvPr>
          <p:cNvSpPr>
            <a:spLocks noGrp="1"/>
          </p:cNvSpPr>
          <p:nvPr>
            <p:ph type="sldNum" idx="12"/>
          </p:nvPr>
        </p:nvSpPr>
        <p:spPr/>
        <p:txBody>
          <a:bodyPr>
            <a:normAutofit/>
          </a:bodyPr>
          <a:lstStyle/>
          <a:p>
            <a:fld id="{00000000-1234-1234-1234-123412341234}" type="slidenum">
              <a:rPr lang="ru" smtClean="0"/>
              <a:pPr/>
              <a:t>123</a:t>
            </a:fld>
            <a:endParaRPr lang="ru"/>
          </a:p>
        </p:txBody>
      </p:sp>
    </p:spTree>
    <p:extLst>
      <p:ext uri="{BB962C8B-B14F-4D97-AF65-F5344CB8AC3E}">
        <p14:creationId xmlns:p14="http://schemas.microsoft.com/office/powerpoint/2010/main" val="39331329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084210"/>
          </a:xfrm>
          <a:prstGeom prst="rect">
            <a:avLst/>
          </a:prstGeom>
          <a:noFill/>
          <a:ln>
            <a:noFill/>
          </a:ln>
        </p:spPr>
        <p:txBody>
          <a:bodyPr spcFirstLastPara="1" wrap="square" lIns="162533" tIns="162533" rIns="162533" bIns="162533" anchor="t" anchorCtr="0">
            <a:spAutoFit/>
          </a:bodyPr>
          <a:lstStyle/>
          <a:p>
            <a:pPr>
              <a:buClr>
                <a:srgbClr val="C8C8C8"/>
              </a:buClr>
            </a:pPr>
            <a:endParaRPr lang="af-ZA"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def allow_access_to_user(email, system, access_details):</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a:solidFill>
                  <a:srgbClr val="FFBC00"/>
                </a:solidFill>
                <a:latin typeface="Consolas" panose="020B0609020204030204" pitchFamily="49" charset="0"/>
                <a:ea typeface="Roboto" panose="02000000000000000000" pitchFamily="2" charset="0"/>
                <a:cs typeface="Roboto"/>
                <a:sym typeface="Roboto"/>
              </a:rPr>
              <a:t>Выдача права в систему</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param email: </a:t>
            </a:r>
            <a:r>
              <a:rPr lang="ru-RU" sz="1200" dirty="0">
                <a:solidFill>
                  <a:srgbClr val="FFBC00"/>
                </a:solidFill>
                <a:latin typeface="Consolas" panose="020B0609020204030204" pitchFamily="49" charset="0"/>
                <a:ea typeface="Roboto" panose="02000000000000000000" pitchFamily="2" charset="0"/>
                <a:cs typeface="Roboto"/>
                <a:sym typeface="Roboto"/>
              </a:rPr>
              <a:t>Почта сотрудника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param system: </a:t>
            </a:r>
            <a:r>
              <a:rPr lang="ru-RU" sz="1200" dirty="0">
                <a:solidFill>
                  <a:srgbClr val="FFBC00"/>
                </a:solidFill>
                <a:latin typeface="Consolas" panose="020B0609020204030204" pitchFamily="49" charset="0"/>
                <a:ea typeface="Roboto" panose="02000000000000000000" pitchFamily="2" charset="0"/>
                <a:cs typeface="Roboto"/>
                <a:sym typeface="Roboto"/>
              </a:rPr>
              <a:t>Название системы</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param access_attempts: </a:t>
            </a:r>
            <a:r>
              <a:rPr lang="ru-RU" sz="1200" dirty="0">
                <a:solidFill>
                  <a:srgbClr val="FFBC00"/>
                </a:solidFill>
                <a:latin typeface="Consolas" panose="020B0609020204030204" pitchFamily="49" charset="0"/>
                <a:ea typeface="Roboto" panose="02000000000000000000" pitchFamily="2" charset="0"/>
                <a:cs typeface="Roboto"/>
                <a:sym typeface="Roboto"/>
              </a:rPr>
              <a:t>Количество попыток для выдачи прав</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af-ZA" sz="1200" dirty="0">
                <a:solidFill>
                  <a:srgbClr val="FFBC00"/>
                </a:solidFill>
                <a:latin typeface="Consolas" panose="020B0609020204030204" pitchFamily="49" charset="0"/>
                <a:ea typeface="Roboto" panose="02000000000000000000" pitchFamily="2" charset="0"/>
                <a:cs typeface="Roboto"/>
                <a:sym typeface="Roboto"/>
              </a:rPr>
              <a:t>return:</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for _ in range(access_details[0]):</a:t>
            </a:r>
          </a:p>
          <a:p>
            <a:pPr>
              <a:buClr>
                <a:srgbClr val="C8C8C8"/>
              </a:buClr>
            </a:pPr>
            <a:r>
              <a:rPr lang="af-ZA" sz="1200" dirty="0">
                <a:solidFill>
                  <a:srgbClr val="FFBC00"/>
                </a:solidFill>
                <a:latin typeface="Consolas" panose="020B0609020204030204" pitchFamily="49" charset="0"/>
                <a:ea typeface="Roboto" panose="02000000000000000000" pitchFamily="2" charset="0"/>
                <a:cs typeface="Roboto"/>
                <a:sym typeface="Roboto"/>
              </a:rPr>
              <a:t>        print(f"{email} </a:t>
            </a:r>
            <a:r>
              <a:rPr lang="ru-RU" sz="1200" dirty="0">
                <a:solidFill>
                  <a:srgbClr val="FFBC00"/>
                </a:solidFill>
                <a:latin typeface="Consolas" panose="020B0609020204030204" pitchFamily="49" charset="0"/>
                <a:ea typeface="Roboto" panose="02000000000000000000" pitchFamily="2" charset="0"/>
                <a:cs typeface="Roboto"/>
                <a:sym typeface="Roboto"/>
              </a:rPr>
              <a:t>был выдан доступ в {</a:t>
            </a:r>
            <a:r>
              <a:rPr lang="af-ZA" sz="1200" dirty="0">
                <a:solidFill>
                  <a:srgbClr val="FFBC00"/>
                </a:solidFill>
                <a:latin typeface="Consolas" panose="020B0609020204030204" pitchFamily="49" charset="0"/>
                <a:ea typeface="Roboto" panose="02000000000000000000" pitchFamily="2" charset="0"/>
                <a:cs typeface="Roboto"/>
                <a:sym typeface="Roboto"/>
              </a:rPr>
              <a:t>system}")</a:t>
            </a:r>
            <a:br>
              <a:rPr lang="af-ZA" sz="1200" dirty="0">
                <a:solidFill>
                  <a:srgbClr val="FFBC00"/>
                </a:solidFill>
                <a:latin typeface="Consolas" panose="020B0609020204030204" pitchFamily="49" charset="0"/>
                <a:ea typeface="Roboto" panose="02000000000000000000" pitchFamily="2" charset="0"/>
                <a:cs typeface="Roboto"/>
                <a:sym typeface="Roboto"/>
              </a:rPr>
            </a:br>
            <a:r>
              <a:rPr lang="af-ZA" sz="1200" dirty="0">
                <a:solidFill>
                  <a:srgbClr val="FFBC00"/>
                </a:solidFill>
                <a:latin typeface="Consolas" panose="020B0609020204030204" pitchFamily="49" charset="0"/>
                <a:ea typeface="Roboto" panose="02000000000000000000" pitchFamily="2" charset="0"/>
                <a:cs typeface="Roboto"/>
                <a:sym typeface="Roboto"/>
              </a:rPr>
              <a:t/>
            </a:r>
            <a:br>
              <a:rPr lang="af-ZA" sz="1200" dirty="0">
                <a:solidFill>
                  <a:srgbClr val="FFBC00"/>
                </a:solidFill>
                <a:latin typeface="Consolas" panose="020B0609020204030204" pitchFamily="49" charset="0"/>
                <a:ea typeface="Roboto" panose="02000000000000000000" pitchFamily="2" charset="0"/>
                <a:cs typeface="Roboto"/>
                <a:sym typeface="Roboto"/>
              </a:rPr>
            </a:br>
            <a:r>
              <a:rPr lang="en-US" sz="1200" dirty="0">
                <a:solidFill>
                  <a:srgbClr val="FFBC00"/>
                </a:solidFill>
                <a:latin typeface="Consolas" panose="020B0609020204030204" pitchFamily="49" charset="0"/>
                <a:ea typeface="Roboto" panose="02000000000000000000" pitchFamily="2" charset="0"/>
                <a:cs typeface="Roboto"/>
                <a:sym typeface="Roboto"/>
              </a:rPr>
              <a:t>def main():</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processed_employees</a:t>
            </a:r>
            <a:r>
              <a:rPr lang="en-US" sz="1200" dirty="0">
                <a:solidFill>
                  <a:srgbClr val="FFBC00"/>
                </a:solidFill>
                <a:latin typeface="Consolas" panose="020B0609020204030204" pitchFamily="49" charset="0"/>
                <a:ea typeface="Roboto" panose="02000000000000000000" pitchFamily="2" charset="0"/>
                <a:cs typeface="Roboto"/>
                <a:sym typeface="Roboto"/>
              </a:rPr>
              <a:t> = 0</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while </a:t>
            </a:r>
            <a:r>
              <a:rPr lang="en-US" sz="1200" dirty="0" err="1">
                <a:solidFill>
                  <a:srgbClr val="FFBC00"/>
                </a:solidFill>
                <a:latin typeface="Consolas" panose="020B0609020204030204" pitchFamily="49" charset="0"/>
                <a:ea typeface="Roboto" panose="02000000000000000000" pitchFamily="2" charset="0"/>
                <a:cs typeface="Roboto"/>
                <a:sym typeface="Roboto"/>
              </a:rPr>
              <a:t>processed_employees</a:t>
            </a:r>
            <a:r>
              <a:rPr lang="en-US" sz="1200" dirty="0">
                <a:solidFill>
                  <a:srgbClr val="FFBC00"/>
                </a:solidFill>
                <a:latin typeface="Consolas" panose="020B0609020204030204" pitchFamily="49" charset="0"/>
                <a:ea typeface="Roboto" panose="02000000000000000000" pitchFamily="2" charset="0"/>
                <a:cs typeface="Roboto"/>
                <a:sym typeface="Roboto"/>
              </a:rPr>
              <a:t> &lt; 5:</a:t>
            </a:r>
          </a:p>
          <a:p>
            <a:pPr>
              <a:buClr>
                <a:srgbClr val="C8C8C8"/>
              </a:buClr>
            </a:pPr>
            <a:endParaRPr lang="en-US"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email, job = </a:t>
            </a:r>
            <a:r>
              <a:rPr lang="en-US" sz="1200" dirty="0" err="1">
                <a:solidFill>
                  <a:srgbClr val="FFBC00"/>
                </a:solidFill>
                <a:latin typeface="Consolas" panose="020B0609020204030204" pitchFamily="49" charset="0"/>
                <a:ea typeface="Roboto" panose="02000000000000000000" pitchFamily="2" charset="0"/>
                <a:cs typeface="Roboto"/>
                <a:sym typeface="Roboto"/>
              </a:rPr>
              <a:t>get_email_and_job_from_input</a:t>
            </a:r>
            <a:r>
              <a:rPr lang="en-US"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if email is None and job is None:</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break</a:t>
            </a:r>
          </a:p>
          <a:p>
            <a:pPr>
              <a:buClr>
                <a:srgbClr val="C8C8C8"/>
              </a:buClr>
            </a:pPr>
            <a:endParaRPr lang="en-US"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access_from</a:t>
            </a: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en-US" sz="1200" dirty="0">
                <a:solidFill>
                  <a:srgbClr val="FFBC00"/>
                </a:solidFill>
                <a:latin typeface="Consolas" panose="020B0609020204030204" pitchFamily="49" charset="0"/>
                <a:ea typeface="Roboto" panose="02000000000000000000" pitchFamily="2" charset="0"/>
                <a:cs typeface="Roboto"/>
                <a:sym typeface="Roboto"/>
              </a:rPr>
              <a:t> = </a:t>
            </a:r>
            <a:r>
              <a:rPr lang="en-US" sz="1200" dirty="0" err="1">
                <a:solidFill>
                  <a:srgbClr val="FFBC00"/>
                </a:solidFill>
                <a:latin typeface="Consolas" panose="020B0609020204030204" pitchFamily="49" charset="0"/>
                <a:ea typeface="Roboto" panose="02000000000000000000" pitchFamily="2" charset="0"/>
                <a:cs typeface="Roboto"/>
                <a:sym typeface="Roboto"/>
              </a:rPr>
              <a:t>get_access_details_from_input</a:t>
            </a:r>
            <a:r>
              <a:rPr lang="en-US"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endParaRPr lang="en-US"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system, </a:t>
            </a:r>
            <a:r>
              <a:rPr lang="en-US" sz="1200" dirty="0" err="1">
                <a:solidFill>
                  <a:srgbClr val="FFBC00"/>
                </a:solidFill>
                <a:latin typeface="Consolas" panose="020B0609020204030204" pitchFamily="49" charset="0"/>
                <a:ea typeface="Roboto" panose="02000000000000000000" pitchFamily="2" charset="0"/>
                <a:cs typeface="Roboto"/>
                <a:sym typeface="Roboto"/>
              </a:rPr>
              <a:t>access_attempts</a:t>
            </a:r>
            <a:r>
              <a:rPr lang="en-US" sz="1200" dirty="0">
                <a:solidFill>
                  <a:srgbClr val="FFBC00"/>
                </a:solidFill>
                <a:latin typeface="Consolas" panose="020B0609020204030204" pitchFamily="49" charset="0"/>
                <a:ea typeface="Roboto" panose="02000000000000000000" pitchFamily="2" charset="0"/>
                <a:cs typeface="Roboto"/>
                <a:sym typeface="Roboto"/>
              </a:rPr>
              <a:t> = </a:t>
            </a:r>
            <a:r>
              <a:rPr lang="en-US" sz="1200" dirty="0" err="1">
                <a:solidFill>
                  <a:srgbClr val="FFBC00"/>
                </a:solidFill>
                <a:latin typeface="Consolas" panose="020B0609020204030204" pitchFamily="49" charset="0"/>
                <a:ea typeface="Roboto" panose="02000000000000000000" pitchFamily="2" charset="0"/>
                <a:cs typeface="Roboto"/>
                <a:sym typeface="Roboto"/>
              </a:rPr>
              <a:t>get_system_info</a:t>
            </a:r>
            <a:r>
              <a:rPr lang="en-US" sz="1200" dirty="0">
                <a:solidFill>
                  <a:srgbClr val="FFBC00"/>
                </a:solidFill>
                <a:latin typeface="Consolas" panose="020B0609020204030204" pitchFamily="49" charset="0"/>
                <a:ea typeface="Roboto" panose="02000000000000000000" pitchFamily="2" charset="0"/>
                <a:cs typeface="Roboto"/>
                <a:sym typeface="Roboto"/>
              </a:rPr>
              <a:t>(job)</a:t>
            </a:r>
          </a:p>
          <a:p>
            <a:pPr>
              <a:buClr>
                <a:srgbClr val="C8C8C8"/>
              </a:buClr>
            </a:pPr>
            <a:endParaRPr lang="en-US"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if system is None and </a:t>
            </a:r>
            <a:r>
              <a:rPr lang="en-US" sz="1200" dirty="0" err="1">
                <a:solidFill>
                  <a:srgbClr val="FFBC00"/>
                </a:solidFill>
                <a:latin typeface="Consolas" panose="020B0609020204030204" pitchFamily="49" charset="0"/>
                <a:ea typeface="Roboto" panose="02000000000000000000" pitchFamily="2" charset="0"/>
                <a:cs typeface="Roboto"/>
                <a:sym typeface="Roboto"/>
              </a:rPr>
              <a:t>access_attempts</a:t>
            </a:r>
            <a:r>
              <a:rPr lang="en-US" sz="1200" dirty="0">
                <a:solidFill>
                  <a:srgbClr val="FFBC00"/>
                </a:solidFill>
                <a:latin typeface="Consolas" panose="020B0609020204030204" pitchFamily="49" charset="0"/>
                <a:ea typeface="Roboto" panose="02000000000000000000" pitchFamily="2" charset="0"/>
                <a:cs typeface="Roboto"/>
                <a:sym typeface="Roboto"/>
              </a:rPr>
              <a:t> is None:</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allow_access_to_user</a:t>
            </a:r>
            <a:r>
              <a:rPr lang="en-US" sz="1200" dirty="0">
                <a:solidFill>
                  <a:srgbClr val="FFBC00"/>
                </a:solidFill>
                <a:latin typeface="Consolas" panose="020B0609020204030204" pitchFamily="49" charset="0"/>
                <a:ea typeface="Roboto" panose="02000000000000000000" pitchFamily="2" charset="0"/>
                <a:cs typeface="Roboto"/>
                <a:sym typeface="Roboto"/>
              </a:rPr>
              <a:t>(email, </a:t>
            </a:r>
            <a:r>
              <a:rPr lang="en-US" sz="1200" dirty="0" err="1">
                <a:solidFill>
                  <a:srgbClr val="FFBC00"/>
                </a:solidFill>
                <a:latin typeface="Consolas" panose="020B0609020204030204" pitchFamily="49" charset="0"/>
                <a:ea typeface="Roboto" panose="02000000000000000000" pitchFamily="2" charset="0"/>
                <a:cs typeface="Roboto"/>
                <a:sym typeface="Roboto"/>
              </a:rPr>
              <a:t>access_details</a:t>
            </a:r>
            <a:r>
              <a:rPr lang="en-US" sz="1200" dirty="0">
                <a:solidFill>
                  <a:srgbClr val="FFBC00"/>
                </a:solidFill>
                <a:latin typeface="Consolas" panose="020B0609020204030204" pitchFamily="49" charset="0"/>
                <a:ea typeface="Roboto" panose="02000000000000000000" pitchFamily="2" charset="0"/>
                <a:cs typeface="Roboto"/>
                <a:sym typeface="Roboto"/>
              </a:rPr>
              <a:t>=(1, </a:t>
            </a:r>
            <a:r>
              <a:rPr lang="en-US" sz="1200" dirty="0" err="1">
                <a:solidFill>
                  <a:srgbClr val="FFBC00"/>
                </a:solidFill>
                <a:latin typeface="Consolas" panose="020B0609020204030204" pitchFamily="49" charset="0"/>
                <a:ea typeface="Roboto" panose="02000000000000000000" pitchFamily="2" charset="0"/>
                <a:cs typeface="Roboto"/>
                <a:sym typeface="Roboto"/>
              </a:rPr>
              <a:t>access_from</a:t>
            </a: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en-US" sz="1200" dirty="0">
                <a:solidFill>
                  <a:srgbClr val="FFBC00"/>
                </a:solidFill>
                <a:latin typeface="Consolas" panose="020B0609020204030204" pitchFamily="49" charset="0"/>
                <a:ea typeface="Roboto" panose="02000000000000000000" pitchFamily="2" charset="0"/>
                <a:cs typeface="Roboto"/>
                <a:sym typeface="Roboto"/>
              </a:rPr>
              <a:t>), system="</a:t>
            </a:r>
            <a:r>
              <a:rPr lang="en-US" sz="1200" dirty="0" err="1">
                <a:solidFill>
                  <a:srgbClr val="FFBC00"/>
                </a:solidFill>
                <a:latin typeface="Consolas" panose="020B0609020204030204" pitchFamily="49" charset="0"/>
                <a:ea typeface="Roboto" panose="02000000000000000000" pitchFamily="2" charset="0"/>
                <a:cs typeface="Roboto"/>
                <a:sym typeface="Roboto"/>
              </a:rPr>
              <a:t>sanitary_engineering_room</a:t>
            </a:r>
            <a:r>
              <a:rPr lang="en-US"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continue</a:t>
            </a:r>
          </a:p>
          <a:p>
            <a:pPr>
              <a:buClr>
                <a:srgbClr val="C8C8C8"/>
              </a:buClr>
            </a:pPr>
            <a:endParaRPr lang="en-US"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allow_access_to_user</a:t>
            </a:r>
            <a:r>
              <a:rPr lang="en-US" sz="1200" dirty="0">
                <a:solidFill>
                  <a:srgbClr val="FFBC00"/>
                </a:solidFill>
                <a:latin typeface="Consolas" panose="020B0609020204030204" pitchFamily="49" charset="0"/>
                <a:ea typeface="Roboto" panose="02000000000000000000" pitchFamily="2" charset="0"/>
                <a:cs typeface="Roboto"/>
                <a:sym typeface="Roboto"/>
              </a:rPr>
              <a:t>(email, </a:t>
            </a:r>
            <a:r>
              <a:rPr lang="en-US" sz="1200" dirty="0" err="1">
                <a:solidFill>
                  <a:srgbClr val="FFBC00"/>
                </a:solidFill>
                <a:latin typeface="Consolas" panose="020B0609020204030204" pitchFamily="49" charset="0"/>
                <a:ea typeface="Roboto" panose="02000000000000000000" pitchFamily="2" charset="0"/>
                <a:cs typeface="Roboto"/>
                <a:sym typeface="Roboto"/>
              </a:rPr>
              <a:t>access_details</a:t>
            </a:r>
            <a:r>
              <a:rPr lang="en-US" sz="1200" dirty="0">
                <a:solidFill>
                  <a:srgbClr val="FFBC00"/>
                </a:solidFill>
                <a:latin typeface="Consolas" panose="020B0609020204030204" pitchFamily="49" charset="0"/>
                <a:ea typeface="Roboto" panose="02000000000000000000" pitchFamily="2" charset="0"/>
                <a:cs typeface="Roboto"/>
                <a:sym typeface="Roboto"/>
              </a:rPr>
              <a:t>=(</a:t>
            </a:r>
            <a:r>
              <a:rPr lang="en-US" sz="1200" dirty="0" err="1">
                <a:solidFill>
                  <a:srgbClr val="FFBC00"/>
                </a:solidFill>
                <a:latin typeface="Consolas" panose="020B0609020204030204" pitchFamily="49" charset="0"/>
                <a:ea typeface="Roboto" panose="02000000000000000000" pitchFamily="2" charset="0"/>
                <a:cs typeface="Roboto"/>
                <a:sym typeface="Roboto"/>
              </a:rPr>
              <a:t>access_attempts</a:t>
            </a: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access_from</a:t>
            </a: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en-US" sz="1200" dirty="0">
                <a:solidFill>
                  <a:srgbClr val="FFBC00"/>
                </a:solidFill>
                <a:latin typeface="Consolas" panose="020B0609020204030204" pitchFamily="49" charset="0"/>
                <a:ea typeface="Roboto" panose="02000000000000000000" pitchFamily="2" charset="0"/>
                <a:cs typeface="Roboto"/>
                <a:sym typeface="Roboto"/>
              </a:rPr>
              <a:t>), system=system)</a:t>
            </a:r>
          </a:p>
          <a:p>
            <a:pPr>
              <a:buClr>
                <a:srgbClr val="C8C8C8"/>
              </a:buClr>
            </a:pPr>
            <a:endParaRPr lang="en-US"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processed_employees</a:t>
            </a:r>
            <a:r>
              <a:rPr lang="en-US" sz="1200" dirty="0">
                <a:solidFill>
                  <a:srgbClr val="FFBC00"/>
                </a:solidFill>
                <a:latin typeface="Consolas" panose="020B0609020204030204" pitchFamily="49" charset="0"/>
                <a:ea typeface="Roboto" panose="02000000000000000000" pitchFamily="2" charset="0"/>
                <a:cs typeface="Roboto"/>
                <a:sym typeface="Roboto"/>
              </a:rPr>
              <a:t> += 1</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print(</a:t>
            </a:r>
            <a:r>
              <a:rPr lang="en-US" sz="1200" dirty="0" err="1">
                <a:solidFill>
                  <a:srgbClr val="FFBC00"/>
                </a:solidFill>
                <a:latin typeface="Consolas" panose="020B0609020204030204" pitchFamily="49" charset="0"/>
                <a:ea typeface="Roboto" panose="02000000000000000000" pitchFamily="2" charset="0"/>
                <a:cs typeface="Roboto"/>
                <a:sym typeface="Roboto"/>
              </a:rPr>
              <a:t>f"Было</a:t>
            </a: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внесено</a:t>
            </a: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processed_employees</a:t>
            </a: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сотрудников</a:t>
            </a: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осталось</a:t>
            </a:r>
            <a:r>
              <a:rPr lang="en-US" sz="1200" dirty="0">
                <a:solidFill>
                  <a:srgbClr val="FFBC00"/>
                </a:solidFill>
                <a:latin typeface="Consolas" panose="020B0609020204030204" pitchFamily="49" charset="0"/>
                <a:ea typeface="Roboto" panose="02000000000000000000" pitchFamily="2" charset="0"/>
                <a:cs typeface="Roboto"/>
                <a:sym typeface="Roboto"/>
              </a:rPr>
              <a:t> {5 - </a:t>
            </a:r>
            <a:r>
              <a:rPr lang="en-US" sz="1200" dirty="0" err="1">
                <a:solidFill>
                  <a:srgbClr val="FFBC00"/>
                </a:solidFill>
                <a:latin typeface="Consolas" panose="020B0609020204030204" pitchFamily="49" charset="0"/>
                <a:ea typeface="Roboto" panose="02000000000000000000" pitchFamily="2" charset="0"/>
                <a:cs typeface="Roboto"/>
                <a:sym typeface="Roboto"/>
              </a:rPr>
              <a:t>processed_employees</a:t>
            </a:r>
            <a:r>
              <a:rPr lang="en-US"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endParaRPr lang="en-US"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if __name__ == '__main__':</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main()</a:t>
            </a:r>
          </a:p>
          <a:p>
            <a:pPr>
              <a:buClr>
                <a:srgbClr val="C8C8C8"/>
              </a:buClr>
            </a:pPr>
            <a:endParaRPr lang="af-ZA" sz="1200" dirty="0">
              <a:solidFill>
                <a:srgbClr val="FFBC00"/>
              </a:solidFill>
              <a:latin typeface="Consolas" panose="020B0609020204030204" pitchFamily="49" charset="0"/>
              <a:ea typeface="Roboto" panose="02000000000000000000" pitchFamily="2"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BC6E9129-360B-4C72-9F61-D1B1647AC0B1}"/>
              </a:ext>
            </a:extLst>
          </p:cNvPr>
          <p:cNvSpPr>
            <a:spLocks noGrp="1"/>
          </p:cNvSpPr>
          <p:nvPr>
            <p:ph type="sldNum" idx="12"/>
          </p:nvPr>
        </p:nvSpPr>
        <p:spPr/>
        <p:txBody>
          <a:bodyPr>
            <a:normAutofit/>
          </a:bodyPr>
          <a:lstStyle/>
          <a:p>
            <a:fld id="{00000000-1234-1234-1234-123412341234}" type="slidenum">
              <a:rPr lang="ru" smtClean="0"/>
              <a:pPr/>
              <a:t>124</a:t>
            </a:fld>
            <a:endParaRPr lang="ru"/>
          </a:p>
        </p:txBody>
      </p:sp>
    </p:spTree>
    <p:extLst>
      <p:ext uri="{BB962C8B-B14F-4D97-AF65-F5344CB8AC3E}">
        <p14:creationId xmlns:p14="http://schemas.microsoft.com/office/powerpoint/2010/main" val="33778402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Давайте рассмотрим, как это работает на примере. И вот мы в среде разработки, программа нам в целом уже знакома, но с тех пор, как мы декомпозировали ее на функции, произошло два изменения. Во-первых, в нашу компанию пришел новый специалист по безопасности, и он теперь говорит о том, что нужно доступ выдавать с определенной датой на определенное количество дней. Второе изменение является следствием первого: какой-то программист внес изменения в нашу программу, чтобы эта программа соответствовала требованиям безопасности, которую утвердил новый специалист по безопасности в нашей компании. Соответственно, у нас появилась новая функция «</a:t>
            </a:r>
            <a:r>
              <a:rPr lang="ru-RU" sz="1200" dirty="0" err="1">
                <a:solidFill>
                  <a:srgbClr val="C8C8C8"/>
                </a:solidFill>
                <a:latin typeface="Roboto" panose="02000000000000000000" pitchFamily="2" charset="0"/>
                <a:ea typeface="Roboto" panose="02000000000000000000" pitchFamily="2" charset="0"/>
                <a:cs typeface="Roboto"/>
                <a:sym typeface="Roboto"/>
              </a:rPr>
              <a:t>get_access_details_from_input</a:t>
            </a:r>
            <a:r>
              <a:rPr lang="ru-RU" sz="1200" dirty="0">
                <a:solidFill>
                  <a:srgbClr val="C8C8C8"/>
                </a:solidFill>
                <a:latin typeface="Roboto" panose="02000000000000000000" pitchFamily="2" charset="0"/>
                <a:ea typeface="Roboto" panose="02000000000000000000" pitchFamily="2" charset="0"/>
                <a:cs typeface="Roboto"/>
                <a:sym typeface="Roboto"/>
              </a:rPr>
              <a:t>». Что она делает? Она позволяет при помощи потока ввода получить те самые значения даты, с которой будет предоставлен доступ и количество дней, на которое будет предоставлен доступ. Собственно, все описывается этой строкой кода.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def </a:t>
            </a:r>
            <a:r>
              <a:rPr lang="ru-RU" sz="1200" dirty="0" err="1">
                <a:solidFill>
                  <a:srgbClr val="FFBC00"/>
                </a:solidFill>
                <a:latin typeface="Consolas" panose="020B0609020204030204" pitchFamily="49" charset="0"/>
                <a:ea typeface="Roboto" panose="02000000000000000000" pitchFamily="2" charset="0"/>
                <a:cs typeface="Roboto"/>
                <a:sym typeface="Roboto"/>
              </a:rPr>
              <a:t>get_access_details_from_input</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Получение даты открытия доступа и периода доступа из потока ввода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return</a:t>
            </a:r>
            <a:r>
              <a:rPr lang="ru-RU" sz="1200" dirty="0">
                <a:solidFill>
                  <a:srgbClr val="FFBC00"/>
                </a:solidFill>
                <a:latin typeface="Consolas" panose="020B0609020204030204" pitchFamily="49" charset="0"/>
                <a:ea typeface="Roboto" panose="02000000000000000000" pitchFamily="2" charset="0"/>
                <a:cs typeface="Roboto"/>
                <a:sym typeface="Roboto"/>
              </a:rPr>
              <a:t>: даты открытия доступа и период доступа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print("Введите дату открытия доступа")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access_from</a:t>
            </a:r>
            <a:r>
              <a:rPr lang="ru-RU" sz="1200" dirty="0">
                <a:solidFill>
                  <a:srgbClr val="FFBC00"/>
                </a:solidFill>
                <a:latin typeface="Consolas" panose="020B0609020204030204" pitchFamily="49" charset="0"/>
                <a:ea typeface="Roboto" panose="02000000000000000000" pitchFamily="2" charset="0"/>
                <a:cs typeface="Roboto"/>
                <a:sym typeface="Roboto"/>
              </a:rPr>
              <a:t> = </a:t>
            </a:r>
            <a:r>
              <a:rPr lang="ru-RU" sz="1200" dirty="0" err="1">
                <a:solidFill>
                  <a:srgbClr val="FFBC00"/>
                </a:solidFill>
                <a:latin typeface="Consolas" panose="020B0609020204030204" pitchFamily="49" charset="0"/>
                <a:ea typeface="Roboto" panose="02000000000000000000" pitchFamily="2" charset="0"/>
                <a:cs typeface="Roboto"/>
                <a:sym typeface="Roboto"/>
              </a:rPr>
              <a:t>input</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print("Введите период доступа (в днях)")</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ru-RU" sz="1200" dirty="0">
                <a:solidFill>
                  <a:srgbClr val="FFBC00"/>
                </a:solidFill>
                <a:latin typeface="Consolas" panose="020B0609020204030204" pitchFamily="49" charset="0"/>
                <a:ea typeface="Roboto" panose="02000000000000000000" pitchFamily="2" charset="0"/>
                <a:cs typeface="Roboto"/>
                <a:sym typeface="Roboto"/>
              </a:rPr>
              <a:t> = </a:t>
            </a:r>
            <a:r>
              <a:rPr lang="ru-RU" sz="1200" dirty="0" err="1">
                <a:solidFill>
                  <a:srgbClr val="FFBC00"/>
                </a:solidFill>
                <a:latin typeface="Consolas" panose="020B0609020204030204" pitchFamily="49" charset="0"/>
                <a:ea typeface="Roboto" panose="02000000000000000000" pitchFamily="2" charset="0"/>
                <a:cs typeface="Roboto"/>
                <a:sym typeface="Roboto"/>
              </a:rPr>
              <a:t>int</a:t>
            </a: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ru-RU" sz="1200" dirty="0" err="1">
                <a:solidFill>
                  <a:srgbClr val="FFBC00"/>
                </a:solidFill>
                <a:latin typeface="Consolas" panose="020B0609020204030204" pitchFamily="49" charset="0"/>
                <a:ea typeface="Roboto" panose="02000000000000000000" pitchFamily="2" charset="0"/>
                <a:cs typeface="Roboto"/>
                <a:sym typeface="Roboto"/>
              </a:rPr>
              <a:t>input</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return</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access_from</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access_period</a:t>
            </a: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def </a:t>
            </a:r>
            <a:r>
              <a:rPr lang="ru-RU" sz="1200" dirty="0" err="1">
                <a:solidFill>
                  <a:srgbClr val="FFBC00"/>
                </a:solidFill>
                <a:latin typeface="Consolas" panose="020B0609020204030204" pitchFamily="49" charset="0"/>
                <a:ea typeface="Roboto" panose="02000000000000000000" pitchFamily="2" charset="0"/>
                <a:cs typeface="Roboto"/>
                <a:sym typeface="Roboto"/>
              </a:rPr>
              <a:t>allow_access_to_user</a:t>
            </a: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ru-RU" sz="1200" dirty="0" err="1">
                <a:solidFill>
                  <a:srgbClr val="FFBC00"/>
                </a:solidFill>
                <a:latin typeface="Consolas" panose="020B0609020204030204" pitchFamily="49" charset="0"/>
                <a:ea typeface="Roboto" panose="02000000000000000000" pitchFamily="2" charset="0"/>
                <a:cs typeface="Roboto"/>
                <a:sym typeface="Roboto"/>
              </a:rPr>
              <a:t>email</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system</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access_details</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Выдача права в систему</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param</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email</a:t>
            </a:r>
            <a:r>
              <a:rPr lang="ru-RU" sz="1200" dirty="0">
                <a:solidFill>
                  <a:srgbClr val="FFBC00"/>
                </a:solidFill>
                <a:latin typeface="Consolas" panose="020B0609020204030204" pitchFamily="49" charset="0"/>
                <a:ea typeface="Roboto" panose="02000000000000000000" pitchFamily="2" charset="0"/>
                <a:cs typeface="Roboto"/>
                <a:sym typeface="Roboto"/>
              </a:rPr>
              <a:t>: Почта сотрудника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param</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system</a:t>
            </a:r>
            <a:r>
              <a:rPr lang="ru-RU" sz="1200" dirty="0">
                <a:solidFill>
                  <a:srgbClr val="FFBC00"/>
                </a:solidFill>
                <a:latin typeface="Consolas" panose="020B0609020204030204" pitchFamily="49" charset="0"/>
                <a:ea typeface="Roboto" panose="02000000000000000000" pitchFamily="2" charset="0"/>
                <a:cs typeface="Roboto"/>
                <a:sym typeface="Roboto"/>
              </a:rPr>
              <a:t>: Название системы</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param</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access_attempts</a:t>
            </a:r>
            <a:r>
              <a:rPr lang="ru-RU" sz="1200" dirty="0">
                <a:solidFill>
                  <a:srgbClr val="FFBC00"/>
                </a:solidFill>
                <a:latin typeface="Consolas" panose="020B0609020204030204" pitchFamily="49" charset="0"/>
                <a:ea typeface="Roboto" panose="02000000000000000000" pitchFamily="2" charset="0"/>
                <a:cs typeface="Roboto"/>
                <a:sym typeface="Roboto"/>
              </a:rPr>
              <a:t>: Количество попыток для выдачи прав</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return</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for</a:t>
            </a:r>
            <a:r>
              <a:rPr lang="ru-RU" sz="1200" dirty="0">
                <a:solidFill>
                  <a:srgbClr val="FFBC00"/>
                </a:solidFill>
                <a:latin typeface="Consolas" panose="020B0609020204030204" pitchFamily="49" charset="0"/>
                <a:ea typeface="Roboto" panose="02000000000000000000" pitchFamily="2" charset="0"/>
                <a:cs typeface="Roboto"/>
                <a:sym typeface="Roboto"/>
              </a:rPr>
              <a:t> _ </a:t>
            </a:r>
            <a:r>
              <a:rPr lang="ru-RU" sz="1200" dirty="0" err="1">
                <a:solidFill>
                  <a:srgbClr val="FFBC00"/>
                </a:solidFill>
                <a:latin typeface="Consolas" panose="020B0609020204030204" pitchFamily="49" charset="0"/>
                <a:ea typeface="Roboto" panose="02000000000000000000" pitchFamily="2" charset="0"/>
                <a:cs typeface="Roboto"/>
                <a:sym typeface="Roboto"/>
              </a:rPr>
              <a:t>in</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range</a:t>
            </a: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ru-RU" sz="1200" dirty="0" err="1">
                <a:solidFill>
                  <a:srgbClr val="FFBC00"/>
                </a:solidFill>
                <a:latin typeface="Consolas" panose="020B0609020204030204" pitchFamily="49" charset="0"/>
                <a:ea typeface="Roboto" panose="02000000000000000000" pitchFamily="2" charset="0"/>
                <a:cs typeface="Roboto"/>
                <a:sym typeface="Roboto"/>
              </a:rPr>
              <a:t>access_details</a:t>
            </a:r>
            <a:r>
              <a:rPr lang="ru-RU" sz="1200" dirty="0">
                <a:solidFill>
                  <a:srgbClr val="FFBC00"/>
                </a:solidFill>
                <a:latin typeface="Consolas" panose="020B0609020204030204" pitchFamily="49" charset="0"/>
                <a:ea typeface="Roboto" panose="02000000000000000000" pitchFamily="2" charset="0"/>
                <a:cs typeface="Roboto"/>
                <a:sym typeface="Roboto"/>
              </a:rPr>
              <a:t>[0]):</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print(f"{</a:t>
            </a:r>
            <a:r>
              <a:rPr lang="ru-RU" sz="1200" dirty="0" err="1">
                <a:solidFill>
                  <a:srgbClr val="FFBC00"/>
                </a:solidFill>
                <a:latin typeface="Consolas" panose="020B0609020204030204" pitchFamily="49" charset="0"/>
                <a:ea typeface="Roboto" panose="02000000000000000000" pitchFamily="2" charset="0"/>
                <a:cs typeface="Roboto"/>
                <a:sym typeface="Roboto"/>
              </a:rPr>
              <a:t>email</a:t>
            </a:r>
            <a:r>
              <a:rPr lang="ru-RU" sz="1200" dirty="0">
                <a:solidFill>
                  <a:srgbClr val="FFBC00"/>
                </a:solidFill>
                <a:latin typeface="Consolas" panose="020B0609020204030204" pitchFamily="49" charset="0"/>
                <a:ea typeface="Roboto" panose="02000000000000000000" pitchFamily="2" charset="0"/>
                <a:cs typeface="Roboto"/>
                <a:sym typeface="Roboto"/>
              </a:rPr>
              <a:t>} был выдан доступ в {</a:t>
            </a:r>
            <a:r>
              <a:rPr lang="ru-RU" sz="1200" dirty="0" err="1">
                <a:solidFill>
                  <a:srgbClr val="FFBC00"/>
                </a:solidFill>
                <a:latin typeface="Consolas" panose="020B0609020204030204" pitchFamily="49" charset="0"/>
                <a:ea typeface="Roboto" panose="02000000000000000000" pitchFamily="2" charset="0"/>
                <a:cs typeface="Roboto"/>
                <a:sym typeface="Roboto"/>
              </a:rPr>
              <a:t>system</a:t>
            </a: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en-US" sz="1200" dirty="0">
                <a:solidFill>
                  <a:srgbClr val="FFBC00"/>
                </a:solidFill>
                <a:latin typeface="Consolas" panose="020B0609020204030204" pitchFamily="49" charset="0"/>
                <a:ea typeface="Roboto" panose="02000000000000000000" pitchFamily="2" charset="0"/>
                <a:cs typeface="Roboto"/>
                <a:sym typeface="Roboto"/>
              </a:rPr>
              <a:t/>
            </a:r>
            <a:br>
              <a:rPr lang="en-US" sz="1200" dirty="0">
                <a:solidFill>
                  <a:srgbClr val="FFBC00"/>
                </a:solidFill>
                <a:latin typeface="Consolas" panose="020B0609020204030204" pitchFamily="49" charset="0"/>
                <a:ea typeface="Roboto" panose="02000000000000000000" pitchFamily="2" charset="0"/>
                <a:cs typeface="Roboto"/>
                <a:sym typeface="Roboto"/>
              </a:rPr>
            </a:br>
            <a:endParaRPr lang="en-US"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def main():</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access_from</a:t>
            </a: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en-US" sz="1200" dirty="0">
                <a:solidFill>
                  <a:srgbClr val="FFBC00"/>
                </a:solidFill>
                <a:latin typeface="Consolas" panose="020B0609020204030204" pitchFamily="49" charset="0"/>
                <a:ea typeface="Roboto" panose="02000000000000000000" pitchFamily="2" charset="0"/>
                <a:cs typeface="Roboto"/>
                <a:sym typeface="Roboto"/>
              </a:rPr>
              <a:t> = </a:t>
            </a:r>
            <a:r>
              <a:rPr lang="en-US" sz="1200" dirty="0" err="1">
                <a:solidFill>
                  <a:srgbClr val="FFBC00"/>
                </a:solidFill>
                <a:latin typeface="Consolas" panose="020B0609020204030204" pitchFamily="49" charset="0"/>
                <a:ea typeface="Roboto" panose="02000000000000000000" pitchFamily="2" charset="0"/>
                <a:cs typeface="Roboto"/>
                <a:sym typeface="Roboto"/>
              </a:rPr>
              <a:t>get_access_details_from_input</a:t>
            </a:r>
            <a:r>
              <a:rPr lang="en-US"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endParaRPr lang="ru-RU" sz="1200" dirty="0">
              <a:solidFill>
                <a:srgbClr val="FFBC00"/>
              </a:solidFill>
              <a:latin typeface="Consolas" panose="020B0609020204030204" pitchFamily="49" charset="0"/>
              <a:ea typeface="Roboto" panose="02000000000000000000" pitchFamily="2"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B9162C1A-72FF-4203-9148-259CB22F3020}"/>
              </a:ext>
            </a:extLst>
          </p:cNvPr>
          <p:cNvSpPr>
            <a:spLocks noGrp="1"/>
          </p:cNvSpPr>
          <p:nvPr>
            <p:ph type="sldNum" idx="12"/>
          </p:nvPr>
        </p:nvSpPr>
        <p:spPr/>
        <p:txBody>
          <a:bodyPr>
            <a:normAutofit/>
          </a:bodyPr>
          <a:lstStyle/>
          <a:p>
            <a:fld id="{00000000-1234-1234-1234-123412341234}" type="slidenum">
              <a:rPr lang="ru" smtClean="0"/>
              <a:pPr/>
              <a:t>125</a:t>
            </a:fld>
            <a:endParaRPr lang="ru"/>
          </a:p>
        </p:txBody>
      </p:sp>
    </p:spTree>
    <p:extLst>
      <p:ext uri="{BB962C8B-B14F-4D97-AF65-F5344CB8AC3E}">
        <p14:creationId xmlns:p14="http://schemas.microsoft.com/office/powerpoint/2010/main" val="26647072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822874"/>
          </a:xfrm>
          <a:prstGeom prst="rect">
            <a:avLst/>
          </a:prstGeom>
          <a:noFill/>
          <a:ln>
            <a:noFill/>
          </a:ln>
        </p:spPr>
        <p:txBody>
          <a:bodyPr spcFirstLastPara="1" wrap="square" lIns="162533" tIns="162533" rIns="162533" bIns="162533" anchor="t" anchorCtr="0">
            <a:spAutoFit/>
          </a:bodyPr>
          <a:lstStyle/>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system, </a:t>
            </a:r>
            <a:r>
              <a:rPr lang="en-US" sz="1200" dirty="0" err="1">
                <a:solidFill>
                  <a:srgbClr val="FFBC00"/>
                </a:solidFill>
                <a:latin typeface="Consolas" panose="020B0609020204030204" pitchFamily="49" charset="0"/>
                <a:ea typeface="Roboto" panose="02000000000000000000" pitchFamily="2" charset="0"/>
                <a:cs typeface="Roboto"/>
                <a:sym typeface="Roboto"/>
              </a:rPr>
              <a:t>access_attempts</a:t>
            </a:r>
            <a:r>
              <a:rPr lang="en-US" sz="1200" dirty="0">
                <a:solidFill>
                  <a:srgbClr val="FFBC00"/>
                </a:solidFill>
                <a:latin typeface="Consolas" panose="020B0609020204030204" pitchFamily="49" charset="0"/>
                <a:ea typeface="Roboto" panose="02000000000000000000" pitchFamily="2" charset="0"/>
                <a:cs typeface="Roboto"/>
                <a:sym typeface="Roboto"/>
              </a:rPr>
              <a:t> = </a:t>
            </a:r>
            <a:r>
              <a:rPr lang="en-US" sz="1200" dirty="0" err="1">
                <a:solidFill>
                  <a:srgbClr val="FFBC00"/>
                </a:solidFill>
                <a:latin typeface="Consolas" panose="020B0609020204030204" pitchFamily="49" charset="0"/>
                <a:ea typeface="Roboto" panose="02000000000000000000" pitchFamily="2" charset="0"/>
                <a:cs typeface="Roboto"/>
                <a:sym typeface="Roboto"/>
              </a:rPr>
              <a:t>get_system_info</a:t>
            </a:r>
            <a:r>
              <a:rPr lang="en-US" sz="1200" dirty="0">
                <a:solidFill>
                  <a:srgbClr val="FFBC00"/>
                </a:solidFill>
                <a:latin typeface="Consolas" panose="020B0609020204030204" pitchFamily="49" charset="0"/>
                <a:ea typeface="Roboto" panose="02000000000000000000" pitchFamily="2" charset="0"/>
                <a:cs typeface="Roboto"/>
                <a:sym typeface="Roboto"/>
              </a:rPr>
              <a:t>(job)</a:t>
            </a:r>
          </a:p>
          <a:p>
            <a:pPr>
              <a:buClr>
                <a:srgbClr val="C8C8C8"/>
              </a:buClr>
            </a:pPr>
            <a:endParaRPr lang="en-US"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if system is None and </a:t>
            </a:r>
            <a:r>
              <a:rPr lang="en-US" sz="1200" dirty="0" err="1">
                <a:solidFill>
                  <a:srgbClr val="FFBC00"/>
                </a:solidFill>
                <a:latin typeface="Consolas" panose="020B0609020204030204" pitchFamily="49" charset="0"/>
                <a:ea typeface="Roboto" panose="02000000000000000000" pitchFamily="2" charset="0"/>
                <a:cs typeface="Roboto"/>
                <a:sym typeface="Roboto"/>
              </a:rPr>
              <a:t>access_attempts</a:t>
            </a:r>
            <a:r>
              <a:rPr lang="en-US" sz="1200" dirty="0">
                <a:solidFill>
                  <a:srgbClr val="FFBC00"/>
                </a:solidFill>
                <a:latin typeface="Consolas" panose="020B0609020204030204" pitchFamily="49" charset="0"/>
                <a:ea typeface="Roboto" panose="02000000000000000000" pitchFamily="2" charset="0"/>
                <a:cs typeface="Roboto"/>
                <a:sym typeface="Roboto"/>
              </a:rPr>
              <a:t> is None:</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allow_access_to_user</a:t>
            </a:r>
            <a:r>
              <a:rPr lang="en-US" sz="1200" dirty="0">
                <a:solidFill>
                  <a:srgbClr val="FFBC00"/>
                </a:solidFill>
                <a:latin typeface="Consolas" panose="020B0609020204030204" pitchFamily="49" charset="0"/>
                <a:ea typeface="Roboto" panose="02000000000000000000" pitchFamily="2" charset="0"/>
                <a:cs typeface="Roboto"/>
                <a:sym typeface="Roboto"/>
              </a:rPr>
              <a:t>(email, </a:t>
            </a:r>
            <a:r>
              <a:rPr lang="en-US" sz="1200" dirty="0" err="1">
                <a:solidFill>
                  <a:srgbClr val="FFBC00"/>
                </a:solidFill>
                <a:latin typeface="Consolas" panose="020B0609020204030204" pitchFamily="49" charset="0"/>
                <a:ea typeface="Roboto" panose="02000000000000000000" pitchFamily="2" charset="0"/>
                <a:cs typeface="Roboto"/>
                <a:sym typeface="Roboto"/>
              </a:rPr>
              <a:t>access_details</a:t>
            </a:r>
            <a:r>
              <a:rPr lang="en-US" sz="1200" dirty="0">
                <a:solidFill>
                  <a:srgbClr val="FFBC00"/>
                </a:solidFill>
                <a:latin typeface="Consolas" panose="020B0609020204030204" pitchFamily="49" charset="0"/>
                <a:ea typeface="Roboto" panose="02000000000000000000" pitchFamily="2" charset="0"/>
                <a:cs typeface="Roboto"/>
                <a:sym typeface="Roboto"/>
              </a:rPr>
              <a:t>=(1, </a:t>
            </a:r>
            <a:r>
              <a:rPr lang="en-US" sz="1200" dirty="0" err="1">
                <a:solidFill>
                  <a:srgbClr val="FFBC00"/>
                </a:solidFill>
                <a:latin typeface="Consolas" panose="020B0609020204030204" pitchFamily="49" charset="0"/>
                <a:ea typeface="Roboto" panose="02000000000000000000" pitchFamily="2" charset="0"/>
                <a:cs typeface="Roboto"/>
                <a:sym typeface="Roboto"/>
              </a:rPr>
              <a:t>access_from</a:t>
            </a: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en-US" sz="1200" dirty="0">
                <a:solidFill>
                  <a:srgbClr val="FFBC00"/>
                </a:solidFill>
                <a:latin typeface="Consolas" panose="020B0609020204030204" pitchFamily="49" charset="0"/>
                <a:ea typeface="Roboto" panose="02000000000000000000" pitchFamily="2" charset="0"/>
                <a:cs typeface="Roboto"/>
                <a:sym typeface="Roboto"/>
              </a:rPr>
              <a:t>), system="</a:t>
            </a:r>
            <a:r>
              <a:rPr lang="en-US" sz="1200" dirty="0" err="1">
                <a:solidFill>
                  <a:srgbClr val="FFBC00"/>
                </a:solidFill>
                <a:latin typeface="Consolas" panose="020B0609020204030204" pitchFamily="49" charset="0"/>
                <a:ea typeface="Roboto" panose="02000000000000000000" pitchFamily="2" charset="0"/>
                <a:cs typeface="Roboto"/>
                <a:sym typeface="Roboto"/>
              </a:rPr>
              <a:t>sanitary_engineering_room</a:t>
            </a:r>
            <a:r>
              <a:rPr lang="en-US"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continue</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allow_access_to_user</a:t>
            </a: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ru-RU" sz="1200" dirty="0" err="1">
                <a:solidFill>
                  <a:srgbClr val="FFBC00"/>
                </a:solidFill>
                <a:latin typeface="Consolas" panose="020B0609020204030204" pitchFamily="49" charset="0"/>
                <a:ea typeface="Roboto" panose="02000000000000000000" pitchFamily="2" charset="0"/>
                <a:cs typeface="Roboto"/>
                <a:sym typeface="Roboto"/>
              </a:rPr>
              <a:t>email</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access_details</a:t>
            </a: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ru-RU" sz="1200" dirty="0" err="1">
                <a:solidFill>
                  <a:srgbClr val="FFBC00"/>
                </a:solidFill>
                <a:latin typeface="Consolas" panose="020B0609020204030204" pitchFamily="49" charset="0"/>
                <a:ea typeface="Roboto" panose="02000000000000000000" pitchFamily="2" charset="0"/>
                <a:cs typeface="Roboto"/>
                <a:sym typeface="Roboto"/>
              </a:rPr>
              <a:t>access_attempts</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access_from</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system</a:t>
            </a: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ru-RU" sz="1200" dirty="0" err="1">
                <a:solidFill>
                  <a:srgbClr val="FFBC00"/>
                </a:solidFill>
                <a:latin typeface="Consolas" panose="020B0609020204030204" pitchFamily="49" charset="0"/>
                <a:ea typeface="Roboto" panose="02000000000000000000" pitchFamily="2" charset="0"/>
                <a:cs typeface="Roboto"/>
                <a:sym typeface="Roboto"/>
              </a:rPr>
              <a:t>system</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processed_employees</a:t>
            </a:r>
            <a:r>
              <a:rPr lang="ru-RU" sz="1200" dirty="0">
                <a:solidFill>
                  <a:srgbClr val="FFBC00"/>
                </a:solidFill>
                <a:latin typeface="Consolas" panose="020B0609020204030204" pitchFamily="49" charset="0"/>
                <a:ea typeface="Roboto" panose="02000000000000000000" pitchFamily="2" charset="0"/>
                <a:cs typeface="Roboto"/>
                <a:sym typeface="Roboto"/>
              </a:rPr>
              <a:t> += 1</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print(</a:t>
            </a:r>
            <a:r>
              <a:rPr lang="ru-RU" sz="1200" dirty="0" err="1">
                <a:solidFill>
                  <a:srgbClr val="FFBC00"/>
                </a:solidFill>
                <a:latin typeface="Consolas" panose="020B0609020204030204" pitchFamily="49" charset="0"/>
                <a:ea typeface="Roboto" panose="02000000000000000000" pitchFamily="2" charset="0"/>
                <a:cs typeface="Roboto"/>
                <a:sym typeface="Roboto"/>
              </a:rPr>
              <a:t>f"Было</a:t>
            </a:r>
            <a:r>
              <a:rPr lang="ru-RU" sz="1200" dirty="0">
                <a:solidFill>
                  <a:srgbClr val="FFBC00"/>
                </a:solidFill>
                <a:latin typeface="Consolas" panose="020B0609020204030204" pitchFamily="49" charset="0"/>
                <a:ea typeface="Roboto" panose="02000000000000000000" pitchFamily="2" charset="0"/>
                <a:cs typeface="Roboto"/>
                <a:sym typeface="Roboto"/>
              </a:rPr>
              <a:t> внесено {</a:t>
            </a:r>
            <a:r>
              <a:rPr lang="ru-RU" sz="1200" dirty="0" err="1">
                <a:solidFill>
                  <a:srgbClr val="FFBC00"/>
                </a:solidFill>
                <a:latin typeface="Consolas" panose="020B0609020204030204" pitchFamily="49" charset="0"/>
                <a:ea typeface="Roboto" panose="02000000000000000000" pitchFamily="2" charset="0"/>
                <a:cs typeface="Roboto"/>
                <a:sym typeface="Roboto"/>
              </a:rPr>
              <a:t>processed_employees</a:t>
            </a:r>
            <a:r>
              <a:rPr lang="ru-RU" sz="1200" dirty="0">
                <a:solidFill>
                  <a:srgbClr val="FFBC00"/>
                </a:solidFill>
                <a:latin typeface="Consolas" panose="020B0609020204030204" pitchFamily="49" charset="0"/>
                <a:ea typeface="Roboto" panose="02000000000000000000" pitchFamily="2" charset="0"/>
                <a:cs typeface="Roboto"/>
                <a:sym typeface="Roboto"/>
              </a:rPr>
              <a:t>} сотрудников, осталось {5 - </a:t>
            </a:r>
            <a:r>
              <a:rPr lang="ru-RU" sz="1200" dirty="0" err="1">
                <a:solidFill>
                  <a:srgbClr val="FFBC00"/>
                </a:solidFill>
                <a:latin typeface="Consolas" panose="020B0609020204030204" pitchFamily="49" charset="0"/>
                <a:ea typeface="Roboto" panose="02000000000000000000" pitchFamily="2" charset="0"/>
                <a:cs typeface="Roboto"/>
                <a:sym typeface="Roboto"/>
              </a:rPr>
              <a:t>processed_employees</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err="1">
                <a:solidFill>
                  <a:srgbClr val="FFBC00"/>
                </a:solidFill>
                <a:latin typeface="Consolas" panose="020B0609020204030204" pitchFamily="49" charset="0"/>
                <a:ea typeface="Roboto" panose="02000000000000000000" pitchFamily="2" charset="0"/>
                <a:cs typeface="Roboto"/>
                <a:sym typeface="Roboto"/>
              </a:rPr>
              <a:t>if</a:t>
            </a:r>
            <a:r>
              <a:rPr lang="ru-RU" sz="1200" dirty="0">
                <a:solidFill>
                  <a:srgbClr val="FFBC00"/>
                </a:solidFill>
                <a:latin typeface="Consolas" panose="020B0609020204030204" pitchFamily="49" charset="0"/>
                <a:ea typeface="Roboto" panose="02000000000000000000" pitchFamily="2" charset="0"/>
                <a:cs typeface="Roboto"/>
                <a:sym typeface="Roboto"/>
              </a:rPr>
              <a:t> __</a:t>
            </a:r>
            <a:r>
              <a:rPr lang="ru-RU" sz="1200" dirty="0" err="1">
                <a:solidFill>
                  <a:srgbClr val="FFBC00"/>
                </a:solidFill>
                <a:latin typeface="Consolas" panose="020B0609020204030204" pitchFamily="49" charset="0"/>
                <a:ea typeface="Roboto" panose="02000000000000000000" pitchFamily="2" charset="0"/>
                <a:cs typeface="Roboto"/>
                <a:sym typeface="Roboto"/>
              </a:rPr>
              <a:t>name</a:t>
            </a:r>
            <a:r>
              <a:rPr lang="ru-RU" sz="1200" dirty="0">
                <a:solidFill>
                  <a:srgbClr val="FFBC00"/>
                </a:solidFill>
                <a:latin typeface="Consolas" panose="020B0609020204030204" pitchFamily="49" charset="0"/>
                <a:ea typeface="Roboto" panose="02000000000000000000" pitchFamily="2" charset="0"/>
                <a:cs typeface="Roboto"/>
                <a:sym typeface="Roboto"/>
              </a:rPr>
              <a:t>__ == '__</a:t>
            </a:r>
            <a:r>
              <a:rPr lang="ru-RU" sz="1200" dirty="0" err="1">
                <a:solidFill>
                  <a:srgbClr val="FFBC00"/>
                </a:solidFill>
                <a:latin typeface="Consolas" panose="020B0609020204030204" pitchFamily="49" charset="0"/>
                <a:ea typeface="Roboto" panose="02000000000000000000" pitchFamily="2" charset="0"/>
                <a:cs typeface="Roboto"/>
                <a:sym typeface="Roboto"/>
              </a:rPr>
              <a:t>main</a:t>
            </a:r>
            <a:r>
              <a:rPr lang="ru-RU" sz="1200" dirty="0">
                <a:solidFill>
                  <a:srgbClr val="FFBC00"/>
                </a:solidFill>
                <a:latin typeface="Consolas" panose="020B0609020204030204" pitchFamily="49" charset="0"/>
                <a:ea typeface="Roboto" panose="02000000000000000000" pitchFamily="2" charset="0"/>
                <a:cs typeface="Roboto"/>
                <a:sym typeface="Roboto"/>
              </a:rPr>
              <a:t>__':</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main</a:t>
            </a: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en-US" sz="1200" dirty="0">
                <a:solidFill>
                  <a:srgbClr val="FFBC00"/>
                </a:solidFill>
                <a:latin typeface="Consolas" panose="020B0609020204030204" pitchFamily="49" charset="0"/>
                <a:ea typeface="Roboto" panose="02000000000000000000" pitchFamily="2" charset="0"/>
                <a:cs typeface="Roboto"/>
                <a:sym typeface="Roboto"/>
              </a:rPr>
              <a:t/>
            </a:r>
            <a:br>
              <a:rPr lang="en-US" sz="1200" dirty="0">
                <a:solidFill>
                  <a:srgbClr val="FFBC00"/>
                </a:solidFill>
                <a:latin typeface="Consolas" panose="020B0609020204030204" pitchFamily="49" charset="0"/>
                <a:ea typeface="Roboto" panose="02000000000000000000" pitchFamily="2" charset="0"/>
                <a:cs typeface="Roboto"/>
                <a:sym typeface="Roboto"/>
              </a:rPr>
            </a:b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Давайте проверим вообще работает ли наша программа, и правильно ли все сделал программист. Допустим, к нам пришел какой-нибудь разработчик. С вот такой почты, он программист, он хочет получить доступ с сегодняшнего дня на, допустим, 35. Ему был выдан доступ. Значит программист все сделал правильно. Затем к нам пришел дизайнер. Дизайнер хочет получить доступ на вот такую почту, он хочет получить все с сегодняшнего дня, и здесь нас кто-то отвлек. Мы ему предложили вписать самому, на сколько дней ему будет предоставлен доступ. Он увидел сообщение о том, что нужно ввести период доступа в днях. И написал — пять дней. И здесь наша программа завершилась с ошибкой.</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ru-RU" sz="1200" dirty="0">
                <a:solidFill>
                  <a:srgbClr val="FFBC00"/>
                </a:solidFill>
                <a:latin typeface="Consolas" panose="020B0609020204030204" pitchFamily="49" charset="0"/>
                <a:ea typeface="Roboto" panose="02000000000000000000" pitchFamily="2" charset="0"/>
                <a:cs typeface="Roboto"/>
                <a:sym typeface="Roboto"/>
              </a:rPr>
              <a:t>Введите период доступа (в днях)</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пять дней</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Traceback (most recent call last):</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File "C:/Users/User/pythonforops/test.py", line 74, in &lt;module&gt;</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main()</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File "C:/Users/User/pythonforops/test.py", line 60, in main</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access_from</a:t>
            </a: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en-US" sz="1200" dirty="0">
                <a:solidFill>
                  <a:srgbClr val="FFBC00"/>
                </a:solidFill>
                <a:latin typeface="Consolas" panose="020B0609020204030204" pitchFamily="49" charset="0"/>
                <a:ea typeface="Roboto" panose="02000000000000000000" pitchFamily="2" charset="0"/>
                <a:cs typeface="Roboto"/>
                <a:sym typeface="Roboto"/>
              </a:rPr>
              <a:t> = </a:t>
            </a:r>
            <a:r>
              <a:rPr lang="en-US" sz="1200" dirty="0" err="1">
                <a:solidFill>
                  <a:srgbClr val="FFBC00"/>
                </a:solidFill>
                <a:latin typeface="Consolas" panose="020B0609020204030204" pitchFamily="49" charset="0"/>
                <a:ea typeface="Roboto" panose="02000000000000000000" pitchFamily="2" charset="0"/>
                <a:cs typeface="Roboto"/>
                <a:sym typeface="Roboto"/>
              </a:rPr>
              <a:t>get_access_details_from_input</a:t>
            </a:r>
            <a:r>
              <a:rPr lang="en-US"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File "C:/Users/User/pythonforops/test.py", line 23, in </a:t>
            </a:r>
            <a:r>
              <a:rPr lang="en-US" sz="1200" dirty="0" err="1">
                <a:solidFill>
                  <a:srgbClr val="FFBC00"/>
                </a:solidFill>
                <a:latin typeface="Consolas" panose="020B0609020204030204" pitchFamily="49" charset="0"/>
                <a:ea typeface="Roboto" panose="02000000000000000000" pitchFamily="2" charset="0"/>
                <a:cs typeface="Roboto"/>
                <a:sym typeface="Roboto"/>
              </a:rPr>
              <a:t>get_access_details_from_input</a:t>
            </a:r>
            <a:endParaRPr lang="en-US"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    </a:t>
            </a:r>
            <a:r>
              <a:rPr lang="en-US"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en-US" sz="1200" dirty="0">
                <a:solidFill>
                  <a:srgbClr val="FFBC00"/>
                </a:solidFill>
                <a:latin typeface="Consolas" panose="020B0609020204030204" pitchFamily="49" charset="0"/>
                <a:ea typeface="Roboto" panose="02000000000000000000" pitchFamily="2" charset="0"/>
                <a:cs typeface="Roboto"/>
                <a:sym typeface="Roboto"/>
              </a:rPr>
              <a:t> = int(input())</a:t>
            </a:r>
          </a:p>
          <a:p>
            <a:pPr>
              <a:buClr>
                <a:srgbClr val="C8C8C8"/>
              </a:buClr>
            </a:pPr>
            <a:r>
              <a:rPr lang="en-US" sz="1200" dirty="0" err="1">
                <a:solidFill>
                  <a:srgbClr val="FFBC00"/>
                </a:solidFill>
                <a:latin typeface="Consolas" panose="020B0609020204030204" pitchFamily="49" charset="0"/>
                <a:ea typeface="Roboto" panose="02000000000000000000" pitchFamily="2" charset="0"/>
                <a:cs typeface="Roboto"/>
                <a:sym typeface="Roboto"/>
              </a:rPr>
              <a:t>ValueError</a:t>
            </a:r>
            <a:r>
              <a:rPr lang="en-US" sz="1200" dirty="0">
                <a:solidFill>
                  <a:srgbClr val="FFBC00"/>
                </a:solidFill>
                <a:latin typeface="Consolas" panose="020B0609020204030204" pitchFamily="49" charset="0"/>
                <a:ea typeface="Roboto" panose="02000000000000000000" pitchFamily="2" charset="0"/>
                <a:cs typeface="Roboto"/>
                <a:sym typeface="Roboto"/>
              </a:rPr>
              <a:t>: invalid literal for int() with base 10: '</a:t>
            </a:r>
            <a:r>
              <a:rPr lang="ru-RU" sz="1200" dirty="0">
                <a:solidFill>
                  <a:srgbClr val="FFBC00"/>
                </a:solidFill>
                <a:latin typeface="Consolas" panose="020B0609020204030204" pitchFamily="49" charset="0"/>
                <a:ea typeface="Roboto" panose="02000000000000000000" pitchFamily="2" charset="0"/>
                <a:cs typeface="Roboto"/>
                <a:sym typeface="Roboto"/>
              </a:rPr>
              <a:t>пять дней'</a:t>
            </a:r>
          </a:p>
          <a:p>
            <a:pPr>
              <a:buClr>
                <a:srgbClr val="C8C8C8"/>
              </a:buClr>
            </a:pP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en-US" sz="1200" dirty="0">
                <a:solidFill>
                  <a:srgbClr val="FFBC00"/>
                </a:solidFill>
                <a:latin typeface="Consolas" panose="020B0609020204030204" pitchFamily="49" charset="0"/>
                <a:ea typeface="Roboto" panose="02000000000000000000" pitchFamily="2" charset="0"/>
                <a:cs typeface="Roboto"/>
                <a:sym typeface="Roboto"/>
              </a:rPr>
              <a:t>Process finished with exit code 1</a:t>
            </a:r>
          </a:p>
          <a:p>
            <a:pPr>
              <a:buClr>
                <a:srgbClr val="C8C8C8"/>
              </a:buClr>
            </a:pPr>
            <a:endParaRPr lang="en-US" sz="1200" dirty="0">
              <a:solidFill>
                <a:srgbClr val="C8C8C8"/>
              </a:solidFill>
              <a:latin typeface="Roboto" panose="02000000000000000000" pitchFamily="2" charset="0"/>
              <a:ea typeface="Roboto" panose="02000000000000000000" pitchFamily="2"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F7529AD6-8578-4349-B246-3324DA053C66}"/>
              </a:ext>
            </a:extLst>
          </p:cNvPr>
          <p:cNvSpPr>
            <a:spLocks noGrp="1"/>
          </p:cNvSpPr>
          <p:nvPr>
            <p:ph type="sldNum" idx="12"/>
          </p:nvPr>
        </p:nvSpPr>
        <p:spPr/>
        <p:txBody>
          <a:bodyPr>
            <a:normAutofit/>
          </a:bodyPr>
          <a:lstStyle/>
          <a:p>
            <a:fld id="{00000000-1234-1234-1234-123412341234}" type="slidenum">
              <a:rPr lang="ru" smtClean="0"/>
              <a:pPr/>
              <a:t>126</a:t>
            </a:fld>
            <a:endParaRPr lang="ru"/>
          </a:p>
        </p:txBody>
      </p:sp>
    </p:spTree>
    <p:extLst>
      <p:ext uri="{BB962C8B-B14F-4D97-AF65-F5344CB8AC3E}">
        <p14:creationId xmlns:p14="http://schemas.microsoft.com/office/powerpoint/2010/main" val="3421387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268876"/>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Что же делать в случае, если Ваша программа завершилась с ошибкой? Нужно, во-первых, понять, что за ошибка в ней возникла. Из последней строки </a:t>
            </a:r>
            <a:r>
              <a:rPr lang="ru-RU" sz="1200" dirty="0" err="1">
                <a:solidFill>
                  <a:srgbClr val="C8C8C8"/>
                </a:solidFill>
                <a:latin typeface="Roboto" panose="02000000000000000000" pitchFamily="2" charset="0"/>
                <a:ea typeface="Roboto" panose="02000000000000000000" pitchFamily="2" charset="0"/>
                <a:cs typeface="Roboto"/>
                <a:sym typeface="Roboto"/>
              </a:rPr>
              <a:t>трейсбэка</a:t>
            </a:r>
            <a:r>
              <a:rPr lang="ru-RU" sz="1200" dirty="0">
                <a:solidFill>
                  <a:srgbClr val="C8C8C8"/>
                </a:solidFill>
                <a:latin typeface="Roboto" panose="02000000000000000000" pitchFamily="2" charset="0"/>
                <a:ea typeface="Roboto" panose="02000000000000000000" pitchFamily="2" charset="0"/>
                <a:cs typeface="Roboto"/>
                <a:sym typeface="Roboto"/>
              </a:rPr>
              <a:t> мы можем понять, что возникла ошибка </a:t>
            </a:r>
            <a:r>
              <a:rPr lang="ru-RU" sz="1200" dirty="0" err="1">
                <a:solidFill>
                  <a:srgbClr val="C8C8C8"/>
                </a:solidFill>
                <a:latin typeface="Roboto" panose="02000000000000000000" pitchFamily="2" charset="0"/>
                <a:ea typeface="Roboto" panose="02000000000000000000" pitchFamily="2" charset="0"/>
                <a:cs typeface="Roboto"/>
                <a:sym typeface="Roboto"/>
              </a:rPr>
              <a:t>valueError</a:t>
            </a:r>
            <a:r>
              <a:rPr lang="ru-RU" sz="1200" dirty="0">
                <a:solidFill>
                  <a:srgbClr val="C8C8C8"/>
                </a:solidFill>
                <a:latin typeface="Roboto" panose="02000000000000000000" pitchFamily="2" charset="0"/>
                <a:ea typeface="Roboto" panose="02000000000000000000" pitchFamily="2" charset="0"/>
                <a:cs typeface="Roboto"/>
                <a:sym typeface="Roboto"/>
              </a:rPr>
              <a:t>. Она говорит нам о том, что не удалось какой-то тип данных привести к числу. К числу в десятичной системе исчисления, и этим типом данных была строка, которая содержала в себе значение «5 дней». Что делать далее? Далее нужно проанализировать сам </a:t>
            </a:r>
            <a:r>
              <a:rPr lang="ru-RU" sz="1200" dirty="0" err="1">
                <a:solidFill>
                  <a:srgbClr val="C8C8C8"/>
                </a:solidFill>
                <a:latin typeface="Roboto" panose="02000000000000000000" pitchFamily="2" charset="0"/>
                <a:ea typeface="Roboto" panose="02000000000000000000" pitchFamily="2" charset="0"/>
                <a:cs typeface="Roboto"/>
                <a:sym typeface="Roboto"/>
              </a:rPr>
              <a:t>traceback</a:t>
            </a:r>
            <a:r>
              <a:rPr lang="ru-RU" sz="1200" dirty="0">
                <a:solidFill>
                  <a:srgbClr val="C8C8C8"/>
                </a:solidFill>
                <a:latin typeface="Roboto" panose="02000000000000000000" pitchFamily="2" charset="0"/>
                <a:ea typeface="Roboto" panose="02000000000000000000" pitchFamily="2" charset="0"/>
                <a:cs typeface="Roboto"/>
                <a:sym typeface="Roboto"/>
              </a:rPr>
              <a:t>. </a:t>
            </a:r>
            <a:r>
              <a:rPr lang="ru-RU" sz="1200" dirty="0" err="1">
                <a:solidFill>
                  <a:srgbClr val="C8C8C8"/>
                </a:solidFill>
                <a:latin typeface="Roboto" panose="02000000000000000000" pitchFamily="2" charset="0"/>
                <a:ea typeface="Roboto" panose="02000000000000000000" pitchFamily="2" charset="0"/>
                <a:cs typeface="Roboto"/>
                <a:sym typeface="Roboto"/>
              </a:rPr>
              <a:t>Traceback</a:t>
            </a:r>
            <a:r>
              <a:rPr lang="ru-RU" sz="1200" dirty="0">
                <a:solidFill>
                  <a:srgbClr val="C8C8C8"/>
                </a:solidFill>
                <a:latin typeface="Roboto" panose="02000000000000000000" pitchFamily="2" charset="0"/>
                <a:ea typeface="Roboto" panose="02000000000000000000" pitchFamily="2" charset="0"/>
                <a:cs typeface="Roboto"/>
                <a:sym typeface="Roboto"/>
              </a:rPr>
              <a:t> нам говорит о том, какая последовательность функции была вызвана до того, как произошла ошибка. Допустим, самая первая была вызвана функция </a:t>
            </a:r>
            <a:r>
              <a:rPr lang="ru-RU" sz="1200" dirty="0" err="1">
                <a:solidFill>
                  <a:srgbClr val="C8C8C8"/>
                </a:solidFill>
                <a:latin typeface="Roboto" panose="02000000000000000000" pitchFamily="2" charset="0"/>
                <a:ea typeface="Roboto" panose="02000000000000000000" pitchFamily="2" charset="0"/>
                <a:cs typeface="Roboto"/>
                <a:sym typeface="Roboto"/>
              </a:rPr>
              <a:t>main</a:t>
            </a:r>
            <a:r>
              <a:rPr lang="ru-RU" sz="1200" dirty="0">
                <a:solidFill>
                  <a:srgbClr val="C8C8C8"/>
                </a:solidFill>
                <a:latin typeface="Roboto" panose="02000000000000000000" pitchFamily="2" charset="0"/>
                <a:ea typeface="Roboto" panose="02000000000000000000" pitchFamily="2" charset="0"/>
                <a:cs typeface="Roboto"/>
                <a:sym typeface="Roboto"/>
              </a:rPr>
              <a:t> в точке входа. Затем из функции </a:t>
            </a:r>
            <a:r>
              <a:rPr lang="ru-RU" sz="1200" dirty="0" err="1">
                <a:solidFill>
                  <a:srgbClr val="C8C8C8"/>
                </a:solidFill>
                <a:latin typeface="Roboto" panose="02000000000000000000" pitchFamily="2" charset="0"/>
                <a:ea typeface="Roboto" panose="02000000000000000000" pitchFamily="2" charset="0"/>
                <a:cs typeface="Roboto"/>
                <a:sym typeface="Roboto"/>
              </a:rPr>
              <a:t>main</a:t>
            </a:r>
            <a:r>
              <a:rPr lang="ru-RU" sz="1200" dirty="0">
                <a:solidFill>
                  <a:srgbClr val="C8C8C8"/>
                </a:solidFill>
                <a:latin typeface="Roboto" panose="02000000000000000000" pitchFamily="2" charset="0"/>
                <a:ea typeface="Roboto" panose="02000000000000000000" pitchFamily="2" charset="0"/>
                <a:cs typeface="Roboto"/>
                <a:sym typeface="Roboto"/>
              </a:rPr>
              <a:t>, мы вызвали функцию «</a:t>
            </a:r>
            <a:r>
              <a:rPr lang="ru-RU" sz="1200" dirty="0" err="1">
                <a:solidFill>
                  <a:srgbClr val="C8C8C8"/>
                </a:solidFill>
                <a:latin typeface="Roboto" panose="02000000000000000000" pitchFamily="2" charset="0"/>
                <a:ea typeface="Roboto" panose="02000000000000000000" pitchFamily="2" charset="0"/>
                <a:cs typeface="Roboto"/>
                <a:sym typeface="Roboto"/>
              </a:rPr>
              <a:t>get_access_details_from_input</a:t>
            </a:r>
            <a:r>
              <a:rPr lang="ru-RU" sz="1200" dirty="0">
                <a:solidFill>
                  <a:srgbClr val="C8C8C8"/>
                </a:solidFill>
                <a:latin typeface="Roboto" panose="02000000000000000000" pitchFamily="2" charset="0"/>
                <a:ea typeface="Roboto" panose="02000000000000000000" pitchFamily="2" charset="0"/>
                <a:cs typeface="Roboto"/>
                <a:sym typeface="Roboto"/>
              </a:rPr>
              <a:t>», и внутри нее уже у нас произошла ошибка на вот этой строке. Да, действительно, дописано довольно топорно, здесь просто получается какая-то строка из потока ввода и мы пытаемся привести ее к числу. Так вот, что же нам делать в этом случае? Как мы можем нашу ошибку исправить? Мы, конечно, можем ввести валидацию, но это, во-первых, затратно, а во-вторых, мы хотим дать нашим пользователям понять, что нужно приучать себя вводить заведомо валидные данные.</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Для этого мы сделаем следующее. Мы обработаем нашу ошибку, напишем, что произошла какая-то ошибка при вводе, и заставим пользователя вводить всю форму заново.</a:t>
            </a:r>
          </a:p>
          <a:p>
            <a:pPr>
              <a:buClr>
                <a:srgbClr val="C8C8C8"/>
              </a:buClr>
            </a:pP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Давайте приступим. Для того, чтобы перехватить какую-то ошибку в этом исключении, мы воспользуемся блоком </a:t>
            </a:r>
            <a:r>
              <a:rPr lang="ru-RU" sz="1200" dirty="0" err="1">
                <a:solidFill>
                  <a:srgbClr val="C8C8C8"/>
                </a:solidFill>
                <a:latin typeface="Roboto" panose="02000000000000000000" pitchFamily="2" charset="0"/>
                <a:ea typeface="Roboto" panose="02000000000000000000" pitchFamily="2" charset="0"/>
                <a:cs typeface="Roboto"/>
                <a:sym typeface="Roboto"/>
              </a:rPr>
              <a:t>Try-Except</a:t>
            </a:r>
            <a:r>
              <a:rPr lang="ru-RU" sz="1200" dirty="0">
                <a:solidFill>
                  <a:srgbClr val="C8C8C8"/>
                </a:solidFill>
                <a:latin typeface="Roboto" panose="02000000000000000000" pitchFamily="2" charset="0"/>
                <a:ea typeface="Roboto" panose="02000000000000000000" pitchFamily="2" charset="0"/>
                <a:cs typeface="Roboto"/>
                <a:sym typeface="Roboto"/>
              </a:rPr>
              <a:t>. В блоке </a:t>
            </a:r>
            <a:r>
              <a:rPr lang="ru-RU" sz="1200" dirty="0" err="1">
                <a:solidFill>
                  <a:srgbClr val="C8C8C8"/>
                </a:solidFill>
                <a:latin typeface="Roboto" panose="02000000000000000000" pitchFamily="2" charset="0"/>
                <a:ea typeface="Roboto" panose="02000000000000000000" pitchFamily="2" charset="0"/>
                <a:cs typeface="Roboto"/>
                <a:sym typeface="Roboto"/>
              </a:rPr>
              <a:t>Try</a:t>
            </a:r>
            <a:r>
              <a:rPr lang="ru-RU" sz="1200" dirty="0">
                <a:solidFill>
                  <a:srgbClr val="C8C8C8"/>
                </a:solidFill>
                <a:latin typeface="Roboto" panose="02000000000000000000" pitchFamily="2" charset="0"/>
                <a:ea typeface="Roboto" panose="02000000000000000000" pitchFamily="2" charset="0"/>
                <a:cs typeface="Roboto"/>
                <a:sym typeface="Roboto"/>
              </a:rPr>
              <a:t> мы указываем, какую строку, или несколько строк кода, мы хотим выполнить. То есть мы как-бы говорим: «Мы хотим попытаться выполнить эти строки кода».</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Далее мы объявляем блок </a:t>
            </a:r>
            <a:r>
              <a:rPr lang="ru-RU" sz="1200" dirty="0" err="1">
                <a:solidFill>
                  <a:srgbClr val="C8C8C8"/>
                </a:solidFill>
                <a:latin typeface="Roboto" panose="02000000000000000000" pitchFamily="2" charset="0"/>
                <a:ea typeface="Roboto" panose="02000000000000000000" pitchFamily="2" charset="0"/>
                <a:cs typeface="Roboto"/>
                <a:sym typeface="Roboto"/>
              </a:rPr>
              <a:t>Except</a:t>
            </a:r>
            <a:r>
              <a:rPr lang="ru-RU" sz="1200" dirty="0">
                <a:solidFill>
                  <a:srgbClr val="C8C8C8"/>
                </a:solidFill>
                <a:latin typeface="Roboto" panose="02000000000000000000" pitchFamily="2" charset="0"/>
                <a:ea typeface="Roboto" panose="02000000000000000000" pitchFamily="2" charset="0"/>
                <a:cs typeface="Roboto"/>
                <a:sym typeface="Roboto"/>
              </a:rPr>
              <a:t>. В нем мы говорим, что если у нас не получилось их выполнить, мы хотим перехватить какое-то исключение и как-то его обработать. Можно было бы оставить вот так, например, но это очень плохая практика оставлять неуточненным блок </a:t>
            </a:r>
            <a:r>
              <a:rPr lang="ru-RU" sz="1200" dirty="0" err="1">
                <a:solidFill>
                  <a:srgbClr val="C8C8C8"/>
                </a:solidFill>
                <a:latin typeface="Roboto" panose="02000000000000000000" pitchFamily="2" charset="0"/>
                <a:ea typeface="Roboto" panose="02000000000000000000" pitchFamily="2" charset="0"/>
                <a:cs typeface="Roboto"/>
                <a:sym typeface="Roboto"/>
              </a:rPr>
              <a:t>Except</a:t>
            </a:r>
            <a:r>
              <a:rPr lang="ru-RU" sz="1200" dirty="0">
                <a:solidFill>
                  <a:srgbClr val="C8C8C8"/>
                </a:solidFill>
                <a:latin typeface="Roboto" panose="02000000000000000000" pitchFamily="2" charset="0"/>
                <a:ea typeface="Roboto" panose="02000000000000000000" pitchFamily="2" charset="0"/>
                <a:cs typeface="Roboto"/>
                <a:sym typeface="Roboto"/>
              </a:rPr>
              <a:t>. То есть не уточнять какое исключение конкретно мы хотим перехватить. Потому что в программе даже в одной строке кода может возникать несколько исключений, и на них бывает нужно реагировать по-разному. Для этого мы укажем, что мы хотим перехватить то самое исключение </a:t>
            </a:r>
            <a:r>
              <a:rPr lang="ru-RU" sz="1200" dirty="0" err="1">
                <a:solidFill>
                  <a:srgbClr val="C8C8C8"/>
                </a:solidFill>
                <a:latin typeface="Roboto" panose="02000000000000000000" pitchFamily="2" charset="0"/>
                <a:ea typeface="Roboto" panose="02000000000000000000" pitchFamily="2" charset="0"/>
                <a:cs typeface="Roboto"/>
                <a:sym typeface="Roboto"/>
              </a:rPr>
              <a:t>valueError</a:t>
            </a:r>
            <a:r>
              <a:rPr lang="ru-RU" sz="1200" dirty="0">
                <a:solidFill>
                  <a:srgbClr val="C8C8C8"/>
                </a:solidFill>
                <a:latin typeface="Roboto" panose="02000000000000000000" pitchFamily="2" charset="0"/>
                <a:ea typeface="Roboto" panose="02000000000000000000" pitchFamily="2" charset="0"/>
                <a:cs typeface="Roboto"/>
                <a:sym typeface="Roboto"/>
              </a:rPr>
              <a:t>, о котором мы узнали из </a:t>
            </a:r>
            <a:r>
              <a:rPr lang="ru-RU" sz="1200" dirty="0" err="1">
                <a:solidFill>
                  <a:srgbClr val="C8C8C8"/>
                </a:solidFill>
                <a:latin typeface="Roboto" panose="02000000000000000000" pitchFamily="2" charset="0"/>
                <a:ea typeface="Roboto" panose="02000000000000000000" pitchFamily="2" charset="0"/>
                <a:cs typeface="Roboto"/>
                <a:sym typeface="Roboto"/>
              </a:rPr>
              <a:t>traceback</a:t>
            </a:r>
            <a:r>
              <a:rPr lang="ru-RU" sz="1200" dirty="0">
                <a:solidFill>
                  <a:srgbClr val="C8C8C8"/>
                </a:solidFill>
                <a:latin typeface="Roboto" panose="02000000000000000000" pitchFamily="2" charset="0"/>
                <a:ea typeface="Roboto" panose="02000000000000000000" pitchFamily="2" charset="0"/>
                <a:cs typeface="Roboto"/>
                <a:sym typeface="Roboto"/>
              </a:rPr>
              <a:t>.</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Можно передавать несколько исключений. Допустим, мы передадим целый кортеж исключений. Здесь кроме </a:t>
            </a:r>
            <a:r>
              <a:rPr lang="ru-RU" sz="1200" dirty="0" err="1">
                <a:solidFill>
                  <a:srgbClr val="C8C8C8"/>
                </a:solidFill>
                <a:latin typeface="Roboto" panose="02000000000000000000" pitchFamily="2" charset="0"/>
                <a:ea typeface="Roboto" panose="02000000000000000000" pitchFamily="2" charset="0"/>
                <a:cs typeface="Roboto"/>
                <a:sym typeface="Roboto"/>
              </a:rPr>
              <a:t>valueError</a:t>
            </a:r>
            <a:r>
              <a:rPr lang="ru-RU" sz="1200" dirty="0">
                <a:solidFill>
                  <a:srgbClr val="C8C8C8"/>
                </a:solidFill>
                <a:latin typeface="Roboto" panose="02000000000000000000" pitchFamily="2" charset="0"/>
                <a:ea typeface="Roboto" panose="02000000000000000000" pitchFamily="2" charset="0"/>
                <a:cs typeface="Roboto"/>
                <a:sym typeface="Roboto"/>
              </a:rPr>
              <a:t> будет, допустим, </a:t>
            </a:r>
            <a:r>
              <a:rPr lang="ru-RU" sz="1200" dirty="0" err="1">
                <a:solidFill>
                  <a:srgbClr val="C8C8C8"/>
                </a:solidFill>
                <a:latin typeface="Roboto" panose="02000000000000000000" pitchFamily="2" charset="0"/>
                <a:ea typeface="Roboto" panose="02000000000000000000" pitchFamily="2" charset="0"/>
                <a:cs typeface="Roboto"/>
                <a:sym typeface="Roboto"/>
              </a:rPr>
              <a:t>IndexError</a:t>
            </a:r>
            <a:r>
              <a:rPr lang="ru-RU" sz="1200" dirty="0">
                <a:solidFill>
                  <a:srgbClr val="C8C8C8"/>
                </a:solidFill>
                <a:latin typeface="Roboto" panose="02000000000000000000" pitchFamily="2" charset="0"/>
                <a:ea typeface="Roboto" panose="02000000000000000000" pitchFamily="2" charset="0"/>
                <a:cs typeface="Roboto"/>
                <a:sym typeface="Roboto"/>
              </a:rPr>
              <a:t>. Но в нашем случае это не нужно, ровно так же, как и то, что можно обрабатывать несколько исключений по-разному. </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1C6F77AC-33D2-4B24-B300-56D6142B5AC2}"/>
              </a:ext>
            </a:extLst>
          </p:cNvPr>
          <p:cNvSpPr>
            <a:spLocks noGrp="1"/>
          </p:cNvSpPr>
          <p:nvPr>
            <p:ph type="sldNum" idx="12"/>
          </p:nvPr>
        </p:nvSpPr>
        <p:spPr/>
        <p:txBody>
          <a:bodyPr>
            <a:normAutofit/>
          </a:bodyPr>
          <a:lstStyle/>
          <a:p>
            <a:fld id="{00000000-1234-1234-1234-123412341234}" type="slidenum">
              <a:rPr lang="ru" smtClean="0"/>
              <a:pPr/>
              <a:t>127</a:t>
            </a:fld>
            <a:endParaRPr lang="ru"/>
          </a:p>
        </p:txBody>
      </p:sp>
    </p:spTree>
    <p:extLst>
      <p:ext uri="{BB962C8B-B14F-4D97-AF65-F5344CB8AC3E}">
        <p14:creationId xmlns:p14="http://schemas.microsoft.com/office/powerpoint/2010/main" val="15836430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822874"/>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Например, мы здесь можем обработать исключение </a:t>
            </a:r>
            <a:r>
              <a:rPr lang="ru-RU" sz="1200" dirty="0" err="1">
                <a:solidFill>
                  <a:srgbClr val="C8C8C8"/>
                </a:solidFill>
                <a:latin typeface="Roboto" panose="02000000000000000000" pitchFamily="2" charset="0"/>
                <a:ea typeface="Roboto" panose="02000000000000000000" pitchFamily="2" charset="0"/>
                <a:cs typeface="Roboto"/>
                <a:sym typeface="Roboto"/>
              </a:rPr>
              <a:t>ZeroDivisionError</a:t>
            </a:r>
            <a:r>
              <a:rPr lang="ru-RU" sz="1200" dirty="0">
                <a:solidFill>
                  <a:srgbClr val="C8C8C8"/>
                </a:solidFill>
                <a:latin typeface="Roboto" panose="02000000000000000000" pitchFamily="2" charset="0"/>
                <a:ea typeface="Roboto" panose="02000000000000000000" pitchFamily="2" charset="0"/>
                <a:cs typeface="Roboto"/>
                <a:sym typeface="Roboto"/>
              </a:rPr>
              <a:t>, которое возникает в случае деления на «0». Прямо со своим телом исключения мы можем сделать совершенно другие действия. Но нам это, опять же, не нужно. Здесь мы сделаем следующее: мы вернем два значения </a:t>
            </a:r>
            <a:r>
              <a:rPr lang="ru-RU" sz="1200" dirty="0" err="1">
                <a:solidFill>
                  <a:srgbClr val="C8C8C8"/>
                </a:solidFill>
                <a:latin typeface="Roboto" panose="02000000000000000000" pitchFamily="2" charset="0"/>
                <a:ea typeface="Roboto" panose="02000000000000000000" pitchFamily="2" charset="0"/>
                <a:cs typeface="Roboto"/>
                <a:sym typeface="Roboto"/>
              </a:rPr>
              <a:t>None</a:t>
            </a:r>
            <a:r>
              <a:rPr lang="ru-RU" sz="1200" dirty="0">
                <a:solidFill>
                  <a:srgbClr val="C8C8C8"/>
                </a:solidFill>
                <a:latin typeface="Roboto" panose="02000000000000000000" pitchFamily="2" charset="0"/>
                <a:ea typeface="Roboto" panose="02000000000000000000" pitchFamily="2" charset="0"/>
                <a:cs typeface="Roboto"/>
                <a:sym typeface="Roboto"/>
              </a:rPr>
              <a:t>. Два, потому что у нас уже есть интерфейс функции, который возвращает два значения и в другом коде уже на этот интерфейс кто-то успел </a:t>
            </a:r>
            <a:r>
              <a:rPr lang="ru-RU" sz="1200" dirty="0" err="1">
                <a:solidFill>
                  <a:srgbClr val="C8C8C8"/>
                </a:solidFill>
                <a:latin typeface="Roboto" panose="02000000000000000000" pitchFamily="2" charset="0"/>
                <a:ea typeface="Roboto" panose="02000000000000000000" pitchFamily="2" charset="0"/>
                <a:cs typeface="Roboto"/>
                <a:sym typeface="Roboto"/>
              </a:rPr>
              <a:t>заложиться</a:t>
            </a:r>
            <a:r>
              <a:rPr lang="ru-RU" sz="1200" dirty="0">
                <a:solidFill>
                  <a:srgbClr val="C8C8C8"/>
                </a:solidFill>
                <a:latin typeface="Roboto" panose="02000000000000000000" pitchFamily="2" charset="0"/>
                <a:ea typeface="Roboto" panose="02000000000000000000" pitchFamily="2" charset="0"/>
                <a:cs typeface="Roboto"/>
                <a:sym typeface="Roboto"/>
              </a:rPr>
              <a:t>.</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def </a:t>
            </a:r>
            <a:r>
              <a:rPr lang="ru-RU" sz="1200" dirty="0" err="1">
                <a:solidFill>
                  <a:srgbClr val="FFBC00"/>
                </a:solidFill>
                <a:latin typeface="Consolas" panose="020B0609020204030204" pitchFamily="49" charset="0"/>
                <a:ea typeface="Roboto" panose="02000000000000000000" pitchFamily="2" charset="0"/>
                <a:cs typeface="Roboto"/>
                <a:sym typeface="Roboto"/>
              </a:rPr>
              <a:t>get_access_details_from_input</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Получение даты открытия доступа и периода доступа из потока ввода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return</a:t>
            </a:r>
            <a:r>
              <a:rPr lang="ru-RU" sz="1200" dirty="0">
                <a:solidFill>
                  <a:srgbClr val="FFBC00"/>
                </a:solidFill>
                <a:latin typeface="Consolas" panose="020B0609020204030204" pitchFamily="49" charset="0"/>
                <a:ea typeface="Roboto" panose="02000000000000000000" pitchFamily="2" charset="0"/>
                <a:cs typeface="Roboto"/>
                <a:sym typeface="Roboto"/>
              </a:rPr>
              <a:t>: даты открытия доступа и период доступа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print("Введите дату открытия доступа")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access_from</a:t>
            </a:r>
            <a:r>
              <a:rPr lang="ru-RU" sz="1200" dirty="0">
                <a:solidFill>
                  <a:srgbClr val="FFBC00"/>
                </a:solidFill>
                <a:latin typeface="Consolas" panose="020B0609020204030204" pitchFamily="49" charset="0"/>
                <a:ea typeface="Roboto" panose="02000000000000000000" pitchFamily="2" charset="0"/>
                <a:cs typeface="Roboto"/>
                <a:sym typeface="Roboto"/>
              </a:rPr>
              <a:t> = </a:t>
            </a:r>
            <a:r>
              <a:rPr lang="ru-RU" sz="1200" dirty="0" err="1">
                <a:solidFill>
                  <a:srgbClr val="FFBC00"/>
                </a:solidFill>
                <a:latin typeface="Consolas" panose="020B0609020204030204" pitchFamily="49" charset="0"/>
                <a:ea typeface="Roboto" panose="02000000000000000000" pitchFamily="2" charset="0"/>
                <a:cs typeface="Roboto"/>
                <a:sym typeface="Roboto"/>
              </a:rPr>
              <a:t>input</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print("Введите период доступа (в днях)")</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try</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ru-RU" sz="1200" dirty="0">
                <a:solidFill>
                  <a:srgbClr val="FFBC00"/>
                </a:solidFill>
                <a:latin typeface="Consolas" panose="020B0609020204030204" pitchFamily="49" charset="0"/>
                <a:ea typeface="Roboto" panose="02000000000000000000" pitchFamily="2" charset="0"/>
                <a:cs typeface="Roboto"/>
                <a:sym typeface="Roboto"/>
              </a:rPr>
              <a:t> = </a:t>
            </a:r>
            <a:r>
              <a:rPr lang="ru-RU" sz="1200" dirty="0" err="1">
                <a:solidFill>
                  <a:srgbClr val="FFBC00"/>
                </a:solidFill>
                <a:latin typeface="Consolas" panose="020B0609020204030204" pitchFamily="49" charset="0"/>
                <a:ea typeface="Roboto" panose="02000000000000000000" pitchFamily="2" charset="0"/>
                <a:cs typeface="Roboto"/>
                <a:sym typeface="Roboto"/>
              </a:rPr>
              <a:t>int</a:t>
            </a: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ru-RU" sz="1200" dirty="0" err="1">
                <a:solidFill>
                  <a:srgbClr val="FFBC00"/>
                </a:solidFill>
                <a:latin typeface="Consolas" panose="020B0609020204030204" pitchFamily="49" charset="0"/>
                <a:ea typeface="Roboto" panose="02000000000000000000" pitchFamily="2" charset="0"/>
                <a:cs typeface="Roboto"/>
                <a:sym typeface="Roboto"/>
              </a:rPr>
              <a:t>input</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except</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ValueError</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return</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None</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None</a:t>
            </a: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return</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access_from</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В том месте, где наша функция вызывается, мы сделаем обработку. Вызывается она вот здесь, и мы скажем, что, если у нас переменная «</a:t>
            </a:r>
            <a:r>
              <a:rPr lang="ru-RU" sz="1200" dirty="0" err="1">
                <a:solidFill>
                  <a:srgbClr val="C8C8C8"/>
                </a:solidFill>
                <a:latin typeface="Roboto" panose="02000000000000000000" pitchFamily="2" charset="0"/>
                <a:ea typeface="Roboto" panose="02000000000000000000" pitchFamily="2" charset="0"/>
                <a:cs typeface="Roboto"/>
                <a:sym typeface="Roboto"/>
              </a:rPr>
              <a:t>access_from</a:t>
            </a:r>
            <a:r>
              <a:rPr lang="ru-RU" sz="1200" dirty="0">
                <a:solidFill>
                  <a:srgbClr val="C8C8C8"/>
                </a:solidFill>
                <a:latin typeface="Roboto" panose="02000000000000000000" pitchFamily="2" charset="0"/>
                <a:ea typeface="Roboto" panose="02000000000000000000" pitchFamily="2" charset="0"/>
                <a:cs typeface="Roboto"/>
                <a:sym typeface="Roboto"/>
              </a:rPr>
              <a:t>» является </a:t>
            </a:r>
            <a:r>
              <a:rPr lang="ru-RU" sz="1200" dirty="0" err="1">
                <a:solidFill>
                  <a:srgbClr val="C8C8C8"/>
                </a:solidFill>
                <a:latin typeface="Roboto" panose="02000000000000000000" pitchFamily="2" charset="0"/>
                <a:ea typeface="Roboto" panose="02000000000000000000" pitchFamily="2" charset="0"/>
                <a:cs typeface="Roboto"/>
                <a:sym typeface="Roboto"/>
              </a:rPr>
              <a:t>None</a:t>
            </a:r>
            <a:r>
              <a:rPr lang="ru-RU" sz="1200" dirty="0">
                <a:solidFill>
                  <a:srgbClr val="C8C8C8"/>
                </a:solidFill>
                <a:latin typeface="Roboto" panose="02000000000000000000" pitchFamily="2" charset="0"/>
                <a:ea typeface="Roboto" panose="02000000000000000000" pitchFamily="2" charset="0"/>
                <a:cs typeface="Roboto"/>
                <a:sym typeface="Roboto"/>
              </a:rPr>
              <a:t> и перемены «</a:t>
            </a:r>
            <a:r>
              <a:rPr lang="ru-RU" sz="1200" dirty="0" err="1">
                <a:solidFill>
                  <a:srgbClr val="C8C8C8"/>
                </a:solidFill>
                <a:latin typeface="Roboto" panose="02000000000000000000" pitchFamily="2" charset="0"/>
                <a:ea typeface="Roboto" panose="02000000000000000000" pitchFamily="2" charset="0"/>
                <a:cs typeface="Roboto"/>
                <a:sym typeface="Roboto"/>
              </a:rPr>
              <a:t>access_period</a:t>
            </a:r>
            <a:r>
              <a:rPr lang="ru-RU" sz="1200" dirty="0">
                <a:solidFill>
                  <a:srgbClr val="C8C8C8"/>
                </a:solidFill>
                <a:latin typeface="Roboto" panose="02000000000000000000" pitchFamily="2" charset="0"/>
                <a:ea typeface="Roboto" panose="02000000000000000000" pitchFamily="2" charset="0"/>
                <a:cs typeface="Roboto"/>
                <a:sym typeface="Roboto"/>
              </a:rPr>
              <a:t>» у нас является </a:t>
            </a:r>
            <a:r>
              <a:rPr lang="ru-RU" sz="1200" dirty="0" err="1">
                <a:solidFill>
                  <a:srgbClr val="C8C8C8"/>
                </a:solidFill>
                <a:latin typeface="Roboto" panose="02000000000000000000" pitchFamily="2" charset="0"/>
                <a:ea typeface="Roboto" panose="02000000000000000000" pitchFamily="2" charset="0"/>
                <a:cs typeface="Roboto"/>
                <a:sym typeface="Roboto"/>
              </a:rPr>
              <a:t>None</a:t>
            </a:r>
            <a:r>
              <a:rPr lang="ru-RU" sz="1200" dirty="0">
                <a:solidFill>
                  <a:srgbClr val="C8C8C8"/>
                </a:solidFill>
                <a:latin typeface="Roboto" panose="02000000000000000000" pitchFamily="2" charset="0"/>
                <a:ea typeface="Roboto" panose="02000000000000000000" pitchFamily="2" charset="0"/>
                <a:cs typeface="Roboto"/>
                <a:sym typeface="Roboto"/>
              </a:rPr>
              <a:t>, то мы сделаем следующее: мы выведем сообщение о том, что у нас возникла ошибка при вводе и пропустим итерацию цикла.</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def </a:t>
            </a:r>
            <a:r>
              <a:rPr lang="ru-RU" sz="1200" dirty="0" err="1">
                <a:solidFill>
                  <a:srgbClr val="FFBC00"/>
                </a:solidFill>
                <a:latin typeface="Consolas" panose="020B0609020204030204" pitchFamily="49" charset="0"/>
                <a:ea typeface="Roboto" panose="02000000000000000000" pitchFamily="2" charset="0"/>
                <a:cs typeface="Roboto"/>
                <a:sym typeface="Roboto"/>
              </a:rPr>
              <a:t>main</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if</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access_from</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is</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None</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and</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None</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print("Возникла ошибка при вводе")</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continue</a:t>
            </a: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Давайте попробуем запустить нашу программу. И мы видим, что у нас снова было выброшено какое-то исключение.</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if</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access_from</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is</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None</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and</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None</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ru-RU" sz="1200" dirty="0" err="1">
                <a:solidFill>
                  <a:srgbClr val="FFBC00"/>
                </a:solidFill>
                <a:latin typeface="Consolas" panose="020B0609020204030204" pitchFamily="49" charset="0"/>
                <a:ea typeface="Roboto" panose="02000000000000000000" pitchFamily="2" charset="0"/>
                <a:cs typeface="Roboto"/>
                <a:sym typeface="Roboto"/>
              </a:rPr>
              <a:t>SyntaxError</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invalid</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syntax</a:t>
            </a: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Process </a:t>
            </a:r>
            <a:r>
              <a:rPr lang="ru-RU" sz="1200" dirty="0" err="1">
                <a:solidFill>
                  <a:srgbClr val="FFBC00"/>
                </a:solidFill>
                <a:latin typeface="Consolas" panose="020B0609020204030204" pitchFamily="49" charset="0"/>
                <a:ea typeface="Roboto" panose="02000000000000000000" pitchFamily="2" charset="0"/>
                <a:cs typeface="Roboto"/>
                <a:sym typeface="Roboto"/>
              </a:rPr>
              <a:t>finished</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with</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exit</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code</a:t>
            </a:r>
            <a:r>
              <a:rPr lang="ru-RU" sz="1200" dirty="0">
                <a:solidFill>
                  <a:srgbClr val="FFBC00"/>
                </a:solidFill>
                <a:latin typeface="Consolas" panose="020B0609020204030204" pitchFamily="49" charset="0"/>
                <a:ea typeface="Roboto" panose="02000000000000000000" pitchFamily="2" charset="0"/>
                <a:cs typeface="Roboto"/>
                <a:sym typeface="Roboto"/>
              </a:rPr>
              <a:t> 1</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79BD5ABA-DBEE-4010-91BA-4BE693E5812F}"/>
              </a:ext>
            </a:extLst>
          </p:cNvPr>
          <p:cNvSpPr>
            <a:spLocks noGrp="1"/>
          </p:cNvSpPr>
          <p:nvPr>
            <p:ph type="sldNum" idx="12"/>
          </p:nvPr>
        </p:nvSpPr>
        <p:spPr/>
        <p:txBody>
          <a:bodyPr>
            <a:normAutofit/>
          </a:bodyPr>
          <a:lstStyle/>
          <a:p>
            <a:fld id="{00000000-1234-1234-1234-123412341234}" type="slidenum">
              <a:rPr lang="ru" smtClean="0"/>
              <a:pPr/>
              <a:t>128</a:t>
            </a:fld>
            <a:endParaRPr lang="ru"/>
          </a:p>
        </p:txBody>
      </p:sp>
    </p:spTree>
    <p:extLst>
      <p:ext uri="{BB962C8B-B14F-4D97-AF65-F5344CB8AC3E}">
        <p14:creationId xmlns:p14="http://schemas.microsoft.com/office/powerpoint/2010/main" val="1966383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63820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В этот раз это </a:t>
            </a:r>
            <a:r>
              <a:rPr lang="ru-RU" sz="1200" dirty="0" err="1">
                <a:solidFill>
                  <a:srgbClr val="C8C8C8"/>
                </a:solidFill>
                <a:latin typeface="Roboto" panose="02000000000000000000" pitchFamily="2" charset="0"/>
                <a:ea typeface="Roboto" panose="02000000000000000000" pitchFamily="2" charset="0"/>
                <a:cs typeface="Roboto"/>
                <a:sym typeface="Roboto"/>
              </a:rPr>
              <a:t>SyntaxError</a:t>
            </a:r>
            <a:r>
              <a:rPr lang="ru-RU" sz="1200" dirty="0">
                <a:solidFill>
                  <a:srgbClr val="C8C8C8"/>
                </a:solidFill>
                <a:latin typeface="Roboto" panose="02000000000000000000" pitchFamily="2" charset="0"/>
                <a:ea typeface="Roboto" panose="02000000000000000000" pitchFamily="2" charset="0"/>
                <a:cs typeface="Roboto"/>
                <a:sym typeface="Roboto"/>
              </a:rPr>
              <a:t>, и перехватить это исключение мы не можем, поскольку при помощи него интерпретатор говорит, что мы где-то неправильно описали то, что мы хотели получить от программы при помощи кода. И он нам даже подсказывает, что в этом месте мы что-то сделали не так. Мы можем перейти в эту строчку, проанализировать и понять, что мы забыли оператор «</a:t>
            </a:r>
            <a:r>
              <a:rPr lang="ru-RU" sz="1200" dirty="0" err="1">
                <a:solidFill>
                  <a:srgbClr val="C8C8C8"/>
                </a:solidFill>
                <a:latin typeface="Roboto" panose="02000000000000000000" pitchFamily="2" charset="0"/>
                <a:ea typeface="Roboto" panose="02000000000000000000" pitchFamily="2" charset="0"/>
                <a:cs typeface="Roboto"/>
                <a:sym typeface="Roboto"/>
              </a:rPr>
              <a:t>is</a:t>
            </a:r>
            <a:r>
              <a:rPr lang="ru-RU" sz="1200" dirty="0">
                <a:solidFill>
                  <a:srgbClr val="C8C8C8"/>
                </a:solidFill>
                <a:latin typeface="Roboto" panose="02000000000000000000" pitchFamily="2" charset="0"/>
                <a:ea typeface="Roboto" panose="02000000000000000000" pitchFamily="2" charset="0"/>
                <a:cs typeface="Roboto"/>
                <a:sym typeface="Roboto"/>
              </a:rPr>
              <a:t>». Как правило, такие ошибки исправляются проще всего.</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def </a:t>
            </a:r>
            <a:r>
              <a:rPr lang="ru-RU" sz="1200" dirty="0" err="1">
                <a:solidFill>
                  <a:srgbClr val="FFBC00"/>
                </a:solidFill>
                <a:latin typeface="Consolas" panose="020B0609020204030204" pitchFamily="49" charset="0"/>
                <a:ea typeface="Roboto" panose="02000000000000000000" pitchFamily="2" charset="0"/>
                <a:cs typeface="Roboto"/>
                <a:sym typeface="Roboto"/>
              </a:rPr>
              <a:t>main</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if</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access_from</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is</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None</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and</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is</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None</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print("Возникла ошибка при вводе")</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continue</a:t>
            </a: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Итак, давайте запустим нашу программу, чтобы понять, что действительно ли все, что мы сделали у нас, приводит к успешному результату. Введем какой-нибудь </a:t>
            </a:r>
            <a:r>
              <a:rPr lang="ru-RU" sz="1200" dirty="0" err="1">
                <a:solidFill>
                  <a:srgbClr val="C8C8C8"/>
                </a:solidFill>
                <a:latin typeface="Roboto" panose="02000000000000000000" pitchFamily="2" charset="0"/>
                <a:ea typeface="Roboto" panose="02000000000000000000" pitchFamily="2" charset="0"/>
                <a:cs typeface="Roboto"/>
                <a:sym typeface="Roboto"/>
              </a:rPr>
              <a:t>e-mail</a:t>
            </a:r>
            <a:r>
              <a:rPr lang="ru-RU" sz="1200" dirty="0">
                <a:solidFill>
                  <a:srgbClr val="C8C8C8"/>
                </a:solidFill>
                <a:latin typeface="Roboto" panose="02000000000000000000" pitchFamily="2" charset="0"/>
                <a:ea typeface="Roboto" panose="02000000000000000000" pitchFamily="2" charset="0"/>
                <a:cs typeface="Roboto"/>
                <a:sym typeface="Roboto"/>
              </a:rPr>
              <a:t>. Допустим, к нам пришел программист, и мы даем ему доступ с сегодняшнего дня на 50 дней, например. И мы видим, что у нас произошла ошибка ввода действительно блок </a:t>
            </a:r>
            <a:r>
              <a:rPr lang="ru-RU" sz="1200" dirty="0" err="1">
                <a:solidFill>
                  <a:srgbClr val="C8C8C8"/>
                </a:solidFill>
                <a:latin typeface="Roboto" panose="02000000000000000000" pitchFamily="2" charset="0"/>
                <a:ea typeface="Roboto" panose="02000000000000000000" pitchFamily="2" charset="0"/>
                <a:cs typeface="Roboto"/>
                <a:sym typeface="Roboto"/>
              </a:rPr>
              <a:t>Try</a:t>
            </a:r>
            <a:r>
              <a:rPr lang="ru-RU" sz="1200" dirty="0">
                <a:solidFill>
                  <a:srgbClr val="C8C8C8"/>
                </a:solidFill>
                <a:latin typeface="Roboto" panose="02000000000000000000" pitchFamily="2" charset="0"/>
                <a:ea typeface="Roboto" panose="02000000000000000000" pitchFamily="2" charset="0"/>
                <a:cs typeface="Roboto"/>
                <a:sym typeface="Roboto"/>
              </a:rPr>
              <a:t>/</a:t>
            </a:r>
            <a:r>
              <a:rPr lang="ru-RU" sz="1200" dirty="0" err="1">
                <a:solidFill>
                  <a:srgbClr val="C8C8C8"/>
                </a:solidFill>
                <a:latin typeface="Roboto" panose="02000000000000000000" pitchFamily="2" charset="0"/>
                <a:ea typeface="Roboto" panose="02000000000000000000" pitchFamily="2" charset="0"/>
                <a:cs typeface="Roboto"/>
                <a:sym typeface="Roboto"/>
              </a:rPr>
              <a:t>Catch</a:t>
            </a:r>
            <a:r>
              <a:rPr lang="ru-RU" sz="1200" dirty="0">
                <a:solidFill>
                  <a:srgbClr val="C8C8C8"/>
                </a:solidFill>
                <a:latin typeface="Roboto" panose="02000000000000000000" pitchFamily="2" charset="0"/>
                <a:ea typeface="Roboto" panose="02000000000000000000" pitchFamily="2" charset="0"/>
                <a:cs typeface="Roboto"/>
                <a:sym typeface="Roboto"/>
              </a:rPr>
              <a:t> помог нам обработать нашу ошибку.</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Введите период доступа (в днях)</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50 дней</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Возникла ошибка при вводе</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Введите </a:t>
            </a:r>
            <a:r>
              <a:rPr lang="ru-RU" sz="1200" dirty="0" err="1">
                <a:solidFill>
                  <a:srgbClr val="FFBC00"/>
                </a:solidFill>
                <a:latin typeface="Consolas" panose="020B0609020204030204" pitchFamily="49" charset="0"/>
                <a:ea typeface="Roboto" panose="02000000000000000000" pitchFamily="2" charset="0"/>
                <a:cs typeface="Roboto"/>
                <a:sym typeface="Roboto"/>
              </a:rPr>
              <a:t>email</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Но, чтобы пользователи каждый раз не просто попадали на форму ввода данных заново, а понимали, что что-то произошло не так. Да и в случае успешного ввода некоторые пользователи могли себя проконтролировать, что они действительно ввели то, что им нужно, давайте воспользуемся еще одной функциональностью, которая предоставляет нам блоки </a:t>
            </a:r>
            <a:r>
              <a:rPr lang="ru-RU" sz="1200" dirty="0" err="1">
                <a:solidFill>
                  <a:srgbClr val="C8C8C8"/>
                </a:solidFill>
                <a:latin typeface="Roboto" panose="02000000000000000000" pitchFamily="2" charset="0"/>
                <a:ea typeface="Roboto" panose="02000000000000000000" pitchFamily="2" charset="0"/>
                <a:cs typeface="Roboto"/>
                <a:sym typeface="Roboto"/>
              </a:rPr>
              <a:t>Try</a:t>
            </a:r>
            <a:r>
              <a:rPr lang="ru-RU" sz="1200" dirty="0">
                <a:solidFill>
                  <a:srgbClr val="C8C8C8"/>
                </a:solidFill>
                <a:latin typeface="Roboto" panose="02000000000000000000" pitchFamily="2" charset="0"/>
                <a:ea typeface="Roboto" panose="02000000000000000000" pitchFamily="2" charset="0"/>
                <a:cs typeface="Roboto"/>
                <a:sym typeface="Roboto"/>
              </a:rPr>
              <a:t> и </a:t>
            </a:r>
            <a:r>
              <a:rPr lang="ru-RU" sz="1200" dirty="0" err="1">
                <a:solidFill>
                  <a:srgbClr val="C8C8C8"/>
                </a:solidFill>
                <a:latin typeface="Roboto" panose="02000000000000000000" pitchFamily="2" charset="0"/>
                <a:ea typeface="Roboto" panose="02000000000000000000" pitchFamily="2" charset="0"/>
                <a:cs typeface="Roboto"/>
                <a:sym typeface="Roboto"/>
              </a:rPr>
              <a:t>Except</a:t>
            </a:r>
            <a:r>
              <a:rPr lang="ru-RU" sz="1200" dirty="0">
                <a:solidFill>
                  <a:srgbClr val="C8C8C8"/>
                </a:solidFill>
                <a:latin typeface="Roboto" panose="02000000000000000000" pitchFamily="2" charset="0"/>
                <a:ea typeface="Roboto" panose="02000000000000000000" pitchFamily="2" charset="0"/>
                <a:cs typeface="Roboto"/>
                <a:sym typeface="Roboto"/>
              </a:rPr>
              <a:t>.</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Это блок </a:t>
            </a:r>
            <a:r>
              <a:rPr lang="ru-RU" sz="1200" dirty="0" err="1">
                <a:solidFill>
                  <a:srgbClr val="C8C8C8"/>
                </a:solidFill>
                <a:latin typeface="Roboto" panose="02000000000000000000" pitchFamily="2" charset="0"/>
                <a:ea typeface="Roboto" panose="02000000000000000000" pitchFamily="2" charset="0"/>
                <a:cs typeface="Roboto"/>
                <a:sym typeface="Roboto"/>
              </a:rPr>
              <a:t>finally</a:t>
            </a:r>
            <a:r>
              <a:rPr lang="ru-RU" sz="1200" dirty="0">
                <a:solidFill>
                  <a:srgbClr val="C8C8C8"/>
                </a:solidFill>
                <a:latin typeface="Roboto" panose="02000000000000000000" pitchFamily="2" charset="0"/>
                <a:ea typeface="Roboto" panose="02000000000000000000" pitchFamily="2" charset="0"/>
                <a:cs typeface="Roboto"/>
                <a:sym typeface="Roboto"/>
              </a:rPr>
              <a:t>. Все, что находится в теле этого блока будет выполнено вне зависимости от того, произошла у нас ошибка, или не произошла у нас ошибка, был ли у нас выход из программы при этом, но если выход, разумеется, был не принудительный, то есть процесс не был завершен. И более того, блок </a:t>
            </a:r>
            <a:r>
              <a:rPr lang="ru-RU" sz="1200" dirty="0" err="1">
                <a:solidFill>
                  <a:srgbClr val="C8C8C8"/>
                </a:solidFill>
                <a:latin typeface="Roboto" panose="02000000000000000000" pitchFamily="2" charset="0"/>
                <a:ea typeface="Roboto" panose="02000000000000000000" pitchFamily="2" charset="0"/>
                <a:cs typeface="Roboto"/>
                <a:sym typeface="Roboto"/>
              </a:rPr>
              <a:t>finally</a:t>
            </a:r>
            <a:r>
              <a:rPr lang="ru-RU" sz="1200" dirty="0">
                <a:solidFill>
                  <a:srgbClr val="C8C8C8"/>
                </a:solidFill>
                <a:latin typeface="Roboto" panose="02000000000000000000" pitchFamily="2" charset="0"/>
                <a:ea typeface="Roboto" panose="02000000000000000000" pitchFamily="2" charset="0"/>
                <a:cs typeface="Roboto"/>
                <a:sym typeface="Roboto"/>
              </a:rPr>
              <a:t> можно даже описывать без блока </a:t>
            </a:r>
            <a:r>
              <a:rPr lang="ru-RU" sz="1200" dirty="0" err="1">
                <a:solidFill>
                  <a:srgbClr val="C8C8C8"/>
                </a:solidFill>
                <a:latin typeface="Roboto" panose="02000000000000000000" pitchFamily="2" charset="0"/>
                <a:ea typeface="Roboto" panose="02000000000000000000" pitchFamily="2" charset="0"/>
                <a:cs typeface="Roboto"/>
                <a:sym typeface="Roboto"/>
              </a:rPr>
              <a:t>Except</a:t>
            </a:r>
            <a:r>
              <a:rPr lang="ru-RU" sz="1200" dirty="0">
                <a:solidFill>
                  <a:srgbClr val="C8C8C8"/>
                </a:solidFill>
                <a:latin typeface="Roboto" panose="02000000000000000000" pitchFamily="2" charset="0"/>
                <a:ea typeface="Roboto" panose="02000000000000000000" pitchFamily="2" charset="0"/>
                <a:cs typeface="Roboto"/>
                <a:sym typeface="Roboto"/>
              </a:rPr>
              <a:t> вот так. Допустим, это очень часто применяется, когда мы здесь открываем соединение к какому-либо ресурсу в блоке </a:t>
            </a:r>
            <a:r>
              <a:rPr lang="ru-RU" sz="1200" dirty="0" err="1">
                <a:solidFill>
                  <a:srgbClr val="C8C8C8"/>
                </a:solidFill>
                <a:latin typeface="Roboto" panose="02000000000000000000" pitchFamily="2" charset="0"/>
                <a:ea typeface="Roboto" panose="02000000000000000000" pitchFamily="2" charset="0"/>
                <a:cs typeface="Roboto"/>
                <a:sym typeface="Roboto"/>
              </a:rPr>
              <a:t>Try</a:t>
            </a:r>
            <a:r>
              <a:rPr lang="ru-RU" sz="1200" dirty="0">
                <a:solidFill>
                  <a:srgbClr val="C8C8C8"/>
                </a:solidFill>
                <a:latin typeface="Roboto" panose="02000000000000000000" pitchFamily="2" charset="0"/>
                <a:ea typeface="Roboto" panose="02000000000000000000" pitchFamily="2" charset="0"/>
                <a:cs typeface="Roboto"/>
                <a:sym typeface="Roboto"/>
              </a:rPr>
              <a:t>, а в блоке </a:t>
            </a:r>
            <a:r>
              <a:rPr lang="ru-RU" sz="1200" dirty="0" err="1">
                <a:solidFill>
                  <a:srgbClr val="C8C8C8"/>
                </a:solidFill>
                <a:latin typeface="Roboto" panose="02000000000000000000" pitchFamily="2" charset="0"/>
                <a:ea typeface="Roboto" panose="02000000000000000000" pitchFamily="2" charset="0"/>
                <a:cs typeface="Roboto"/>
                <a:sym typeface="Roboto"/>
              </a:rPr>
              <a:t>finally</a:t>
            </a:r>
            <a:r>
              <a:rPr lang="ru-RU" sz="1200" dirty="0">
                <a:solidFill>
                  <a:srgbClr val="C8C8C8"/>
                </a:solidFill>
                <a:latin typeface="Roboto" panose="02000000000000000000" pitchFamily="2" charset="0"/>
                <a:ea typeface="Roboto" panose="02000000000000000000" pitchFamily="2" charset="0"/>
                <a:cs typeface="Roboto"/>
                <a:sym typeface="Roboto"/>
              </a:rPr>
              <a:t> мы его вне зависимости от каких-либо обстоятельств, должны закрыть, чтобы у нас открытое соединение где-нибудь не повисло и не заняло наш пул. </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5FBBE847-1FFE-42A0-9D4D-55F011FBA931}"/>
              </a:ext>
            </a:extLst>
          </p:cNvPr>
          <p:cNvSpPr>
            <a:spLocks noGrp="1"/>
          </p:cNvSpPr>
          <p:nvPr>
            <p:ph type="sldNum" idx="12"/>
          </p:nvPr>
        </p:nvSpPr>
        <p:spPr/>
        <p:txBody>
          <a:bodyPr>
            <a:normAutofit/>
          </a:bodyPr>
          <a:lstStyle/>
          <a:p>
            <a:fld id="{00000000-1234-1234-1234-123412341234}" type="slidenum">
              <a:rPr lang="ru" smtClean="0"/>
              <a:pPr/>
              <a:t>129</a:t>
            </a:fld>
            <a:endParaRPr lang="ru"/>
          </a:p>
        </p:txBody>
      </p:sp>
    </p:spTree>
    <p:extLst>
      <p:ext uri="{BB962C8B-B14F-4D97-AF65-F5344CB8AC3E}">
        <p14:creationId xmlns:p14="http://schemas.microsoft.com/office/powerpoint/2010/main" val="1857230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4" name="Google Shape;64;p14"/>
          <p:cNvSpPr txBox="1"/>
          <p:nvPr/>
        </p:nvSpPr>
        <p:spPr>
          <a:xfrm>
            <a:off x="634163" y="359075"/>
            <a:ext cx="5589671" cy="5129555"/>
          </a:xfrm>
          <a:prstGeom prst="rect">
            <a:avLst/>
          </a:prstGeom>
          <a:noFill/>
          <a:ln>
            <a:noFill/>
          </a:ln>
        </p:spPr>
        <p:txBody>
          <a:bodyPr spcFirstLastPara="1" wrap="square" lIns="162533" tIns="162533" rIns="162533" bIns="162533" anchor="t" anchorCtr="0">
            <a:spAutoFit/>
          </a:bodyPr>
          <a:lstStyle/>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f"Меня</a:t>
            </a:r>
            <a:r>
              <a:rPr lang="ru-RU" sz="1200" dirty="0">
                <a:solidFill>
                  <a:srgbClr val="FFBC00"/>
                </a:solidFill>
                <a:latin typeface="Consolas" panose="020B0609020204030204" pitchFamily="49" charset="0"/>
                <a:ea typeface="Roboto"/>
                <a:cs typeface="Roboto"/>
                <a:sym typeface="Roboto"/>
              </a:rPr>
              <a:t> зовут {</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:&gt;30}, я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Меня зовут                          Денис, я R&amp;D разработчик, связаться со мной можно через }почту{ d.naumov@slurm.io</a:t>
            </a:r>
          </a:p>
          <a:p>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В старых версиях </a:t>
            </a:r>
            <a:r>
              <a:rPr lang="ru-RU" sz="1200" dirty="0" err="1">
                <a:solidFill>
                  <a:srgbClr val="C8C8C8"/>
                </a:solidFill>
                <a:latin typeface="Roboto" panose="02000000000000000000" pitchFamily="2" charset="0"/>
                <a:ea typeface="Roboto" panose="02000000000000000000" pitchFamily="2" charset="0"/>
                <a:cs typeface="Roboto"/>
                <a:sym typeface="Roboto"/>
              </a:rPr>
              <a:t>python</a:t>
            </a:r>
            <a:r>
              <a:rPr lang="ru-RU" sz="1200" dirty="0">
                <a:solidFill>
                  <a:srgbClr val="C8C8C8"/>
                </a:solidFill>
                <a:latin typeface="Roboto" panose="02000000000000000000" pitchFamily="2" charset="0"/>
                <a:ea typeface="Roboto" panose="02000000000000000000" pitchFamily="2" charset="0"/>
                <a:cs typeface="Roboto"/>
                <a:sym typeface="Roboto"/>
              </a:rPr>
              <a:t> вы могли встретить другую версию интерполяции.</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f"Меня</a:t>
            </a:r>
            <a:r>
              <a:rPr lang="ru-RU" sz="1200" dirty="0">
                <a:solidFill>
                  <a:srgbClr val="FFBC00"/>
                </a:solidFill>
                <a:latin typeface="Consolas" panose="020B0609020204030204" pitchFamily="49" charset="0"/>
                <a:ea typeface="Roboto"/>
                <a:cs typeface="Roboto"/>
                <a:sym typeface="Roboto"/>
              </a:rPr>
              <a:t> зовут %s, я %s, связаться со мной можно через %s" % (</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C8C8C8"/>
                </a:solidFill>
                <a:latin typeface="Roboto" panose="02000000000000000000" pitchFamily="2" charset="0"/>
                <a:ea typeface="Roboto" panose="02000000000000000000" pitchFamily="2" charset="0"/>
                <a:cs typeface="Roboto"/>
                <a:sym typeface="Roboto"/>
              </a:rPr>
              <a:t>Вывод программы:</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Меня зовут Денис, я R&amp;D разработчик, связаться со мной можно через d.naumov@slurm.io</a:t>
            </a:r>
          </a:p>
          <a:p>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C8C8C8"/>
                </a:solidFill>
                <a:latin typeface="Roboto" panose="02000000000000000000" pitchFamily="2" charset="0"/>
                <a:ea typeface="Roboto" panose="02000000000000000000" pitchFamily="2" charset="0"/>
                <a:cs typeface="Roboto"/>
                <a:sym typeface="Roboto"/>
              </a:rPr>
              <a:t>Сообществом </a:t>
            </a:r>
            <a:r>
              <a:rPr lang="ru-RU" sz="1200" dirty="0" err="1">
                <a:solidFill>
                  <a:srgbClr val="C8C8C8"/>
                </a:solidFill>
                <a:latin typeface="Roboto" panose="02000000000000000000" pitchFamily="2" charset="0"/>
                <a:ea typeface="Roboto" panose="02000000000000000000" pitchFamily="2" charset="0"/>
                <a:cs typeface="Roboto"/>
                <a:sym typeface="Roboto"/>
              </a:rPr>
              <a:t>python</a:t>
            </a:r>
            <a:r>
              <a:rPr lang="ru-RU" sz="1200" dirty="0">
                <a:solidFill>
                  <a:srgbClr val="C8C8C8"/>
                </a:solidFill>
                <a:latin typeface="Roboto" panose="02000000000000000000" pitchFamily="2" charset="0"/>
                <a:ea typeface="Roboto" panose="02000000000000000000" pitchFamily="2" charset="0"/>
                <a:cs typeface="Roboto"/>
                <a:sym typeface="Roboto"/>
              </a:rPr>
              <a:t> признана как устаревшая, так что рекомендуем вам её не применять никогда.</a:t>
            </a:r>
          </a:p>
          <a:p>
            <a:endParaRPr lang="ru-RU" sz="1200" dirty="0">
              <a:solidFill>
                <a:srgbClr val="FFBC00"/>
              </a:solidFill>
              <a:latin typeface="Consolas" panose="020B0609020204030204" pitchFamily="49" charset="0"/>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cxnSp>
        <p:nvCxnSpPr>
          <p:cNvPr id="4" name="Google Shape;62;p14">
            <a:extLst>
              <a:ext uri="{FF2B5EF4-FFF2-40B4-BE49-F238E27FC236}">
                <a16:creationId xmlns:a16="http://schemas.microsoft.com/office/drawing/2014/main" id="{A66A91A3-9311-457F-AA9B-4EF8F75F55D7}"/>
              </a:ext>
            </a:extLst>
          </p:cNvPr>
          <p:cNvCxnSpPr>
            <a:cxnSpLocks/>
          </p:cNvCxnSpPr>
          <p:nvPr/>
        </p:nvCxnSpPr>
        <p:spPr>
          <a:xfrm>
            <a:off x="-1" y="5955788"/>
            <a:ext cx="6858000" cy="16723"/>
          </a:xfrm>
          <a:prstGeom prst="straightConnector1">
            <a:avLst/>
          </a:prstGeom>
          <a:noFill/>
          <a:ln w="9525" cap="flat" cmpd="sng">
            <a:solidFill>
              <a:srgbClr val="FFBC00"/>
            </a:solidFill>
            <a:prstDash val="solid"/>
            <a:round/>
            <a:headEnd type="none" w="med" len="med"/>
            <a:tailEnd type="none" w="med" len="med"/>
          </a:ln>
        </p:spPr>
      </p:cxnSp>
      <p:sp>
        <p:nvSpPr>
          <p:cNvPr id="5" name="Google Shape;64;p14">
            <a:extLst>
              <a:ext uri="{FF2B5EF4-FFF2-40B4-BE49-F238E27FC236}">
                <a16:creationId xmlns:a16="http://schemas.microsoft.com/office/drawing/2014/main" id="{A55ECD4A-6A68-4CFB-83F7-904A5F417974}"/>
              </a:ext>
            </a:extLst>
          </p:cNvPr>
          <p:cNvSpPr txBox="1"/>
          <p:nvPr/>
        </p:nvSpPr>
        <p:spPr>
          <a:xfrm>
            <a:off x="634162" y="6219121"/>
            <a:ext cx="5589671" cy="2544232"/>
          </a:xfrm>
          <a:prstGeom prst="rect">
            <a:avLst/>
          </a:prstGeom>
          <a:noFill/>
          <a:ln>
            <a:noFill/>
          </a:ln>
        </p:spPr>
        <p:txBody>
          <a:bodyPr spcFirstLastPara="1" wrap="square" lIns="162533" tIns="162533" rIns="162533" bIns="162533" anchor="t" anchorCtr="0">
            <a:spAutoFit/>
          </a:bodyPr>
          <a:lstStyle/>
          <a:p>
            <a:r>
              <a:rPr lang="ru-RU" sz="1200" b="1" dirty="0">
                <a:solidFill>
                  <a:srgbClr val="C8C8C8"/>
                </a:solidFill>
                <a:latin typeface="Roboto"/>
                <a:ea typeface="Roboto"/>
                <a:cs typeface="Roboto"/>
                <a:sym typeface="Roboto"/>
              </a:rPr>
              <a:t>Текстовый вариант видеоурока с предыдущего шага.</a:t>
            </a:r>
            <a:r>
              <a:rPr lang="en-US" sz="1200" b="1" dirty="0">
                <a:solidFill>
                  <a:srgbClr val="C8C8C8"/>
                </a:solidFill>
                <a:latin typeface="Roboto"/>
                <a:ea typeface="Roboto"/>
                <a:cs typeface="Roboto"/>
                <a:sym typeface="Roboto"/>
              </a:rPr>
              <a:t/>
            </a:r>
            <a:br>
              <a:rPr lang="en-US" sz="1200" b="1" dirty="0">
                <a:solidFill>
                  <a:srgbClr val="C8C8C8"/>
                </a:solidFill>
                <a:latin typeface="Roboto"/>
                <a:ea typeface="Roboto"/>
                <a:cs typeface="Roboto"/>
                <a:sym typeface="Roboto"/>
              </a:rPr>
            </a:br>
            <a:endParaRPr lang="ru-RU" sz="1200" b="1"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Привет. В этом уроке более подробно поговорим о методах строк. Один из них мы уже рассматривали на предыдущем уроке — это метод формы. Он позволяет интерполировать переменную в строку, то есть встроить их внутрь строки, а также управлять их форматированием. Например, мы хотим вывести в вещественном числе только определенное количество знаков после запятой, или мы хотим выровнять какую-либо строку по правому и левому краю с определенным количеством символов до или после. А также узнаем, что такое срезы строк. Эта функциональность довольно часто используется при работе со строками.</a:t>
            </a:r>
          </a:p>
        </p:txBody>
      </p:sp>
      <p:sp>
        <p:nvSpPr>
          <p:cNvPr id="6" name="Google Shape;67;p14">
            <a:extLst>
              <a:ext uri="{FF2B5EF4-FFF2-40B4-BE49-F238E27FC236}">
                <a16:creationId xmlns:a16="http://schemas.microsoft.com/office/drawing/2014/main" id="{DA62C405-1D7D-495B-A9FC-A604F1D357DC}"/>
              </a:ext>
            </a:extLst>
          </p:cNvPr>
          <p:cNvSpPr txBox="1"/>
          <p:nvPr/>
        </p:nvSpPr>
        <p:spPr>
          <a:xfrm>
            <a:off x="634163" y="5367272"/>
            <a:ext cx="5589671" cy="605239"/>
          </a:xfrm>
          <a:prstGeom prst="rect">
            <a:avLst/>
          </a:prstGeom>
          <a:noFill/>
          <a:ln>
            <a:noFill/>
          </a:ln>
        </p:spPr>
        <p:txBody>
          <a:bodyPr spcFirstLastPara="1" wrap="square" lIns="162533" tIns="162533" rIns="162533" bIns="162533" anchor="t" anchorCtr="0">
            <a:spAutoFit/>
          </a:bodyPr>
          <a:lstStyle/>
          <a:p>
            <a:r>
              <a:rPr lang="ru-RU" sz="1800" dirty="0">
                <a:solidFill>
                  <a:srgbClr val="C8C8C8"/>
                </a:solidFill>
                <a:latin typeface="Montserrat Medium"/>
                <a:ea typeface="Montserrat Medium"/>
                <a:cs typeface="Montserrat Medium"/>
                <a:sym typeface="Montserrat Medium"/>
              </a:rPr>
              <a:t>Урок 2.3: Шаг 10 - Методы и срезы строк</a:t>
            </a:r>
            <a:endParaRPr sz="1800" dirty="0">
              <a:solidFill>
                <a:srgbClr val="C8C8C8"/>
              </a:solidFill>
              <a:latin typeface="Montserrat Medium"/>
              <a:ea typeface="Montserrat Medium"/>
              <a:cs typeface="Montserrat Medium"/>
              <a:sym typeface="Montserrat Medium"/>
            </a:endParaRPr>
          </a:p>
        </p:txBody>
      </p:sp>
      <p:sp>
        <p:nvSpPr>
          <p:cNvPr id="2" name="Номер слайда 1">
            <a:extLst>
              <a:ext uri="{FF2B5EF4-FFF2-40B4-BE49-F238E27FC236}">
                <a16:creationId xmlns:a16="http://schemas.microsoft.com/office/drawing/2014/main" id="{D5C90854-F805-4918-8198-E0FBC8EBBAD8}"/>
              </a:ext>
            </a:extLst>
          </p:cNvPr>
          <p:cNvSpPr>
            <a:spLocks noGrp="1"/>
          </p:cNvSpPr>
          <p:nvPr>
            <p:ph type="sldNum" idx="12"/>
          </p:nvPr>
        </p:nvSpPr>
        <p:spPr/>
        <p:txBody>
          <a:bodyPr>
            <a:normAutofit/>
          </a:bodyPr>
          <a:lstStyle/>
          <a:p>
            <a:fld id="{00000000-1234-1234-1234-123412341234}" type="slidenum">
              <a:rPr lang="ru" smtClean="0"/>
              <a:pPr/>
              <a:t>13</a:t>
            </a:fld>
            <a:endParaRPr lang="ru"/>
          </a:p>
        </p:txBody>
      </p:sp>
    </p:spTree>
    <p:extLst>
      <p:ext uri="{BB962C8B-B14F-4D97-AF65-F5344CB8AC3E}">
        <p14:creationId xmlns:p14="http://schemas.microsoft.com/office/powerpoint/2010/main" val="398977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Но, давайте вернем все как было, и в блоке </a:t>
            </a:r>
            <a:r>
              <a:rPr lang="ru-RU" sz="1200" dirty="0" err="1">
                <a:solidFill>
                  <a:srgbClr val="C8C8C8"/>
                </a:solidFill>
                <a:latin typeface="Roboto" panose="02000000000000000000" pitchFamily="2" charset="0"/>
                <a:ea typeface="Roboto" panose="02000000000000000000" pitchFamily="2" charset="0"/>
                <a:cs typeface="Roboto"/>
                <a:sym typeface="Roboto"/>
              </a:rPr>
              <a:t>finally</a:t>
            </a:r>
            <a:r>
              <a:rPr lang="ru-RU" sz="1200" dirty="0">
                <a:solidFill>
                  <a:srgbClr val="C8C8C8"/>
                </a:solidFill>
                <a:latin typeface="Roboto" panose="02000000000000000000" pitchFamily="2" charset="0"/>
                <a:ea typeface="Roboto" panose="02000000000000000000" pitchFamily="2" charset="0"/>
                <a:cs typeface="Roboto"/>
                <a:sym typeface="Roboto"/>
              </a:rPr>
              <a:t> мы сделаем не что иное, как просто напишем, что у нас было введено. Но вот здесь у нас в таком случае может возникнуть ошибка, мы можем обратиться к переменной </a:t>
            </a:r>
            <a:r>
              <a:rPr lang="ru-RU" sz="1200" dirty="0" err="1">
                <a:solidFill>
                  <a:srgbClr val="C8C8C8"/>
                </a:solidFill>
                <a:latin typeface="Roboto" panose="02000000000000000000" pitchFamily="2" charset="0"/>
                <a:ea typeface="Roboto" panose="02000000000000000000" pitchFamily="2" charset="0"/>
                <a:cs typeface="Roboto"/>
                <a:sym typeface="Roboto"/>
              </a:rPr>
              <a:t>access_period</a:t>
            </a:r>
            <a:r>
              <a:rPr lang="ru-RU" sz="1200" dirty="0">
                <a:solidFill>
                  <a:srgbClr val="C8C8C8"/>
                </a:solidFill>
                <a:latin typeface="Roboto" panose="02000000000000000000" pitchFamily="2" charset="0"/>
                <a:ea typeface="Roboto" panose="02000000000000000000" pitchFamily="2" charset="0"/>
                <a:cs typeface="Roboto"/>
                <a:sym typeface="Roboto"/>
              </a:rPr>
              <a:t> до ее обновления, если у нас все-таки будет выброшено исключение </a:t>
            </a:r>
            <a:r>
              <a:rPr lang="ru-RU" sz="1200" dirty="0" err="1">
                <a:solidFill>
                  <a:srgbClr val="C8C8C8"/>
                </a:solidFill>
                <a:latin typeface="Roboto" panose="02000000000000000000" pitchFamily="2" charset="0"/>
                <a:ea typeface="Roboto" panose="02000000000000000000" pitchFamily="2" charset="0"/>
                <a:cs typeface="Roboto"/>
                <a:sym typeface="Roboto"/>
              </a:rPr>
              <a:t>valueError</a:t>
            </a:r>
            <a:r>
              <a:rPr lang="ru-RU" sz="1200" dirty="0">
                <a:solidFill>
                  <a:srgbClr val="C8C8C8"/>
                </a:solidFill>
                <a:latin typeface="Roboto" panose="02000000000000000000" pitchFamily="2" charset="0"/>
                <a:ea typeface="Roboto" panose="02000000000000000000" pitchFamily="2" charset="0"/>
                <a:cs typeface="Roboto"/>
                <a:sym typeface="Roboto"/>
              </a:rPr>
              <a:t>. Поэтому давайте сделаем следующее. Здесь мы получим значение на ввод, а здесь мы это значение попытаемся сконвертировать в число.</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Таким образом у нас в переменной </a:t>
            </a:r>
            <a:r>
              <a:rPr lang="ru-RU" sz="1200" dirty="0" err="1">
                <a:solidFill>
                  <a:srgbClr val="C8C8C8"/>
                </a:solidFill>
                <a:latin typeface="Roboto" panose="02000000000000000000" pitchFamily="2" charset="0"/>
                <a:ea typeface="Roboto" panose="02000000000000000000" pitchFamily="2" charset="0"/>
                <a:cs typeface="Roboto"/>
                <a:sym typeface="Roboto"/>
              </a:rPr>
              <a:t>access_period</a:t>
            </a:r>
            <a:r>
              <a:rPr lang="ru-RU" sz="1200" dirty="0">
                <a:solidFill>
                  <a:srgbClr val="C8C8C8"/>
                </a:solidFill>
                <a:latin typeface="Roboto" panose="02000000000000000000" pitchFamily="2" charset="0"/>
                <a:ea typeface="Roboto" panose="02000000000000000000" pitchFamily="2" charset="0"/>
                <a:cs typeface="Roboto"/>
                <a:sym typeface="Roboto"/>
              </a:rPr>
              <a:t> в любом случае будет значение, и даже если будет выброшено исключение вот в этой переменной что-то останется. Просто у нас операции </a:t>
            </a:r>
            <a:r>
              <a:rPr lang="ru-RU" sz="1200" dirty="0" err="1">
                <a:solidFill>
                  <a:srgbClr val="C8C8C8"/>
                </a:solidFill>
                <a:latin typeface="Roboto" panose="02000000000000000000" pitchFamily="2" charset="0"/>
                <a:ea typeface="Roboto" panose="02000000000000000000" pitchFamily="2" charset="0"/>
                <a:cs typeface="Roboto"/>
                <a:sym typeface="Roboto"/>
              </a:rPr>
              <a:t>переприсваивания</a:t>
            </a:r>
            <a:r>
              <a:rPr lang="ru-RU" sz="1200" dirty="0">
                <a:solidFill>
                  <a:srgbClr val="C8C8C8"/>
                </a:solidFill>
                <a:latin typeface="Roboto" panose="02000000000000000000" pitchFamily="2" charset="0"/>
                <a:ea typeface="Roboto" panose="02000000000000000000" pitchFamily="2" charset="0"/>
                <a:cs typeface="Roboto"/>
                <a:sym typeface="Roboto"/>
              </a:rPr>
              <a:t> не случится. И мы скажем, что у нас дата открытия доступа была такой-то, для этого воспользуемся форматированной строкой, той самой </a:t>
            </a:r>
            <a:r>
              <a:rPr lang="ru-RU" sz="1200" dirty="0" err="1">
                <a:solidFill>
                  <a:srgbClr val="C8C8C8"/>
                </a:solidFill>
                <a:latin typeface="Roboto" panose="02000000000000000000" pitchFamily="2" charset="0"/>
                <a:ea typeface="Roboto" panose="02000000000000000000" pitchFamily="2" charset="0"/>
                <a:cs typeface="Roboto"/>
                <a:sym typeface="Roboto"/>
              </a:rPr>
              <a:t>perfstring</a:t>
            </a:r>
            <a:r>
              <a:rPr lang="ru-RU" sz="1200" dirty="0">
                <a:solidFill>
                  <a:srgbClr val="C8C8C8"/>
                </a:solidFill>
                <a:latin typeface="Roboto" panose="02000000000000000000" pitchFamily="2" charset="0"/>
                <a:ea typeface="Roboto" panose="02000000000000000000" pitchFamily="2" charset="0"/>
                <a:cs typeface="Roboto"/>
                <a:sym typeface="Roboto"/>
              </a:rPr>
              <a:t>. Сюда мы интерполируем переменную </a:t>
            </a:r>
            <a:r>
              <a:rPr lang="ru-RU" sz="1200" dirty="0" err="1">
                <a:solidFill>
                  <a:srgbClr val="C8C8C8"/>
                </a:solidFill>
                <a:latin typeface="Roboto" panose="02000000000000000000" pitchFamily="2" charset="0"/>
                <a:ea typeface="Roboto" panose="02000000000000000000" pitchFamily="2" charset="0"/>
                <a:cs typeface="Roboto"/>
                <a:sym typeface="Roboto"/>
              </a:rPr>
              <a:t>access_from</a:t>
            </a:r>
            <a:r>
              <a:rPr lang="ru-RU" sz="1200" dirty="0">
                <a:solidFill>
                  <a:srgbClr val="C8C8C8"/>
                </a:solidFill>
                <a:latin typeface="Roboto" panose="02000000000000000000" pitchFamily="2" charset="0"/>
                <a:ea typeface="Roboto" panose="02000000000000000000" pitchFamily="2" charset="0"/>
                <a:cs typeface="Roboto"/>
                <a:sym typeface="Roboto"/>
              </a:rPr>
              <a:t>. А также мы скажем, что у нас период доступа был тем самым, который у нас указан в переменной </a:t>
            </a:r>
            <a:r>
              <a:rPr lang="ru-RU" sz="1200" dirty="0" err="1">
                <a:solidFill>
                  <a:srgbClr val="C8C8C8"/>
                </a:solidFill>
                <a:latin typeface="Roboto" panose="02000000000000000000" pitchFamily="2" charset="0"/>
                <a:ea typeface="Roboto" panose="02000000000000000000" pitchFamily="2" charset="0"/>
                <a:cs typeface="Roboto"/>
                <a:sym typeface="Roboto"/>
              </a:rPr>
              <a:t>access_period</a:t>
            </a:r>
            <a:r>
              <a:rPr lang="ru-RU" sz="1200" dirty="0">
                <a:solidFill>
                  <a:srgbClr val="C8C8C8"/>
                </a:solidFill>
                <a:latin typeface="Roboto" panose="02000000000000000000" pitchFamily="2" charset="0"/>
                <a:ea typeface="Roboto" panose="02000000000000000000" pitchFamily="2" charset="0"/>
                <a:cs typeface="Roboto"/>
                <a:sym typeface="Roboto"/>
              </a:rPr>
              <a:t>.</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ru-RU" sz="1200" dirty="0">
                <a:solidFill>
                  <a:srgbClr val="FFBC00"/>
                </a:solidFill>
                <a:latin typeface="Consolas" panose="020B0609020204030204" pitchFamily="49" charset="0"/>
                <a:ea typeface="Roboto" panose="02000000000000000000" pitchFamily="2" charset="0"/>
                <a:cs typeface="Roboto"/>
                <a:sym typeface="Roboto"/>
              </a:rPr>
              <a:t>def </a:t>
            </a:r>
            <a:r>
              <a:rPr lang="ru-RU" sz="1200" dirty="0" err="1">
                <a:solidFill>
                  <a:srgbClr val="FFBC00"/>
                </a:solidFill>
                <a:latin typeface="Consolas" panose="020B0609020204030204" pitchFamily="49" charset="0"/>
                <a:ea typeface="Roboto" panose="02000000000000000000" pitchFamily="2" charset="0"/>
                <a:cs typeface="Roboto"/>
                <a:sym typeface="Roboto"/>
              </a:rPr>
              <a:t>get_access_details_from_input</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Получение даты открытия доступа и периода доступа из потока ввода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return</a:t>
            </a:r>
            <a:r>
              <a:rPr lang="ru-RU" sz="1200" dirty="0">
                <a:solidFill>
                  <a:srgbClr val="FFBC00"/>
                </a:solidFill>
                <a:latin typeface="Consolas" panose="020B0609020204030204" pitchFamily="49" charset="0"/>
                <a:ea typeface="Roboto" panose="02000000000000000000" pitchFamily="2" charset="0"/>
                <a:cs typeface="Roboto"/>
                <a:sym typeface="Roboto"/>
              </a:rPr>
              <a:t>: даты открытия доступа и период доступа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print("Введите дату открытия доступа")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access_from</a:t>
            </a:r>
            <a:r>
              <a:rPr lang="ru-RU" sz="1200" dirty="0">
                <a:solidFill>
                  <a:srgbClr val="FFBC00"/>
                </a:solidFill>
                <a:latin typeface="Consolas" panose="020B0609020204030204" pitchFamily="49" charset="0"/>
                <a:ea typeface="Roboto" panose="02000000000000000000" pitchFamily="2" charset="0"/>
                <a:cs typeface="Roboto"/>
                <a:sym typeface="Roboto"/>
              </a:rPr>
              <a:t> = </a:t>
            </a:r>
            <a:r>
              <a:rPr lang="ru-RU" sz="1200" dirty="0" err="1">
                <a:solidFill>
                  <a:srgbClr val="FFBC00"/>
                </a:solidFill>
                <a:latin typeface="Consolas" panose="020B0609020204030204" pitchFamily="49" charset="0"/>
                <a:ea typeface="Roboto" panose="02000000000000000000" pitchFamily="2" charset="0"/>
                <a:cs typeface="Roboto"/>
                <a:sym typeface="Roboto"/>
              </a:rPr>
              <a:t>input</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print("Введите период доступа (в днях)")</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try</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ru-RU" sz="1200" dirty="0">
                <a:solidFill>
                  <a:srgbClr val="FFBC00"/>
                </a:solidFill>
                <a:latin typeface="Consolas" panose="020B0609020204030204" pitchFamily="49" charset="0"/>
                <a:ea typeface="Roboto" panose="02000000000000000000" pitchFamily="2" charset="0"/>
                <a:cs typeface="Roboto"/>
                <a:sym typeface="Roboto"/>
              </a:rPr>
              <a:t> = </a:t>
            </a:r>
            <a:r>
              <a:rPr lang="ru-RU" sz="1200" dirty="0" err="1">
                <a:solidFill>
                  <a:srgbClr val="FFBC00"/>
                </a:solidFill>
                <a:latin typeface="Consolas" panose="020B0609020204030204" pitchFamily="49" charset="0"/>
                <a:ea typeface="Roboto" panose="02000000000000000000" pitchFamily="2" charset="0"/>
                <a:cs typeface="Roboto"/>
                <a:sym typeface="Roboto"/>
              </a:rPr>
              <a:t>input</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ru-RU" sz="1200" dirty="0">
                <a:solidFill>
                  <a:srgbClr val="FFBC00"/>
                </a:solidFill>
                <a:latin typeface="Consolas" panose="020B0609020204030204" pitchFamily="49" charset="0"/>
                <a:ea typeface="Roboto" panose="02000000000000000000" pitchFamily="2" charset="0"/>
                <a:cs typeface="Roboto"/>
                <a:sym typeface="Roboto"/>
              </a:rPr>
              <a:t> = </a:t>
            </a:r>
            <a:r>
              <a:rPr lang="ru-RU" sz="1200" dirty="0" err="1">
                <a:solidFill>
                  <a:srgbClr val="FFBC00"/>
                </a:solidFill>
                <a:latin typeface="Consolas" panose="020B0609020204030204" pitchFamily="49" charset="0"/>
                <a:ea typeface="Roboto" panose="02000000000000000000" pitchFamily="2" charset="0"/>
                <a:cs typeface="Roboto"/>
                <a:sym typeface="Roboto"/>
              </a:rPr>
              <a:t>int</a:t>
            </a: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ru-RU" sz="1200" dirty="0" err="1">
                <a:solidFill>
                  <a:srgbClr val="FFBC00"/>
                </a:solidFill>
                <a:latin typeface="Consolas" panose="020B0609020204030204" pitchFamily="49" charset="0"/>
                <a:ea typeface="Roboto" panose="02000000000000000000" pitchFamily="2" charset="0"/>
                <a:cs typeface="Roboto"/>
                <a:sym typeface="Roboto"/>
              </a:rPr>
              <a:t>access_from</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except</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ValueError</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return</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None</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None</a:t>
            </a: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finally</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print(</a:t>
            </a:r>
            <a:r>
              <a:rPr lang="ru-RU" sz="1200" dirty="0" err="1">
                <a:solidFill>
                  <a:srgbClr val="FFBC00"/>
                </a:solidFill>
                <a:latin typeface="Consolas" panose="020B0609020204030204" pitchFamily="49" charset="0"/>
                <a:ea typeface="Roboto" panose="02000000000000000000" pitchFamily="2" charset="0"/>
                <a:cs typeface="Roboto"/>
                <a:sym typeface="Roboto"/>
              </a:rPr>
              <a:t>f"Дата</a:t>
            </a:r>
            <a:r>
              <a:rPr lang="ru-RU" sz="1200" dirty="0">
                <a:solidFill>
                  <a:srgbClr val="FFBC00"/>
                </a:solidFill>
                <a:latin typeface="Consolas" panose="020B0609020204030204" pitchFamily="49" charset="0"/>
                <a:ea typeface="Roboto" panose="02000000000000000000" pitchFamily="2" charset="0"/>
                <a:cs typeface="Roboto"/>
                <a:sym typeface="Roboto"/>
              </a:rPr>
              <a:t> открытия доступа {</a:t>
            </a:r>
            <a:r>
              <a:rPr lang="ru-RU" sz="1200" dirty="0" err="1">
                <a:solidFill>
                  <a:srgbClr val="FFBC00"/>
                </a:solidFill>
                <a:latin typeface="Consolas" panose="020B0609020204030204" pitchFamily="49" charset="0"/>
                <a:ea typeface="Roboto" panose="02000000000000000000" pitchFamily="2" charset="0"/>
                <a:cs typeface="Roboto"/>
                <a:sym typeface="Roboto"/>
              </a:rPr>
              <a:t>access_from</a:t>
            </a:r>
            <a:r>
              <a:rPr lang="ru-RU" sz="1200" dirty="0">
                <a:solidFill>
                  <a:srgbClr val="FFBC00"/>
                </a:solidFill>
                <a:latin typeface="Consolas" panose="020B0609020204030204" pitchFamily="49" charset="0"/>
                <a:ea typeface="Roboto" panose="02000000000000000000" pitchFamily="2" charset="0"/>
                <a:cs typeface="Roboto"/>
                <a:sym typeface="Roboto"/>
              </a:rPr>
              <a:t>}, период доступа {</a:t>
            </a:r>
            <a:r>
              <a:rPr lang="ru-RU"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ru-RU" sz="1200" dirty="0">
                <a:solidFill>
                  <a:srgbClr val="FFBC00"/>
                </a:solidFill>
                <a:latin typeface="Consolas" panose="020B0609020204030204" pitchFamily="49" charset="0"/>
                <a:ea typeface="Roboto" panose="02000000000000000000" pitchFamily="2" charset="0"/>
                <a:cs typeface="Roboto"/>
                <a:sym typeface="Roboto"/>
              </a:rPr>
              <a:t>}")</a:t>
            </a:r>
          </a:p>
          <a:p>
            <a:pPr>
              <a:buClr>
                <a:srgbClr val="C8C8C8"/>
              </a:buClr>
            </a:pP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return</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access_from</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access_period</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Выполним наш код, вводим какой-нибудь </a:t>
            </a:r>
            <a:r>
              <a:rPr lang="ru-RU" sz="1200" dirty="0" err="1">
                <a:solidFill>
                  <a:srgbClr val="C8C8C8"/>
                </a:solidFill>
                <a:latin typeface="Roboto" panose="02000000000000000000" pitchFamily="2" charset="0"/>
                <a:ea typeface="Roboto" panose="02000000000000000000" pitchFamily="2" charset="0"/>
                <a:cs typeface="Roboto"/>
                <a:sym typeface="Roboto"/>
              </a:rPr>
              <a:t>e-mail</a:t>
            </a:r>
            <a:r>
              <a:rPr lang="ru-RU" sz="1200" dirty="0">
                <a:solidFill>
                  <a:srgbClr val="C8C8C8"/>
                </a:solidFill>
                <a:latin typeface="Roboto" panose="02000000000000000000" pitchFamily="2" charset="0"/>
                <a:ea typeface="Roboto" panose="02000000000000000000" pitchFamily="2" charset="0"/>
                <a:cs typeface="Roboto"/>
                <a:sym typeface="Roboto"/>
              </a:rPr>
              <a:t>. Допустим, к нам пришел программист, он захотел доступ с сегодняшнего дня на 60 дней. И мы видим, что у нас при вводе произошла ошибка, тем не менее у нас блок </a:t>
            </a:r>
            <a:r>
              <a:rPr lang="ru-RU" sz="1200" dirty="0" err="1">
                <a:solidFill>
                  <a:srgbClr val="C8C8C8"/>
                </a:solidFill>
                <a:latin typeface="Roboto" panose="02000000000000000000" pitchFamily="2" charset="0"/>
                <a:ea typeface="Roboto" panose="02000000000000000000" pitchFamily="2" charset="0"/>
                <a:cs typeface="Roboto"/>
                <a:sym typeface="Roboto"/>
              </a:rPr>
              <a:t>finally</a:t>
            </a:r>
            <a:r>
              <a:rPr lang="ru-RU" sz="1200" dirty="0">
                <a:solidFill>
                  <a:srgbClr val="C8C8C8"/>
                </a:solidFill>
                <a:latin typeface="Roboto" panose="02000000000000000000" pitchFamily="2" charset="0"/>
                <a:ea typeface="Roboto" panose="02000000000000000000" pitchFamily="2" charset="0"/>
                <a:cs typeface="Roboto"/>
                <a:sym typeface="Roboto"/>
              </a:rPr>
              <a:t> все равно отработал, как мы это и придумывали. То есть теперь мы видим, что дата открытия доступа у нас была вот такой, а период доступа 60 дней. И по этому значению пользователь может понять, что, наверное, нужно было вводить что-то еще.</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B9CA0CCC-D42B-4AE5-9664-29C2CA169041}"/>
              </a:ext>
            </a:extLst>
          </p:cNvPr>
          <p:cNvSpPr>
            <a:spLocks noGrp="1"/>
          </p:cNvSpPr>
          <p:nvPr>
            <p:ph type="sldNum" idx="12"/>
          </p:nvPr>
        </p:nvSpPr>
        <p:spPr/>
        <p:txBody>
          <a:bodyPr>
            <a:normAutofit/>
          </a:bodyPr>
          <a:lstStyle/>
          <a:p>
            <a:fld id="{00000000-1234-1234-1234-123412341234}" type="slidenum">
              <a:rPr lang="ru" smtClean="0"/>
              <a:pPr/>
              <a:t>130</a:t>
            </a:fld>
            <a:endParaRPr lang="ru"/>
          </a:p>
        </p:txBody>
      </p:sp>
    </p:spTree>
    <p:extLst>
      <p:ext uri="{BB962C8B-B14F-4D97-AF65-F5344CB8AC3E}">
        <p14:creationId xmlns:p14="http://schemas.microsoft.com/office/powerpoint/2010/main" val="11198425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08421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Введите дату открытия доступа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2021-06-02</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Введите период доступа (в днях)</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60 дней</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Дата открытия доступа 2021-06-02, период доступа 60 дней</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Возникла ошибка при вводе</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Введите </a:t>
            </a:r>
            <a:r>
              <a:rPr lang="ru-RU" sz="1200" dirty="0" err="1">
                <a:solidFill>
                  <a:srgbClr val="FFBC00"/>
                </a:solidFill>
                <a:latin typeface="Consolas" panose="020B0609020204030204" pitchFamily="49" charset="0"/>
                <a:ea typeface="Roboto" panose="02000000000000000000" pitchFamily="2" charset="0"/>
                <a:cs typeface="Roboto"/>
                <a:sym typeface="Roboto"/>
              </a:rPr>
              <a:t>email</a:t>
            </a:r>
            <a:r>
              <a:rPr lang="en-US" sz="1200" dirty="0">
                <a:solidFill>
                  <a:srgbClr val="FFBC00"/>
                </a:solidFill>
                <a:latin typeface="Consolas" panose="020B0609020204030204" pitchFamily="49" charset="0"/>
                <a:ea typeface="Roboto" panose="02000000000000000000" pitchFamily="2" charset="0"/>
                <a:cs typeface="Roboto"/>
                <a:sym typeface="Roboto"/>
              </a:rPr>
              <a:t/>
            </a:r>
            <a:br>
              <a:rPr lang="en-US" sz="1200" dirty="0">
                <a:solidFill>
                  <a:srgbClr val="FFBC00"/>
                </a:solidFill>
                <a:latin typeface="Consolas" panose="020B0609020204030204" pitchFamily="49" charset="0"/>
                <a:ea typeface="Roboto" panose="02000000000000000000" pitchFamily="2" charset="0"/>
                <a:cs typeface="Roboto"/>
                <a:sym typeface="Roboto"/>
              </a:rPr>
            </a:br>
            <a:r>
              <a:rPr lang="en-US" sz="1200" dirty="0">
                <a:solidFill>
                  <a:srgbClr val="FFBC00"/>
                </a:solidFill>
                <a:latin typeface="Consolas" panose="020B0609020204030204" pitchFamily="49" charset="0"/>
                <a:ea typeface="Roboto" panose="02000000000000000000" pitchFamily="2" charset="0"/>
                <a:cs typeface="Roboto"/>
                <a:sym typeface="Roboto"/>
              </a:rPr>
              <a:t/>
            </a:r>
            <a:br>
              <a:rPr lang="en-US" sz="1200" dirty="0">
                <a:solidFill>
                  <a:srgbClr val="FFBC00"/>
                </a:solidFill>
                <a:latin typeface="Consolas" panose="020B0609020204030204" pitchFamily="49" charset="0"/>
                <a:ea typeface="Roboto" panose="02000000000000000000" pitchFamily="2" charset="0"/>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Теперь давайте введем еще один </a:t>
            </a:r>
            <a:r>
              <a:rPr lang="ru-RU" sz="1200" dirty="0" err="1">
                <a:solidFill>
                  <a:srgbClr val="C8C8C8"/>
                </a:solidFill>
                <a:latin typeface="Roboto" panose="02000000000000000000" pitchFamily="2" charset="0"/>
                <a:ea typeface="Roboto" panose="02000000000000000000" pitchFamily="2" charset="0"/>
                <a:cs typeface="Roboto"/>
                <a:sym typeface="Roboto"/>
              </a:rPr>
              <a:t>эмейл</a:t>
            </a:r>
            <a:r>
              <a:rPr lang="ru-RU" sz="1200" dirty="0">
                <a:solidFill>
                  <a:srgbClr val="C8C8C8"/>
                </a:solidFill>
                <a:latin typeface="Roboto" panose="02000000000000000000" pitchFamily="2" charset="0"/>
                <a:ea typeface="Roboto" panose="02000000000000000000" pitchFamily="2" charset="0"/>
                <a:cs typeface="Roboto"/>
                <a:sym typeface="Roboto"/>
              </a:rPr>
              <a:t>, введем профессию, допустим, это снова будет программист, и он запросит доступ с сегодняшнего дня на те же самые 60 дней, только 60 дней он введет корректно. И мы видим, что действительно у нас снова блок </a:t>
            </a:r>
            <a:r>
              <a:rPr lang="ru-RU" sz="1200" dirty="0" err="1">
                <a:solidFill>
                  <a:srgbClr val="C8C8C8"/>
                </a:solidFill>
                <a:latin typeface="Roboto" panose="02000000000000000000" pitchFamily="2" charset="0"/>
                <a:ea typeface="Roboto" panose="02000000000000000000" pitchFamily="2" charset="0"/>
                <a:cs typeface="Roboto"/>
                <a:sym typeface="Roboto"/>
              </a:rPr>
              <a:t>finally</a:t>
            </a:r>
            <a:r>
              <a:rPr lang="ru-RU" sz="1200" dirty="0">
                <a:solidFill>
                  <a:srgbClr val="C8C8C8"/>
                </a:solidFill>
                <a:latin typeface="Roboto" panose="02000000000000000000" pitchFamily="2" charset="0"/>
                <a:ea typeface="Roboto" panose="02000000000000000000" pitchFamily="2" charset="0"/>
                <a:cs typeface="Roboto"/>
                <a:sym typeface="Roboto"/>
              </a:rPr>
              <a:t> отработал, то есть здесь написано, что дата открытия доступа сегодняшний день, а период доступа 60, даже несмотря на то, что в коде здесь мы какое-то значение возвращаем и, по-хорошему, блок у нас выполнится не был должен. Но он выполнился, так как блок </a:t>
            </a:r>
            <a:r>
              <a:rPr lang="ru-RU" sz="1200" dirty="0" err="1">
                <a:solidFill>
                  <a:srgbClr val="C8C8C8"/>
                </a:solidFill>
                <a:latin typeface="Roboto" panose="02000000000000000000" pitchFamily="2" charset="0"/>
                <a:ea typeface="Roboto" panose="02000000000000000000" pitchFamily="2" charset="0"/>
                <a:cs typeface="Roboto"/>
                <a:sym typeface="Roboto"/>
              </a:rPr>
              <a:t>finally</a:t>
            </a:r>
            <a:r>
              <a:rPr lang="ru-RU" sz="1200" dirty="0">
                <a:solidFill>
                  <a:srgbClr val="C8C8C8"/>
                </a:solidFill>
                <a:latin typeface="Roboto" panose="02000000000000000000" pitchFamily="2" charset="0"/>
                <a:ea typeface="Roboto" panose="02000000000000000000" pitchFamily="2" charset="0"/>
                <a:cs typeface="Roboto"/>
                <a:sym typeface="Roboto"/>
              </a:rPr>
              <a:t> у нас отрабатывает вне зависимости от того, что произошло перед ним.</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Введите дату открытия доступа</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2021-06-02</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Введите период доступа (в днях)</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60</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Дата открытия доступа 2021-06-02, период доступа 60</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Возникла ошибка при вводе</a:t>
            </a: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Введите </a:t>
            </a:r>
            <a:r>
              <a:rPr lang="ru-RU" sz="1200" dirty="0" err="1">
                <a:solidFill>
                  <a:srgbClr val="FFBC00"/>
                </a:solidFill>
                <a:latin typeface="Consolas" panose="020B0609020204030204" pitchFamily="49" charset="0"/>
                <a:ea typeface="Roboto" panose="02000000000000000000" pitchFamily="2" charset="0"/>
                <a:cs typeface="Roboto"/>
                <a:sym typeface="Roboto"/>
              </a:rPr>
              <a:t>email</a:t>
            </a:r>
            <a:r>
              <a:rPr lang="en-US" sz="1200" dirty="0">
                <a:solidFill>
                  <a:srgbClr val="FFBC00"/>
                </a:solidFill>
                <a:latin typeface="Consolas" panose="020B0609020204030204" pitchFamily="49" charset="0"/>
                <a:ea typeface="Roboto" panose="02000000000000000000" pitchFamily="2" charset="0"/>
                <a:cs typeface="Roboto"/>
                <a:sym typeface="Roboto"/>
              </a:rPr>
              <a:t/>
            </a:r>
            <a:br>
              <a:rPr lang="en-US" sz="1200" dirty="0">
                <a:solidFill>
                  <a:srgbClr val="FFBC00"/>
                </a:solidFill>
                <a:latin typeface="Consolas" panose="020B0609020204030204" pitchFamily="49" charset="0"/>
                <a:ea typeface="Roboto" panose="02000000000000000000" pitchFamily="2" charset="0"/>
                <a:cs typeface="Roboto"/>
                <a:sym typeface="Roboto"/>
              </a:rPr>
            </a:b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И таким образом, мы </a:t>
            </a:r>
            <a:r>
              <a:rPr lang="ru-RU" sz="1200" dirty="0" err="1">
                <a:solidFill>
                  <a:srgbClr val="C8C8C8"/>
                </a:solidFill>
                <a:latin typeface="Roboto" panose="02000000000000000000" pitchFamily="2" charset="0"/>
                <a:ea typeface="Roboto" panose="02000000000000000000" pitchFamily="2" charset="0"/>
                <a:cs typeface="Roboto"/>
                <a:sym typeface="Roboto"/>
              </a:rPr>
              <a:t>залогировали</a:t>
            </a:r>
            <a:r>
              <a:rPr lang="ru-RU" sz="1200" dirty="0">
                <a:solidFill>
                  <a:srgbClr val="C8C8C8"/>
                </a:solidFill>
                <a:latin typeface="Roboto" panose="02000000000000000000" pitchFamily="2" charset="0"/>
                <a:ea typeface="Roboto" panose="02000000000000000000" pitchFamily="2" charset="0"/>
                <a:cs typeface="Roboto"/>
                <a:sym typeface="Roboto"/>
              </a:rPr>
              <a:t> часть входных данных и здесь пользователь может понять, что он сделал, какие данные он ввел, он может себя проконтролировать, он может как-то изменить те данные, которые он вводит, если у него постоянно случается ошибка.</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err="1">
                <a:solidFill>
                  <a:srgbClr val="C8C8C8"/>
                </a:solidFill>
                <a:latin typeface="Roboto" panose="02000000000000000000" pitchFamily="2" charset="0"/>
                <a:ea typeface="Roboto" panose="02000000000000000000" pitchFamily="2" charset="0"/>
                <a:cs typeface="Roboto"/>
                <a:sym typeface="Roboto"/>
              </a:rPr>
              <a:t>Вёрнем</a:t>
            </a:r>
            <a:r>
              <a:rPr lang="ru-RU" sz="1200" dirty="0">
                <a:solidFill>
                  <a:srgbClr val="C8C8C8"/>
                </a:solidFill>
                <a:latin typeface="Roboto" panose="02000000000000000000" pitchFamily="2" charset="0"/>
                <a:ea typeface="Roboto" panose="02000000000000000000" pitchFamily="2" charset="0"/>
                <a:cs typeface="Roboto"/>
                <a:sym typeface="Roboto"/>
              </a:rPr>
              <a:t> код в исходное состояние.</a:t>
            </a: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Теперь давайте представим, что анализ </a:t>
            </a:r>
            <a:r>
              <a:rPr lang="ru-RU" sz="1200" dirty="0" err="1">
                <a:solidFill>
                  <a:srgbClr val="C8C8C8"/>
                </a:solidFill>
                <a:latin typeface="Roboto" panose="02000000000000000000" pitchFamily="2" charset="0"/>
                <a:ea typeface="Roboto" panose="02000000000000000000" pitchFamily="2" charset="0"/>
                <a:cs typeface="Roboto"/>
                <a:sym typeface="Roboto"/>
              </a:rPr>
              <a:t>traceback</a:t>
            </a:r>
            <a:r>
              <a:rPr lang="ru-RU" sz="1200" dirty="0">
                <a:solidFill>
                  <a:srgbClr val="C8C8C8"/>
                </a:solidFill>
                <a:latin typeface="Roboto" panose="02000000000000000000" pitchFamily="2" charset="0"/>
                <a:ea typeface="Roboto" panose="02000000000000000000" pitchFamily="2" charset="0"/>
                <a:cs typeface="Roboto"/>
                <a:sym typeface="Roboto"/>
              </a:rPr>
              <a:t>-а нам не помог и природа ошибки нам до сих пор не ясна, но мы же должны как-то выяснить: в чём ошибка и исправить её? Для этого давайте воспользуемся встроенным в Python средством отладки </a:t>
            </a:r>
            <a:r>
              <a:rPr lang="ru-RU" sz="1200" dirty="0" err="1">
                <a:solidFill>
                  <a:srgbClr val="C8C8C8"/>
                </a:solidFill>
                <a:latin typeface="Roboto" panose="02000000000000000000" pitchFamily="2" charset="0"/>
                <a:ea typeface="Roboto" panose="02000000000000000000" pitchFamily="2" charset="0"/>
                <a:cs typeface="Roboto"/>
                <a:sym typeface="Roboto"/>
              </a:rPr>
              <a:t>pdb</a:t>
            </a:r>
            <a:r>
              <a:rPr lang="ru-RU" sz="1200" dirty="0">
                <a:solidFill>
                  <a:srgbClr val="C8C8C8"/>
                </a:solidFill>
                <a:latin typeface="Roboto" panose="02000000000000000000" pitchFamily="2" charset="0"/>
                <a:ea typeface="Roboto" panose="02000000000000000000" pitchFamily="2" charset="0"/>
                <a:cs typeface="Roboto"/>
                <a:sym typeface="Roboto"/>
              </a:rPr>
              <a:t> – Python </a:t>
            </a:r>
            <a:r>
              <a:rPr lang="ru-RU" sz="1200" dirty="0" err="1">
                <a:solidFill>
                  <a:srgbClr val="C8C8C8"/>
                </a:solidFill>
                <a:latin typeface="Roboto" panose="02000000000000000000" pitchFamily="2" charset="0"/>
                <a:ea typeface="Roboto" panose="02000000000000000000" pitchFamily="2" charset="0"/>
                <a:cs typeface="Roboto"/>
                <a:sym typeface="Roboto"/>
              </a:rPr>
              <a:t>Debugger</a:t>
            </a:r>
            <a:r>
              <a:rPr lang="ru-RU" sz="1200" dirty="0">
                <a:solidFill>
                  <a:srgbClr val="C8C8C8"/>
                </a:solidFill>
                <a:latin typeface="Roboto" panose="02000000000000000000" pitchFamily="2" charset="0"/>
                <a:ea typeface="Roboto" panose="02000000000000000000" pitchFamily="2" charset="0"/>
                <a:cs typeface="Roboto"/>
                <a:sym typeface="Roboto"/>
              </a:rPr>
              <a:t>. Для начала мы знаем, что наша ошибка возникает где-то в функции ввода, поэтому мы поставим в любое её место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Breakpoint – это такая точка, в которой у нас включится режим отладки, и мы сможем проанализировать текущее состояние программы, перемещаться по строкам, а также выполнить любые команды Python.</a:t>
            </a:r>
          </a:p>
          <a:p>
            <a:pPr>
              <a:buClr>
                <a:srgbClr val="C8C8C8"/>
              </a:buClr>
            </a:pPr>
            <a:endParaRPr lang="ru-RU" sz="1200" dirty="0">
              <a:solidFill>
                <a:srgbClr val="FFBC00"/>
              </a:solidFill>
              <a:latin typeface="Consolas" panose="020B0609020204030204" pitchFamily="49" charset="0"/>
              <a:ea typeface="Roboto" panose="02000000000000000000" pitchFamily="2"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46F63AD4-0E82-4FBB-9F32-BED47F062F17}"/>
              </a:ext>
            </a:extLst>
          </p:cNvPr>
          <p:cNvSpPr>
            <a:spLocks noGrp="1"/>
          </p:cNvSpPr>
          <p:nvPr>
            <p:ph type="sldNum" idx="12"/>
          </p:nvPr>
        </p:nvSpPr>
        <p:spPr/>
        <p:txBody>
          <a:bodyPr>
            <a:normAutofit/>
          </a:bodyPr>
          <a:lstStyle/>
          <a:p>
            <a:fld id="{00000000-1234-1234-1234-123412341234}" type="slidenum">
              <a:rPr lang="ru" smtClean="0"/>
              <a:pPr/>
              <a:t>131</a:t>
            </a:fld>
            <a:endParaRPr lang="ru"/>
          </a:p>
        </p:txBody>
      </p:sp>
    </p:spTree>
    <p:extLst>
      <p:ext uri="{BB962C8B-B14F-4D97-AF65-F5344CB8AC3E}">
        <p14:creationId xmlns:p14="http://schemas.microsoft.com/office/powerpoint/2010/main" val="28306206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125157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Breakpoint можно установить, кликнув на пустое место, рядом с номером строки. Допустим, я хочу установить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сюда и сюда. Далее мы должны запустить режим отладки – это делается либо при помощи комбинации клавиш: Shift + F9, либо мы можем нажать на значок жука в правом верхнем углу, там, где мы запускаем программу.</a:t>
            </a:r>
            <a:endParaRPr lang="ru-RU" sz="1200" dirty="0">
              <a:solidFill>
                <a:srgbClr val="FFBC00"/>
              </a:solidFill>
              <a:latin typeface="Consolas" panose="020B0609020204030204" pitchFamily="49" charset="0"/>
              <a:ea typeface="Roboto" panose="02000000000000000000" pitchFamily="2"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14338" name="Picture 2">
            <a:extLst>
              <a:ext uri="{FF2B5EF4-FFF2-40B4-BE49-F238E27FC236}">
                <a16:creationId xmlns:a16="http://schemas.microsoft.com/office/drawing/2014/main" id="{79E64E1D-6845-4DAF-B94E-D7B4A0727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2" y="1744664"/>
            <a:ext cx="5589671" cy="368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4;p14">
            <a:extLst>
              <a:ext uri="{FF2B5EF4-FFF2-40B4-BE49-F238E27FC236}">
                <a16:creationId xmlns:a16="http://schemas.microsoft.com/office/drawing/2014/main" id="{5F8B5ABA-38C1-41D5-9653-E8759C78527B}"/>
              </a:ext>
            </a:extLst>
          </p:cNvPr>
          <p:cNvSpPr txBox="1"/>
          <p:nvPr/>
        </p:nvSpPr>
        <p:spPr>
          <a:xfrm>
            <a:off x="634161" y="5654975"/>
            <a:ext cx="5589671" cy="88223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Давайте запустим отладчик: он просит нас ввести </a:t>
            </a:r>
            <a:r>
              <a:rPr lang="ru-RU" sz="1200" dirty="0" err="1">
                <a:solidFill>
                  <a:srgbClr val="C8C8C8"/>
                </a:solidFill>
                <a:latin typeface="Roboto" panose="02000000000000000000" pitchFamily="2" charset="0"/>
                <a:ea typeface="Roboto" panose="02000000000000000000" pitchFamily="2" charset="0"/>
                <a:cs typeface="Roboto"/>
                <a:sym typeface="Roboto"/>
              </a:rPr>
              <a:t>e-mail</a:t>
            </a:r>
            <a:r>
              <a:rPr lang="ru-RU" sz="1200" dirty="0">
                <a:solidFill>
                  <a:srgbClr val="C8C8C8"/>
                </a:solidFill>
                <a:latin typeface="Roboto" panose="02000000000000000000" pitchFamily="2" charset="0"/>
                <a:ea typeface="Roboto" panose="02000000000000000000" pitchFamily="2" charset="0"/>
                <a:cs typeface="Roboto"/>
                <a:sym typeface="Roboto"/>
              </a:rPr>
              <a:t> – об этом нам сигнализирует вот такая вот конструкция, которая нам говорит, что ожидается ввод.</a:t>
            </a:r>
            <a:endParaRPr lang="ru-RU" sz="1200" dirty="0">
              <a:solidFill>
                <a:srgbClr val="FFBC00"/>
              </a:solidFill>
              <a:latin typeface="Consolas" panose="020B0609020204030204" pitchFamily="49" charset="0"/>
              <a:ea typeface="Roboto" panose="02000000000000000000" pitchFamily="2" charset="0"/>
              <a:cs typeface="Roboto"/>
              <a:sym typeface="Roboto"/>
            </a:endParaRPr>
          </a:p>
        </p:txBody>
      </p:sp>
      <p:pic>
        <p:nvPicPr>
          <p:cNvPr id="14339" name="Picture 3">
            <a:extLst>
              <a:ext uri="{FF2B5EF4-FFF2-40B4-BE49-F238E27FC236}">
                <a16:creationId xmlns:a16="http://schemas.microsoft.com/office/drawing/2014/main" id="{C9F07B1A-3D50-417A-BD17-73E6378DF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61" y="6780211"/>
            <a:ext cx="38385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E2B7A4E4-C230-4505-9350-30D193756094}"/>
              </a:ext>
            </a:extLst>
          </p:cNvPr>
          <p:cNvSpPr>
            <a:spLocks noGrp="1"/>
          </p:cNvSpPr>
          <p:nvPr>
            <p:ph type="sldNum" idx="12"/>
          </p:nvPr>
        </p:nvSpPr>
        <p:spPr/>
        <p:txBody>
          <a:bodyPr>
            <a:normAutofit/>
          </a:bodyPr>
          <a:lstStyle/>
          <a:p>
            <a:fld id="{00000000-1234-1234-1234-123412341234}" type="slidenum">
              <a:rPr lang="ru" smtClean="0"/>
              <a:pPr/>
              <a:t>132</a:t>
            </a:fld>
            <a:endParaRPr lang="ru"/>
          </a:p>
        </p:txBody>
      </p:sp>
    </p:spTree>
    <p:extLst>
      <p:ext uri="{BB962C8B-B14F-4D97-AF65-F5344CB8AC3E}">
        <p14:creationId xmlns:p14="http://schemas.microsoft.com/office/powerpoint/2010/main" val="27151284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69757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Мы введём что-нибудь тестовое. Просит нас ввести профессию, допустим, «Программист».</a:t>
            </a:r>
            <a:endParaRPr lang="ru-RU" sz="1200" dirty="0">
              <a:solidFill>
                <a:srgbClr val="FFBC00"/>
              </a:solidFill>
              <a:latin typeface="Consolas" panose="020B0609020204030204" pitchFamily="49" charset="0"/>
              <a:ea typeface="Roboto" panose="02000000000000000000" pitchFamily="2"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6" name="Google Shape;64;p14">
            <a:extLst>
              <a:ext uri="{FF2B5EF4-FFF2-40B4-BE49-F238E27FC236}">
                <a16:creationId xmlns:a16="http://schemas.microsoft.com/office/drawing/2014/main" id="{5F8B5ABA-38C1-41D5-9653-E8759C78527B}"/>
              </a:ext>
            </a:extLst>
          </p:cNvPr>
          <p:cNvSpPr txBox="1"/>
          <p:nvPr/>
        </p:nvSpPr>
        <p:spPr>
          <a:xfrm>
            <a:off x="634162" y="2857093"/>
            <a:ext cx="5589671" cy="1436236"/>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И в этот момент мы переключились в режим отладки. Пока что здесь нет никаких переменных в этой области видимости, так что давайте перейдем на следующую строку кода. Это можно сделать при помощи вот этих клавиш навигаций. В этих клавишах навигации также подписаны </a:t>
            </a:r>
            <a:r>
              <a:rPr lang="ru-RU" sz="1200" dirty="0" err="1">
                <a:solidFill>
                  <a:srgbClr val="C8C8C8"/>
                </a:solidFill>
                <a:latin typeface="Roboto" panose="02000000000000000000" pitchFamily="2" charset="0"/>
                <a:ea typeface="Roboto" panose="02000000000000000000" pitchFamily="2" charset="0"/>
                <a:cs typeface="Roboto"/>
                <a:sym typeface="Roboto"/>
              </a:rPr>
              <a:t>hotkey</a:t>
            </a:r>
            <a:r>
              <a:rPr lang="ru-RU" sz="1200" dirty="0">
                <a:solidFill>
                  <a:srgbClr val="C8C8C8"/>
                </a:solidFill>
                <a:latin typeface="Roboto" panose="02000000000000000000" pitchFamily="2" charset="0"/>
                <a:ea typeface="Roboto" panose="02000000000000000000" pitchFamily="2" charset="0"/>
                <a:cs typeface="Roboto"/>
                <a:sym typeface="Roboto"/>
              </a:rPr>
              <a:t>-и, при помощи которых можно перемещаться по коду.</a:t>
            </a:r>
            <a:endParaRPr lang="ru-RU" sz="1200" dirty="0">
              <a:solidFill>
                <a:srgbClr val="FFBC00"/>
              </a:solidFill>
              <a:latin typeface="Consolas" panose="020B0609020204030204" pitchFamily="49" charset="0"/>
              <a:ea typeface="Roboto" panose="02000000000000000000" pitchFamily="2" charset="0"/>
              <a:cs typeface="Roboto"/>
              <a:sym typeface="Roboto"/>
            </a:endParaRPr>
          </a:p>
        </p:txBody>
      </p:sp>
      <p:pic>
        <p:nvPicPr>
          <p:cNvPr id="15362" name="Picture 2">
            <a:extLst>
              <a:ext uri="{FF2B5EF4-FFF2-40B4-BE49-F238E27FC236}">
                <a16:creationId xmlns:a16="http://schemas.microsoft.com/office/drawing/2014/main" id="{AA26E2A6-4641-4BA5-BBA2-65A7377BA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1" y="1299645"/>
            <a:ext cx="43338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a:extLst>
              <a:ext uri="{FF2B5EF4-FFF2-40B4-BE49-F238E27FC236}">
                <a16:creationId xmlns:a16="http://schemas.microsoft.com/office/drawing/2014/main" id="{59C0C2DB-280D-43B2-9EFE-4C52C38B43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61" y="4536327"/>
            <a:ext cx="4032873"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64;p14">
            <a:extLst>
              <a:ext uri="{FF2B5EF4-FFF2-40B4-BE49-F238E27FC236}">
                <a16:creationId xmlns:a16="http://schemas.microsoft.com/office/drawing/2014/main" id="{C07AE478-6031-4A8F-9707-C726C09D64D8}"/>
              </a:ext>
            </a:extLst>
          </p:cNvPr>
          <p:cNvSpPr txBox="1"/>
          <p:nvPr/>
        </p:nvSpPr>
        <p:spPr>
          <a:xfrm>
            <a:off x="634162" y="6862125"/>
            <a:ext cx="5589671" cy="1990234"/>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Расскажу лишь о том, что вот эта функция </a:t>
            </a:r>
            <a:r>
              <a:rPr lang="ru-RU" sz="1200" dirty="0" err="1">
                <a:solidFill>
                  <a:srgbClr val="C8C8C8"/>
                </a:solidFill>
                <a:latin typeface="Roboto" panose="02000000000000000000" pitchFamily="2" charset="0"/>
                <a:ea typeface="Roboto" panose="02000000000000000000" pitchFamily="2" charset="0"/>
                <a:cs typeface="Roboto"/>
                <a:sym typeface="Roboto"/>
              </a:rPr>
              <a:t>step</a:t>
            </a:r>
            <a:r>
              <a:rPr lang="ru-RU" sz="1200" dirty="0">
                <a:solidFill>
                  <a:srgbClr val="C8C8C8"/>
                </a:solidFill>
                <a:latin typeface="Roboto" panose="02000000000000000000" pitchFamily="2" charset="0"/>
                <a:ea typeface="Roboto" panose="02000000000000000000" pitchFamily="2" charset="0"/>
                <a:cs typeface="Roboto"/>
                <a:sym typeface="Roboto"/>
              </a:rPr>
              <a:t> </a:t>
            </a:r>
            <a:r>
              <a:rPr lang="ru-RU" sz="1200" dirty="0" err="1">
                <a:solidFill>
                  <a:srgbClr val="C8C8C8"/>
                </a:solidFill>
                <a:latin typeface="Roboto" panose="02000000000000000000" pitchFamily="2" charset="0"/>
                <a:ea typeface="Roboto" panose="02000000000000000000" pitchFamily="2" charset="0"/>
                <a:cs typeface="Roboto"/>
                <a:sym typeface="Roboto"/>
              </a:rPr>
              <a:t>over</a:t>
            </a:r>
            <a:r>
              <a:rPr lang="ru-RU" sz="1200" dirty="0">
                <a:solidFill>
                  <a:srgbClr val="C8C8C8"/>
                </a:solidFill>
                <a:latin typeface="Roboto" panose="02000000000000000000" pitchFamily="2" charset="0"/>
                <a:ea typeface="Roboto" panose="02000000000000000000" pitchFamily="2" charset="0"/>
                <a:cs typeface="Roboto"/>
                <a:sym typeface="Roboto"/>
              </a:rPr>
              <a:t> позволяет нам перейти на следующую строку кода, но знайте, что если у вас встретиться вызов какой-то функции, то внутрь функции вы не зайдете, вы просто её выполните и получите её результат. В отличие от этого у нас есть функция Step </a:t>
            </a:r>
            <a:r>
              <a:rPr lang="ru-RU" sz="1200" dirty="0" err="1">
                <a:solidFill>
                  <a:srgbClr val="C8C8C8"/>
                </a:solidFill>
                <a:latin typeface="Roboto" panose="02000000000000000000" pitchFamily="2" charset="0"/>
                <a:ea typeface="Roboto" panose="02000000000000000000" pitchFamily="2" charset="0"/>
                <a:cs typeface="Roboto"/>
                <a:sym typeface="Roboto"/>
              </a:rPr>
              <a:t>Into</a:t>
            </a:r>
            <a:r>
              <a:rPr lang="ru-RU" sz="1200" dirty="0">
                <a:solidFill>
                  <a:srgbClr val="C8C8C8"/>
                </a:solidFill>
                <a:latin typeface="Roboto" panose="02000000000000000000" pitchFamily="2" charset="0"/>
                <a:ea typeface="Roboto" panose="02000000000000000000" pitchFamily="2" charset="0"/>
                <a:cs typeface="Roboto"/>
                <a:sym typeface="Roboto"/>
              </a:rPr>
              <a:t>, которая позволяет нам провалиться внутрь функции. Это бывает очень полезно, когда мы, например, отлаживаем чужие библиотеки, чтобы понять: где внутри них есть ошибка; что на неё влияет, на ее возникновение, и можем мы как-то с этой ошибкой побороться.</a:t>
            </a:r>
            <a:endParaRPr lang="ru-RU" sz="1200" dirty="0">
              <a:solidFill>
                <a:srgbClr val="FFBC00"/>
              </a:solidFill>
              <a:latin typeface="Consolas" panose="020B0609020204030204" pitchFamily="49" charset="0"/>
              <a:ea typeface="Roboto" panose="02000000000000000000" pitchFamily="2" charset="0"/>
              <a:cs typeface="Roboto"/>
              <a:sym typeface="Roboto"/>
            </a:endParaRPr>
          </a:p>
        </p:txBody>
      </p:sp>
      <p:sp>
        <p:nvSpPr>
          <p:cNvPr id="2" name="Номер слайда 1">
            <a:extLst>
              <a:ext uri="{FF2B5EF4-FFF2-40B4-BE49-F238E27FC236}">
                <a16:creationId xmlns:a16="http://schemas.microsoft.com/office/drawing/2014/main" id="{A3A3F267-85D4-41B3-BC09-B6CECDD25CE1}"/>
              </a:ext>
            </a:extLst>
          </p:cNvPr>
          <p:cNvSpPr>
            <a:spLocks noGrp="1"/>
          </p:cNvSpPr>
          <p:nvPr>
            <p:ph type="sldNum" idx="12"/>
          </p:nvPr>
        </p:nvSpPr>
        <p:spPr/>
        <p:txBody>
          <a:bodyPr>
            <a:normAutofit/>
          </a:bodyPr>
          <a:lstStyle/>
          <a:p>
            <a:fld id="{00000000-1234-1234-1234-123412341234}" type="slidenum">
              <a:rPr lang="ru" smtClean="0"/>
              <a:pPr/>
              <a:t>133</a:t>
            </a:fld>
            <a:endParaRPr lang="ru"/>
          </a:p>
        </p:txBody>
      </p:sp>
    </p:spTree>
    <p:extLst>
      <p:ext uri="{BB962C8B-B14F-4D97-AF65-F5344CB8AC3E}">
        <p14:creationId xmlns:p14="http://schemas.microsoft.com/office/powerpoint/2010/main" val="21890232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162090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Есть ещё одна функция, которая используется, наверное, чаще всего – это перейти на следующую строку написанного мной кода. Она уже зайдёт в функцию, но только ту функцию, которая была написана мной, а не импортирована мной откуда-нибудь из сторонней библиотеки, например. Давайте перейдем на следующую строку кода, и здесь нас попросят ввести дату открытия доступа. Давайте введем какую-нибудь дату.</a:t>
            </a:r>
            <a:endParaRPr lang="ru-RU" sz="1200" dirty="0">
              <a:solidFill>
                <a:srgbClr val="FFBC00"/>
              </a:solidFill>
              <a:latin typeface="Consolas" panose="020B0609020204030204" pitchFamily="49" charset="0"/>
              <a:ea typeface="Roboto" panose="02000000000000000000" pitchFamily="2"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6" name="Google Shape;64;p14">
            <a:extLst>
              <a:ext uri="{FF2B5EF4-FFF2-40B4-BE49-F238E27FC236}">
                <a16:creationId xmlns:a16="http://schemas.microsoft.com/office/drawing/2014/main" id="{5F8B5ABA-38C1-41D5-9653-E8759C78527B}"/>
              </a:ext>
            </a:extLst>
          </p:cNvPr>
          <p:cNvSpPr txBox="1"/>
          <p:nvPr/>
        </p:nvSpPr>
        <p:spPr>
          <a:xfrm>
            <a:off x="634162" y="4124774"/>
            <a:ext cx="5589671" cy="2359566"/>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Но дальше мы не хотим ничего выполнять – мы хотим просто дождаться, пока у нас наступит следующий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Для этого мы можем нажать кнопку </a:t>
            </a:r>
            <a:r>
              <a:rPr lang="ru-RU" sz="1200" dirty="0" err="1">
                <a:solidFill>
                  <a:srgbClr val="C8C8C8"/>
                </a:solidFill>
                <a:latin typeface="Roboto" panose="02000000000000000000" pitchFamily="2" charset="0"/>
                <a:ea typeface="Roboto" panose="02000000000000000000" pitchFamily="2" charset="0"/>
                <a:cs typeface="Roboto"/>
                <a:sym typeface="Roboto"/>
              </a:rPr>
              <a:t>Resume</a:t>
            </a:r>
            <a:r>
              <a:rPr lang="ru-RU" sz="1200" dirty="0">
                <a:solidFill>
                  <a:srgbClr val="C8C8C8"/>
                </a:solidFill>
                <a:latin typeface="Roboto" panose="02000000000000000000" pitchFamily="2" charset="0"/>
                <a:ea typeface="Roboto" panose="02000000000000000000" pitchFamily="2" charset="0"/>
                <a:cs typeface="Roboto"/>
                <a:sym typeface="Roboto"/>
              </a:rPr>
              <a:t> Program или клавишу F9. И когда у нас в процессе выполнения нашей программы будет задействована строка, которая обозначена следующим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-ом – </a:t>
            </a:r>
            <a:r>
              <a:rPr lang="ru-RU" sz="1200" dirty="0" err="1">
                <a:solidFill>
                  <a:srgbClr val="C8C8C8"/>
                </a:solidFill>
                <a:latin typeface="Roboto" panose="02000000000000000000" pitchFamily="2" charset="0"/>
                <a:ea typeface="Roboto" panose="02000000000000000000" pitchFamily="2" charset="0"/>
                <a:cs typeface="Roboto"/>
                <a:sym typeface="Roboto"/>
              </a:rPr>
              <a:t>debugger</a:t>
            </a:r>
            <a:r>
              <a:rPr lang="ru-RU" sz="1200" dirty="0">
                <a:solidFill>
                  <a:srgbClr val="C8C8C8"/>
                </a:solidFill>
                <a:latin typeface="Roboto" panose="02000000000000000000" pitchFamily="2" charset="0"/>
                <a:ea typeface="Roboto" panose="02000000000000000000" pitchFamily="2" charset="0"/>
                <a:cs typeface="Roboto"/>
                <a:sym typeface="Roboto"/>
              </a:rPr>
              <a:t> остановится на ней. И мы видим, что </a:t>
            </a:r>
            <a:r>
              <a:rPr lang="ru-RU" sz="1200" dirty="0" err="1">
                <a:solidFill>
                  <a:srgbClr val="C8C8C8"/>
                </a:solidFill>
                <a:latin typeface="Roboto" panose="02000000000000000000" pitchFamily="2" charset="0"/>
                <a:ea typeface="Roboto" panose="02000000000000000000" pitchFamily="2" charset="0"/>
                <a:cs typeface="Roboto"/>
                <a:sym typeface="Roboto"/>
              </a:rPr>
              <a:t>debugger</a:t>
            </a:r>
            <a:r>
              <a:rPr lang="ru-RU" sz="1200" dirty="0">
                <a:solidFill>
                  <a:srgbClr val="C8C8C8"/>
                </a:solidFill>
                <a:latin typeface="Roboto" panose="02000000000000000000" pitchFamily="2" charset="0"/>
                <a:ea typeface="Roboto" panose="02000000000000000000" pitchFamily="2" charset="0"/>
                <a:cs typeface="Roboto"/>
                <a:sym typeface="Roboto"/>
              </a:rPr>
              <a:t> на ней остановился. Теперь нас просят ввести период доступа в днях. Давайте, допустим, напишем – «восемьдесят дней». Так, перейдем дальше и теперь напишем – «восемьдесят дней». В предыдущем случае у нас просто вызов функции </a:t>
            </a:r>
            <a:r>
              <a:rPr lang="ru-RU" sz="1200" dirty="0" err="1">
                <a:solidFill>
                  <a:srgbClr val="C8C8C8"/>
                </a:solidFill>
                <a:latin typeface="Roboto" panose="02000000000000000000" pitchFamily="2" charset="0"/>
                <a:ea typeface="Roboto" panose="02000000000000000000" pitchFamily="2" charset="0"/>
                <a:cs typeface="Roboto"/>
                <a:sym typeface="Roboto"/>
              </a:rPr>
              <a:t>Input</a:t>
            </a:r>
            <a:r>
              <a:rPr lang="ru-RU" sz="1200" dirty="0">
                <a:solidFill>
                  <a:srgbClr val="C8C8C8"/>
                </a:solidFill>
                <a:latin typeface="Roboto" panose="02000000000000000000" pitchFamily="2" charset="0"/>
                <a:ea typeface="Roboto" panose="02000000000000000000" pitchFamily="2" charset="0"/>
                <a:cs typeface="Roboto"/>
                <a:sym typeface="Roboto"/>
              </a:rPr>
              <a:t> пока ещё не произошёл. Для этого нам нужно было переместить поток выполнения чуть вперед.</a:t>
            </a:r>
            <a:endParaRPr lang="ru-RU" sz="1200" dirty="0">
              <a:solidFill>
                <a:srgbClr val="FFBC00"/>
              </a:solidFill>
              <a:latin typeface="Consolas" panose="020B0609020204030204" pitchFamily="49" charset="0"/>
              <a:ea typeface="Roboto" panose="02000000000000000000" pitchFamily="2" charset="0"/>
              <a:cs typeface="Roboto"/>
              <a:sym typeface="Roboto"/>
            </a:endParaRPr>
          </a:p>
        </p:txBody>
      </p:sp>
      <p:pic>
        <p:nvPicPr>
          <p:cNvPr id="16386" name="Picture 2">
            <a:extLst>
              <a:ext uri="{FF2B5EF4-FFF2-40B4-BE49-F238E27FC236}">
                <a16:creationId xmlns:a16="http://schemas.microsoft.com/office/drawing/2014/main" id="{D81682F7-302E-4EEF-A3E3-8BDEC04F7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578" y="1979977"/>
            <a:ext cx="4064838" cy="205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a:extLst>
              <a:ext uri="{FF2B5EF4-FFF2-40B4-BE49-F238E27FC236}">
                <a16:creationId xmlns:a16="http://schemas.microsoft.com/office/drawing/2014/main" id="{DDE247E3-A10F-4288-9224-F39E94FBBB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9478" y="6484340"/>
            <a:ext cx="3379038" cy="230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5D69F833-E437-4B0A-8D98-D16A29A2865E}"/>
              </a:ext>
            </a:extLst>
          </p:cNvPr>
          <p:cNvSpPr>
            <a:spLocks noGrp="1"/>
          </p:cNvSpPr>
          <p:nvPr>
            <p:ph type="sldNum" idx="12"/>
          </p:nvPr>
        </p:nvSpPr>
        <p:spPr/>
        <p:txBody>
          <a:bodyPr>
            <a:normAutofit/>
          </a:bodyPr>
          <a:lstStyle/>
          <a:p>
            <a:fld id="{00000000-1234-1234-1234-123412341234}" type="slidenum">
              <a:rPr lang="ru" smtClean="0"/>
              <a:pPr/>
              <a:t>134</a:t>
            </a:fld>
            <a:endParaRPr lang="ru"/>
          </a:p>
        </p:txBody>
      </p:sp>
    </p:spTree>
    <p:extLst>
      <p:ext uri="{BB962C8B-B14F-4D97-AF65-F5344CB8AC3E}">
        <p14:creationId xmlns:p14="http://schemas.microsoft.com/office/powerpoint/2010/main" val="11852739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8223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Мы ввели «восемьдесят дней», продолжаем поток исполнения нашей программы, и вот возникает наша ошибка: </a:t>
            </a:r>
            <a:r>
              <a:rPr lang="ru-RU" sz="1200" dirty="0" err="1">
                <a:solidFill>
                  <a:srgbClr val="C8C8C8"/>
                </a:solidFill>
                <a:latin typeface="Roboto" panose="02000000000000000000" pitchFamily="2" charset="0"/>
                <a:ea typeface="Roboto" panose="02000000000000000000" pitchFamily="2" charset="0"/>
                <a:cs typeface="Roboto"/>
                <a:sym typeface="Roboto"/>
              </a:rPr>
              <a:t>ValueError</a:t>
            </a:r>
            <a:r>
              <a:rPr lang="ru-RU" sz="1200" dirty="0">
                <a:solidFill>
                  <a:srgbClr val="C8C8C8"/>
                </a:solidFill>
                <a:latin typeface="Roboto" panose="02000000000000000000" pitchFamily="2" charset="0"/>
                <a:ea typeface="Roboto" panose="02000000000000000000" pitchFamily="2" charset="0"/>
                <a:cs typeface="Roboto"/>
                <a:sym typeface="Roboto"/>
              </a:rPr>
              <a:t>, что мы не смогли привести строку к числу.</a:t>
            </a:r>
            <a:endParaRPr lang="ru-RU" sz="1200" dirty="0">
              <a:solidFill>
                <a:srgbClr val="FFBC00"/>
              </a:solidFill>
              <a:latin typeface="Consolas" panose="020B0609020204030204" pitchFamily="49" charset="0"/>
              <a:ea typeface="Roboto" panose="02000000000000000000" pitchFamily="2"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6" name="Google Shape;64;p14">
            <a:extLst>
              <a:ext uri="{FF2B5EF4-FFF2-40B4-BE49-F238E27FC236}">
                <a16:creationId xmlns:a16="http://schemas.microsoft.com/office/drawing/2014/main" id="{5F8B5ABA-38C1-41D5-9653-E8759C78527B}"/>
              </a:ext>
            </a:extLst>
          </p:cNvPr>
          <p:cNvSpPr txBox="1"/>
          <p:nvPr/>
        </p:nvSpPr>
        <p:spPr>
          <a:xfrm>
            <a:off x="634161" y="3186272"/>
            <a:ext cx="5589671" cy="1990234"/>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Что же мы можем сделать? Можем посмотреть, какие у нас переменные были объявлены до этого, то есть, каково состояние нашей программы в области видимости. Можем переключаться по </a:t>
            </a:r>
            <a:r>
              <a:rPr lang="ru-RU" sz="1200" dirty="0" err="1">
                <a:solidFill>
                  <a:srgbClr val="C8C8C8"/>
                </a:solidFill>
                <a:latin typeface="Roboto" panose="02000000000000000000" pitchFamily="2" charset="0"/>
                <a:ea typeface="Roboto" panose="02000000000000000000" pitchFamily="2" charset="0"/>
                <a:cs typeface="Roboto"/>
                <a:sym typeface="Roboto"/>
              </a:rPr>
              <a:t>стэку</a:t>
            </a:r>
            <a:r>
              <a:rPr lang="ru-RU" sz="1200" dirty="0">
                <a:solidFill>
                  <a:srgbClr val="C8C8C8"/>
                </a:solidFill>
                <a:latin typeface="Roboto" panose="02000000000000000000" pitchFamily="2" charset="0"/>
                <a:ea typeface="Roboto" panose="02000000000000000000" pitchFamily="2" charset="0"/>
                <a:cs typeface="Roboto"/>
                <a:sym typeface="Roboto"/>
              </a:rPr>
              <a:t> вызовов.</a:t>
            </a: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Например, мы можем переключиться функцию </a:t>
            </a:r>
            <a:r>
              <a:rPr lang="ru-RU" sz="1200" dirty="0" err="1">
                <a:solidFill>
                  <a:srgbClr val="C8C8C8"/>
                </a:solidFill>
                <a:latin typeface="Roboto" panose="02000000000000000000" pitchFamily="2" charset="0"/>
                <a:ea typeface="Roboto" panose="02000000000000000000" pitchFamily="2" charset="0"/>
                <a:cs typeface="Roboto"/>
                <a:sym typeface="Roboto"/>
              </a:rPr>
              <a:t>Main</a:t>
            </a:r>
            <a:r>
              <a:rPr lang="ru-RU" sz="1200" dirty="0">
                <a:solidFill>
                  <a:srgbClr val="C8C8C8"/>
                </a:solidFill>
                <a:latin typeface="Roboto" panose="02000000000000000000" pitchFamily="2" charset="0"/>
                <a:ea typeface="Roboto" panose="02000000000000000000" pitchFamily="2" charset="0"/>
                <a:cs typeface="Roboto"/>
                <a:sym typeface="Roboto"/>
              </a:rPr>
              <a:t>, откуда была вызвана функция </a:t>
            </a:r>
            <a:r>
              <a:rPr lang="ru-RU" sz="1200" dirty="0" err="1">
                <a:solidFill>
                  <a:srgbClr val="C8C8C8"/>
                </a:solidFill>
                <a:latin typeface="Roboto" panose="02000000000000000000" pitchFamily="2" charset="0"/>
                <a:ea typeface="Roboto" panose="02000000000000000000" pitchFamily="2" charset="0"/>
                <a:cs typeface="Roboto"/>
                <a:sym typeface="Roboto"/>
              </a:rPr>
              <a:t>get_access_details_from_input</a:t>
            </a:r>
            <a:r>
              <a:rPr lang="ru-RU" sz="1200" dirty="0">
                <a:solidFill>
                  <a:srgbClr val="C8C8C8"/>
                </a:solidFill>
                <a:latin typeface="Roboto" panose="02000000000000000000" pitchFamily="2" charset="0"/>
                <a:ea typeface="Roboto" panose="02000000000000000000" pitchFamily="2" charset="0"/>
                <a:cs typeface="Roboto"/>
                <a:sym typeface="Roboto"/>
              </a:rPr>
              <a:t> и посмотреть, что же происходило в этой функции. Допустим, здесь были объявлены вот такие переменные </a:t>
            </a:r>
            <a:r>
              <a:rPr lang="ru-RU" sz="1200" dirty="0" err="1">
                <a:solidFill>
                  <a:srgbClr val="C8C8C8"/>
                </a:solidFill>
                <a:latin typeface="Roboto" panose="02000000000000000000" pitchFamily="2" charset="0"/>
                <a:ea typeface="Roboto" panose="02000000000000000000" pitchFamily="2" charset="0"/>
                <a:cs typeface="Roboto"/>
                <a:sym typeface="Roboto"/>
              </a:rPr>
              <a:t>email</a:t>
            </a:r>
            <a:r>
              <a:rPr lang="ru-RU" sz="1200" dirty="0">
                <a:solidFill>
                  <a:srgbClr val="C8C8C8"/>
                </a:solidFill>
                <a:latin typeface="Roboto" panose="02000000000000000000" pitchFamily="2" charset="0"/>
                <a:ea typeface="Roboto" panose="02000000000000000000" pitchFamily="2" charset="0"/>
                <a:cs typeface="Roboto"/>
                <a:sym typeface="Roboto"/>
              </a:rPr>
              <a:t> и </a:t>
            </a:r>
            <a:r>
              <a:rPr lang="ru-RU" sz="1200" dirty="0" err="1">
                <a:solidFill>
                  <a:srgbClr val="C8C8C8"/>
                </a:solidFill>
                <a:latin typeface="Roboto" panose="02000000000000000000" pitchFamily="2" charset="0"/>
                <a:ea typeface="Roboto" panose="02000000000000000000" pitchFamily="2" charset="0"/>
                <a:cs typeface="Roboto"/>
                <a:sym typeface="Roboto"/>
              </a:rPr>
              <a:t>job</a:t>
            </a:r>
            <a:r>
              <a:rPr lang="ru-RU" sz="1200" dirty="0">
                <a:solidFill>
                  <a:srgbClr val="C8C8C8"/>
                </a:solidFill>
                <a:latin typeface="Roboto" panose="02000000000000000000" pitchFamily="2" charset="0"/>
                <a:ea typeface="Roboto" panose="02000000000000000000" pitchFamily="2" charset="0"/>
                <a:cs typeface="Roboto"/>
                <a:sym typeface="Roboto"/>
              </a:rPr>
              <a:t>. Также у нас была объявленная переменная </a:t>
            </a:r>
            <a:r>
              <a:rPr lang="ru-RU" sz="1200" dirty="0" err="1">
                <a:solidFill>
                  <a:srgbClr val="C8C8C8"/>
                </a:solidFill>
                <a:latin typeface="Roboto" panose="02000000000000000000" pitchFamily="2" charset="0"/>
                <a:ea typeface="Roboto" panose="02000000000000000000" pitchFamily="2" charset="0"/>
                <a:cs typeface="Roboto"/>
                <a:sym typeface="Roboto"/>
              </a:rPr>
              <a:t>processed_employees</a:t>
            </a:r>
            <a:r>
              <a:rPr lang="ru-RU" sz="1200" dirty="0">
                <a:solidFill>
                  <a:srgbClr val="C8C8C8"/>
                </a:solidFill>
                <a:latin typeface="Roboto" panose="02000000000000000000" pitchFamily="2" charset="0"/>
                <a:ea typeface="Roboto" panose="02000000000000000000" pitchFamily="2" charset="0"/>
                <a:cs typeface="Roboto"/>
                <a:sym typeface="Roboto"/>
              </a:rPr>
              <a:t> ноль – это наш счётчик.</a:t>
            </a:r>
          </a:p>
        </p:txBody>
      </p:sp>
      <p:pic>
        <p:nvPicPr>
          <p:cNvPr id="17410" name="Picture 2">
            <a:extLst>
              <a:ext uri="{FF2B5EF4-FFF2-40B4-BE49-F238E27FC236}">
                <a16:creationId xmlns:a16="http://schemas.microsoft.com/office/drawing/2014/main" id="{BA75BFA3-E7F6-4D41-91F3-BBEA59BC6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2" y="1344371"/>
            <a:ext cx="5589671" cy="173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a:extLst>
              <a:ext uri="{FF2B5EF4-FFF2-40B4-BE49-F238E27FC236}">
                <a16:creationId xmlns:a16="http://schemas.microsoft.com/office/drawing/2014/main" id="{9662CFE5-45BC-4D42-83F3-20FE89CC48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60" y="5366846"/>
            <a:ext cx="46386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64;p14">
            <a:extLst>
              <a:ext uri="{FF2B5EF4-FFF2-40B4-BE49-F238E27FC236}">
                <a16:creationId xmlns:a16="http://schemas.microsoft.com/office/drawing/2014/main" id="{5CC2B284-4972-45BE-9886-F9FCA722CDDE}"/>
              </a:ext>
            </a:extLst>
          </p:cNvPr>
          <p:cNvSpPr txBox="1"/>
          <p:nvPr/>
        </p:nvSpPr>
        <p:spPr>
          <a:xfrm>
            <a:off x="634160" y="7424087"/>
            <a:ext cx="5589671" cy="125157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Мы можем вернуться в самое начало нашей программы, но давайте перейдём обратно в нашу функцию и посмотрим, как же мы можем с этой ошибкой бороться. Для начала, давайте ее подтвердим. Для этого мы запустим окно </a:t>
            </a:r>
            <a:r>
              <a:rPr lang="ru-RU" sz="1200" dirty="0" err="1">
                <a:solidFill>
                  <a:srgbClr val="C8C8C8"/>
                </a:solidFill>
                <a:latin typeface="Roboto" panose="02000000000000000000" pitchFamily="2" charset="0"/>
                <a:ea typeface="Roboto" panose="02000000000000000000" pitchFamily="2" charset="0"/>
                <a:cs typeface="Roboto"/>
                <a:sym typeface="Roboto"/>
              </a:rPr>
              <a:t>Evaluate</a:t>
            </a:r>
            <a:r>
              <a:rPr lang="ru-RU" sz="1200" dirty="0">
                <a:solidFill>
                  <a:srgbClr val="C8C8C8"/>
                </a:solidFill>
                <a:latin typeface="Roboto" panose="02000000000000000000" pitchFamily="2" charset="0"/>
                <a:ea typeface="Roboto" panose="02000000000000000000" pitchFamily="2" charset="0"/>
                <a:cs typeface="Roboto"/>
                <a:sym typeface="Roboto"/>
              </a:rPr>
              <a:t> </a:t>
            </a:r>
            <a:r>
              <a:rPr lang="ru-RU" sz="1200" dirty="0" err="1">
                <a:solidFill>
                  <a:srgbClr val="C8C8C8"/>
                </a:solidFill>
                <a:latin typeface="Roboto" panose="02000000000000000000" pitchFamily="2" charset="0"/>
                <a:ea typeface="Roboto" panose="02000000000000000000" pitchFamily="2" charset="0"/>
                <a:cs typeface="Roboto"/>
                <a:sym typeface="Roboto"/>
              </a:rPr>
              <a:t>Expression</a:t>
            </a:r>
            <a:r>
              <a:rPr lang="ru-RU" sz="1200" dirty="0">
                <a:solidFill>
                  <a:srgbClr val="C8C8C8"/>
                </a:solidFill>
                <a:latin typeface="Roboto" panose="02000000000000000000" pitchFamily="2" charset="0"/>
                <a:ea typeface="Roboto" panose="02000000000000000000" pitchFamily="2" charset="0"/>
                <a:cs typeface="Roboto"/>
                <a:sym typeface="Roboto"/>
              </a:rPr>
              <a:t> – это можно сделать либо по клику на эту кнопку, либо при помощи комбинации клавиш Alt+Shift+F8.</a:t>
            </a:r>
          </a:p>
        </p:txBody>
      </p:sp>
      <p:sp>
        <p:nvSpPr>
          <p:cNvPr id="2" name="Номер слайда 1">
            <a:extLst>
              <a:ext uri="{FF2B5EF4-FFF2-40B4-BE49-F238E27FC236}">
                <a16:creationId xmlns:a16="http://schemas.microsoft.com/office/drawing/2014/main" id="{18942752-DC57-4EA9-9556-2ED05FF78BD6}"/>
              </a:ext>
            </a:extLst>
          </p:cNvPr>
          <p:cNvSpPr>
            <a:spLocks noGrp="1"/>
          </p:cNvSpPr>
          <p:nvPr>
            <p:ph type="sldNum" idx="12"/>
          </p:nvPr>
        </p:nvSpPr>
        <p:spPr/>
        <p:txBody>
          <a:bodyPr>
            <a:normAutofit/>
          </a:bodyPr>
          <a:lstStyle/>
          <a:p>
            <a:fld id="{00000000-1234-1234-1234-123412341234}" type="slidenum">
              <a:rPr lang="ru" smtClean="0"/>
              <a:pPr/>
              <a:t>135</a:t>
            </a:fld>
            <a:endParaRPr lang="ru"/>
          </a:p>
        </p:txBody>
      </p:sp>
    </p:spTree>
    <p:extLst>
      <p:ext uri="{BB962C8B-B14F-4D97-AF65-F5344CB8AC3E}">
        <p14:creationId xmlns:p14="http://schemas.microsoft.com/office/powerpoint/2010/main" val="20684194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217490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И, давайте, здесь выполним тот же самый код. Приведём к числу какой-нибудь ввод. И хоть наша программа завершилась с ошибкой, но </a:t>
            </a:r>
            <a:r>
              <a:rPr lang="ru-RU" sz="1200" dirty="0" err="1">
                <a:solidFill>
                  <a:srgbClr val="C8C8C8"/>
                </a:solidFill>
                <a:latin typeface="Roboto" panose="02000000000000000000" pitchFamily="2" charset="0"/>
                <a:ea typeface="Roboto" panose="02000000000000000000" pitchFamily="2" charset="0"/>
                <a:cs typeface="Roboto"/>
                <a:sym typeface="Roboto"/>
              </a:rPr>
              <a:t>debugger</a:t>
            </a:r>
            <a:r>
              <a:rPr lang="ru-RU" sz="1200" dirty="0">
                <a:solidFill>
                  <a:srgbClr val="C8C8C8"/>
                </a:solidFill>
                <a:latin typeface="Roboto" panose="02000000000000000000" pitchFamily="2" charset="0"/>
                <a:ea typeface="Roboto" panose="02000000000000000000" pitchFamily="2" charset="0"/>
                <a:cs typeface="Roboto"/>
                <a:sym typeface="Roboto"/>
              </a:rPr>
              <a:t> у нас ещё из неё не вышел – это значит, что мы можем исполнять свои строки кода. Давайте выполним, и нас снова просят что-то ввести, не смотря на то, что программа завершилась с ошибкой, то есть, мы можем её ещё </a:t>
            </a:r>
            <a:r>
              <a:rPr lang="ru-RU" sz="1200" dirty="0" err="1">
                <a:solidFill>
                  <a:srgbClr val="C8C8C8"/>
                </a:solidFill>
                <a:latin typeface="Roboto" panose="02000000000000000000" pitchFamily="2" charset="0"/>
                <a:ea typeface="Roboto" panose="02000000000000000000" pitchFamily="2" charset="0"/>
                <a:cs typeface="Roboto"/>
                <a:sym typeface="Roboto"/>
              </a:rPr>
              <a:t>поотлаживать</a:t>
            </a:r>
            <a:r>
              <a:rPr lang="ru-RU" sz="1200" dirty="0">
                <a:solidFill>
                  <a:srgbClr val="C8C8C8"/>
                </a:solidFill>
                <a:latin typeface="Roboto" panose="02000000000000000000" pitchFamily="2" charset="0"/>
                <a:ea typeface="Roboto" panose="02000000000000000000" pitchFamily="2" charset="0"/>
                <a:cs typeface="Roboto"/>
                <a:sym typeface="Roboto"/>
              </a:rPr>
              <a:t>. Давайте введем те же самые – «восемьдесят дней», чтобы убедиться, что именно эта строка влияет на то, что у нас программа завершается с ошибкой. И да, действительно, видим, что именно эта строка влияет на то, что наша программа завершается с ошибкой.</a:t>
            </a:r>
            <a:endParaRPr lang="ru-RU" sz="1200" dirty="0">
              <a:solidFill>
                <a:srgbClr val="FFBC00"/>
              </a:solidFill>
              <a:latin typeface="Consolas" panose="020B0609020204030204" pitchFamily="49" charset="0"/>
              <a:ea typeface="Roboto" panose="02000000000000000000" pitchFamily="2"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6" name="Google Shape;64;p14">
            <a:extLst>
              <a:ext uri="{FF2B5EF4-FFF2-40B4-BE49-F238E27FC236}">
                <a16:creationId xmlns:a16="http://schemas.microsoft.com/office/drawing/2014/main" id="{5F8B5ABA-38C1-41D5-9653-E8759C78527B}"/>
              </a:ext>
            </a:extLst>
          </p:cNvPr>
          <p:cNvSpPr txBox="1"/>
          <p:nvPr/>
        </p:nvSpPr>
        <p:spPr>
          <a:xfrm>
            <a:off x="634160" y="5509476"/>
            <a:ext cx="5589671" cy="1436236"/>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И здесь же мы можем как-то попытаться эту проблему решить при всех тех вводных, которые у нас уже есть внутри нашей программы. Допустим, мы попытаемся использовать уже известную конструкцию </a:t>
            </a:r>
            <a:r>
              <a:rPr lang="ru-RU" sz="1200" dirty="0" err="1">
                <a:solidFill>
                  <a:srgbClr val="C8C8C8"/>
                </a:solidFill>
                <a:latin typeface="Roboto" panose="02000000000000000000" pitchFamily="2" charset="0"/>
                <a:ea typeface="Roboto" panose="02000000000000000000" pitchFamily="2" charset="0"/>
                <a:cs typeface="Roboto"/>
                <a:sym typeface="Roboto"/>
              </a:rPr>
              <a:t>try-except</a:t>
            </a:r>
            <a:r>
              <a:rPr lang="ru-RU" sz="1200" dirty="0">
                <a:solidFill>
                  <a:srgbClr val="C8C8C8"/>
                </a:solidFill>
                <a:latin typeface="Roboto" panose="02000000000000000000" pitchFamily="2" charset="0"/>
                <a:ea typeface="Roboto" panose="02000000000000000000" pitchFamily="2" charset="0"/>
                <a:cs typeface="Roboto"/>
                <a:sym typeface="Roboto"/>
              </a:rPr>
              <a:t>. И здесь мы напишем, что у нас произошла ошибка. Выполним наш код, нас просят снова ввести, давайте введем снова «восемьдесят дней» и мы видим, что в этом случае у нас написано – «Ошибка».</a:t>
            </a:r>
          </a:p>
        </p:txBody>
      </p:sp>
      <p:pic>
        <p:nvPicPr>
          <p:cNvPr id="18434" name="Picture 2">
            <a:extLst>
              <a:ext uri="{FF2B5EF4-FFF2-40B4-BE49-F238E27FC236}">
                <a16:creationId xmlns:a16="http://schemas.microsoft.com/office/drawing/2014/main" id="{0A45D21E-83DB-4378-B463-2DF315FBB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0" y="2612939"/>
            <a:ext cx="5589671" cy="279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a:extLst>
              <a:ext uri="{FF2B5EF4-FFF2-40B4-BE49-F238E27FC236}">
                <a16:creationId xmlns:a16="http://schemas.microsoft.com/office/drawing/2014/main" id="{D3653CFC-10A7-4313-BCC0-1880834DF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64" y="7051145"/>
            <a:ext cx="5589671" cy="163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56DC8924-4A5B-43F3-8C7B-112D039D1DAD}"/>
              </a:ext>
            </a:extLst>
          </p:cNvPr>
          <p:cNvSpPr>
            <a:spLocks noGrp="1"/>
          </p:cNvSpPr>
          <p:nvPr>
            <p:ph type="sldNum" idx="12"/>
          </p:nvPr>
        </p:nvSpPr>
        <p:spPr/>
        <p:txBody>
          <a:bodyPr>
            <a:normAutofit/>
          </a:bodyPr>
          <a:lstStyle/>
          <a:p>
            <a:fld id="{00000000-1234-1234-1234-123412341234}" type="slidenum">
              <a:rPr lang="ru" smtClean="0"/>
              <a:pPr/>
              <a:t>136</a:t>
            </a:fld>
            <a:endParaRPr lang="ru"/>
          </a:p>
        </p:txBody>
      </p:sp>
    </p:spTree>
    <p:extLst>
      <p:ext uri="{BB962C8B-B14F-4D97-AF65-F5344CB8AC3E}">
        <p14:creationId xmlns:p14="http://schemas.microsoft.com/office/powerpoint/2010/main" val="7594604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254423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Мы разобрались с тем, как использовать встроенные в </a:t>
            </a:r>
            <a:r>
              <a:rPr lang="ru-RU" sz="1200" dirty="0" err="1">
                <a:solidFill>
                  <a:srgbClr val="C8C8C8"/>
                </a:solidFill>
                <a:latin typeface="Roboto" panose="02000000000000000000" pitchFamily="2" charset="0"/>
                <a:ea typeface="Roboto" panose="02000000000000000000" pitchFamily="2" charset="0"/>
                <a:cs typeface="Roboto"/>
                <a:sym typeface="Roboto"/>
              </a:rPr>
              <a:t>PyCharm</a:t>
            </a:r>
            <a:r>
              <a:rPr lang="ru-RU" sz="1200" dirty="0">
                <a:solidFill>
                  <a:srgbClr val="C8C8C8"/>
                </a:solidFill>
                <a:latin typeface="Roboto" panose="02000000000000000000" pitchFamily="2" charset="0"/>
                <a:ea typeface="Roboto" panose="02000000000000000000" pitchFamily="2" charset="0"/>
                <a:cs typeface="Roboto"/>
                <a:sym typeface="Roboto"/>
              </a:rPr>
              <a:t> </a:t>
            </a:r>
            <a:r>
              <a:rPr lang="ru-RU" sz="1200" dirty="0" err="1">
                <a:solidFill>
                  <a:srgbClr val="C8C8C8"/>
                </a:solidFill>
                <a:latin typeface="Roboto" panose="02000000000000000000" pitchFamily="2" charset="0"/>
                <a:ea typeface="Roboto" panose="02000000000000000000" pitchFamily="2" charset="0"/>
                <a:cs typeface="Roboto"/>
                <a:sym typeface="Roboto"/>
              </a:rPr>
              <a:t>debugger</a:t>
            </a:r>
            <a:r>
              <a:rPr lang="ru-RU" sz="1200" dirty="0">
                <a:solidFill>
                  <a:srgbClr val="C8C8C8"/>
                </a:solidFill>
                <a:latin typeface="Roboto" panose="02000000000000000000" pitchFamily="2" charset="0"/>
                <a:ea typeface="Roboto" panose="02000000000000000000" pitchFamily="2" charset="0"/>
                <a:cs typeface="Roboto"/>
                <a:sym typeface="Roboto"/>
              </a:rPr>
              <a:t>, но что, если у нас среды разработки под рукой нет или мы хотим отладить скрипт какой-нибудь прямо на сервере, к которому удаленно подключиться при помощи </a:t>
            </a:r>
            <a:r>
              <a:rPr lang="ru-RU" sz="1200" dirty="0" err="1">
                <a:solidFill>
                  <a:srgbClr val="C8C8C8"/>
                </a:solidFill>
                <a:latin typeface="Roboto" panose="02000000000000000000" pitchFamily="2" charset="0"/>
                <a:ea typeface="Roboto" panose="02000000000000000000" pitchFamily="2" charset="0"/>
                <a:cs typeface="Roboto"/>
                <a:sym typeface="Roboto"/>
              </a:rPr>
              <a:t>PyCharm</a:t>
            </a:r>
            <a:r>
              <a:rPr lang="ru-RU" sz="1200" dirty="0">
                <a:solidFill>
                  <a:srgbClr val="C8C8C8"/>
                </a:solidFill>
                <a:latin typeface="Roboto" panose="02000000000000000000" pitchFamily="2" charset="0"/>
                <a:ea typeface="Roboto" panose="02000000000000000000" pitchFamily="2" charset="0"/>
                <a:cs typeface="Roboto"/>
                <a:sym typeface="Roboto"/>
              </a:rPr>
              <a:t> – нет возможности, и можем подключиться туда только при помощи SSH, например.</a:t>
            </a: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Что же делать в таком случае? А в таком случае мы можем использовать встроенный в Python </a:t>
            </a:r>
            <a:r>
              <a:rPr lang="ru-RU" sz="1200" dirty="0" err="1">
                <a:solidFill>
                  <a:srgbClr val="C8C8C8"/>
                </a:solidFill>
                <a:latin typeface="Roboto" panose="02000000000000000000" pitchFamily="2" charset="0"/>
                <a:ea typeface="Roboto" panose="02000000000000000000" pitchFamily="2" charset="0"/>
                <a:cs typeface="Roboto"/>
                <a:sym typeface="Roboto"/>
              </a:rPr>
              <a:t>pdb</a:t>
            </a:r>
            <a:r>
              <a:rPr lang="ru-RU" sz="1200" dirty="0">
                <a:solidFill>
                  <a:srgbClr val="C8C8C8"/>
                </a:solidFill>
                <a:latin typeface="Roboto" panose="02000000000000000000" pitchFamily="2" charset="0"/>
                <a:ea typeface="Roboto" panose="02000000000000000000" pitchFamily="2" charset="0"/>
                <a:cs typeface="Roboto"/>
                <a:sym typeface="Roboto"/>
              </a:rPr>
              <a:t> при помощи консоли. Он вызывается при помощи команды Python3, то есть, мы говорим, что мы вызываем интерпретатор Python версии 3. Передаём туда ключ –m при помощи которого говорим, что хотим вызвать какой-то модуль. Этим модулем является </a:t>
            </a:r>
            <a:r>
              <a:rPr lang="ru-RU" sz="1200" dirty="0" err="1">
                <a:solidFill>
                  <a:srgbClr val="C8C8C8"/>
                </a:solidFill>
                <a:latin typeface="Roboto" panose="02000000000000000000" pitchFamily="2" charset="0"/>
                <a:ea typeface="Roboto" panose="02000000000000000000" pitchFamily="2" charset="0"/>
                <a:cs typeface="Roboto"/>
                <a:sym typeface="Roboto"/>
              </a:rPr>
              <a:t>pdb</a:t>
            </a:r>
            <a:r>
              <a:rPr lang="ru-RU" sz="1200" dirty="0">
                <a:solidFill>
                  <a:srgbClr val="C8C8C8"/>
                </a:solidFill>
                <a:latin typeface="Roboto" panose="02000000000000000000" pitchFamily="2" charset="0"/>
                <a:ea typeface="Roboto" panose="02000000000000000000" pitchFamily="2" charset="0"/>
                <a:cs typeface="Roboto"/>
                <a:sym typeface="Roboto"/>
              </a:rPr>
              <a:t> и мы хотим запустить скрипт main.py. Давайте запустим. И здесь мы видим поток вызовов внутри нашей программы.</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6" name="Google Shape;64;p14">
            <a:extLst>
              <a:ext uri="{FF2B5EF4-FFF2-40B4-BE49-F238E27FC236}">
                <a16:creationId xmlns:a16="http://schemas.microsoft.com/office/drawing/2014/main" id="{5F8B5ABA-38C1-41D5-9653-E8759C78527B}"/>
              </a:ext>
            </a:extLst>
          </p:cNvPr>
          <p:cNvSpPr txBox="1"/>
          <p:nvPr/>
        </p:nvSpPr>
        <p:spPr>
          <a:xfrm>
            <a:off x="634164" y="3800755"/>
            <a:ext cx="5589671" cy="2359566"/>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Мы можем переместиться на следующую строку при помощи функции </a:t>
            </a:r>
            <a:r>
              <a:rPr lang="ru-RU" sz="1200" dirty="0" err="1">
                <a:solidFill>
                  <a:srgbClr val="C8C8C8"/>
                </a:solidFill>
                <a:latin typeface="Roboto" panose="02000000000000000000" pitchFamily="2" charset="0"/>
                <a:ea typeface="Roboto" panose="02000000000000000000" pitchFamily="2" charset="0"/>
                <a:cs typeface="Roboto"/>
                <a:sym typeface="Roboto"/>
              </a:rPr>
              <a:t>step</a:t>
            </a:r>
            <a:r>
              <a:rPr lang="ru-RU" sz="1200" dirty="0">
                <a:solidFill>
                  <a:srgbClr val="C8C8C8"/>
                </a:solidFill>
                <a:latin typeface="Roboto" panose="02000000000000000000" pitchFamily="2" charset="0"/>
                <a:ea typeface="Roboto" panose="02000000000000000000" pitchFamily="2" charset="0"/>
                <a:cs typeface="Roboto"/>
                <a:sym typeface="Roboto"/>
              </a:rPr>
              <a:t>. Давайте </a:t>
            </a:r>
            <a:r>
              <a:rPr lang="ru-RU" sz="1200" dirty="0" err="1">
                <a:solidFill>
                  <a:srgbClr val="C8C8C8"/>
                </a:solidFill>
                <a:latin typeface="Roboto" panose="02000000000000000000" pitchFamily="2" charset="0"/>
                <a:ea typeface="Roboto" panose="02000000000000000000" pitchFamily="2" charset="0"/>
                <a:cs typeface="Roboto"/>
                <a:sym typeface="Roboto"/>
              </a:rPr>
              <a:t>поперемещаемся</a:t>
            </a:r>
            <a:r>
              <a:rPr lang="ru-RU" sz="1200" dirty="0">
                <a:solidFill>
                  <a:srgbClr val="C8C8C8"/>
                </a:solidFill>
                <a:latin typeface="Roboto" panose="02000000000000000000" pitchFamily="2" charset="0"/>
                <a:ea typeface="Roboto" panose="02000000000000000000" pitchFamily="2" charset="0"/>
                <a:cs typeface="Roboto"/>
                <a:sym typeface="Roboto"/>
              </a:rPr>
              <a:t> по нашей программе. Мы видим, что наша программа начала выполняться. Вот мы зашли в цикл, вот нас просят ввести </a:t>
            </a:r>
            <a:r>
              <a:rPr lang="ru-RU" sz="1200" dirty="0" err="1">
                <a:solidFill>
                  <a:srgbClr val="C8C8C8"/>
                </a:solidFill>
                <a:latin typeface="Roboto" panose="02000000000000000000" pitchFamily="2" charset="0"/>
                <a:ea typeface="Roboto" panose="02000000000000000000" pitchFamily="2" charset="0"/>
                <a:cs typeface="Roboto"/>
                <a:sym typeface="Roboto"/>
              </a:rPr>
              <a:t>email</a:t>
            </a:r>
            <a:r>
              <a:rPr lang="ru-RU" sz="1200" dirty="0">
                <a:solidFill>
                  <a:srgbClr val="C8C8C8"/>
                </a:solidFill>
                <a:latin typeface="Roboto" panose="02000000000000000000" pitchFamily="2" charset="0"/>
                <a:ea typeface="Roboto" panose="02000000000000000000" pitchFamily="2" charset="0"/>
                <a:cs typeface="Roboto"/>
                <a:sym typeface="Roboto"/>
              </a:rPr>
              <a:t>. Здесь у нас просят какой-то ввод пользовательский. Давайте введём что-нибудь тестовое. Делаем ещё шаг, делаем ещё шаг, но нам это всё неинтересно, а мы-то знаем, что у нас ошибка где-то в функции ввода периода доступа. Для этого мы можем посмотреть, какие у нас в коде вообще есть строки. Для этого мы можем воспользоваться функцией </a:t>
            </a:r>
            <a:r>
              <a:rPr lang="ru-RU" sz="1200" dirty="0" err="1">
                <a:solidFill>
                  <a:srgbClr val="C8C8C8"/>
                </a:solidFill>
                <a:latin typeface="Roboto" panose="02000000000000000000" pitchFamily="2" charset="0"/>
                <a:ea typeface="Roboto" panose="02000000000000000000" pitchFamily="2" charset="0"/>
                <a:cs typeface="Roboto"/>
                <a:sym typeface="Roboto"/>
              </a:rPr>
              <a:t>list</a:t>
            </a:r>
            <a:r>
              <a:rPr lang="ru-RU" sz="1200" dirty="0">
                <a:solidFill>
                  <a:srgbClr val="C8C8C8"/>
                </a:solidFill>
                <a:latin typeface="Roboto" panose="02000000000000000000" pitchFamily="2" charset="0"/>
                <a:ea typeface="Roboto" panose="02000000000000000000" pitchFamily="2" charset="0"/>
                <a:cs typeface="Roboto"/>
                <a:sym typeface="Roboto"/>
              </a:rPr>
              <a:t>. Она нам выведет то, что у нас сейчас в нашей строке исполнения есть несколько строк «до» и несколько строк «после».</a:t>
            </a:r>
          </a:p>
        </p:txBody>
      </p:sp>
      <p:pic>
        <p:nvPicPr>
          <p:cNvPr id="19458" name="Picture 2">
            <a:extLst>
              <a:ext uri="{FF2B5EF4-FFF2-40B4-BE49-F238E27FC236}">
                <a16:creationId xmlns:a16="http://schemas.microsoft.com/office/drawing/2014/main" id="{D0C6575F-3E00-4740-B084-BBB97EA229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0" y="3008740"/>
            <a:ext cx="5589671" cy="68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a:extLst>
              <a:ext uri="{FF2B5EF4-FFF2-40B4-BE49-F238E27FC236}">
                <a16:creationId xmlns:a16="http://schemas.microsoft.com/office/drawing/2014/main" id="{7387D1FC-AB3D-4B5A-89C3-D23A141CCF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60" y="6160321"/>
            <a:ext cx="5589671" cy="249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76089B06-C8C9-4E98-892C-DE1832A30B17}"/>
              </a:ext>
            </a:extLst>
          </p:cNvPr>
          <p:cNvSpPr>
            <a:spLocks noGrp="1"/>
          </p:cNvSpPr>
          <p:nvPr>
            <p:ph type="sldNum" idx="12"/>
          </p:nvPr>
        </p:nvSpPr>
        <p:spPr/>
        <p:txBody>
          <a:bodyPr>
            <a:normAutofit/>
          </a:bodyPr>
          <a:lstStyle/>
          <a:p>
            <a:fld id="{00000000-1234-1234-1234-123412341234}" type="slidenum">
              <a:rPr lang="ru" smtClean="0"/>
              <a:pPr/>
              <a:t>137</a:t>
            </a:fld>
            <a:endParaRPr lang="ru"/>
          </a:p>
        </p:txBody>
      </p:sp>
    </p:spTree>
    <p:extLst>
      <p:ext uri="{BB962C8B-B14F-4D97-AF65-F5344CB8AC3E}">
        <p14:creationId xmlns:p14="http://schemas.microsoft.com/office/powerpoint/2010/main" val="35221993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8223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Если же мы хотим посмотреть другие строки, мы можем после функции </a:t>
            </a:r>
            <a:r>
              <a:rPr lang="ru-RU" sz="1200" dirty="0" err="1">
                <a:solidFill>
                  <a:srgbClr val="C8C8C8"/>
                </a:solidFill>
                <a:latin typeface="Roboto" panose="02000000000000000000" pitchFamily="2" charset="0"/>
                <a:ea typeface="Roboto" panose="02000000000000000000" pitchFamily="2" charset="0"/>
                <a:cs typeface="Roboto"/>
                <a:sym typeface="Roboto"/>
              </a:rPr>
              <a:t>list</a:t>
            </a:r>
            <a:r>
              <a:rPr lang="ru-RU" sz="1200" dirty="0">
                <a:solidFill>
                  <a:srgbClr val="C8C8C8"/>
                </a:solidFill>
                <a:latin typeface="Roboto" panose="02000000000000000000" pitchFamily="2" charset="0"/>
                <a:ea typeface="Roboto" panose="02000000000000000000" pitchFamily="2" charset="0"/>
                <a:cs typeface="Roboto"/>
                <a:sym typeface="Roboto"/>
              </a:rPr>
              <a:t> передать аргумент с номером строки. Давайте, укажем строку двадцать три, например.</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6" name="Google Shape;64;p14">
            <a:extLst>
              <a:ext uri="{FF2B5EF4-FFF2-40B4-BE49-F238E27FC236}">
                <a16:creationId xmlns:a16="http://schemas.microsoft.com/office/drawing/2014/main" id="{5F8B5ABA-38C1-41D5-9653-E8759C78527B}"/>
              </a:ext>
            </a:extLst>
          </p:cNvPr>
          <p:cNvSpPr txBox="1"/>
          <p:nvPr/>
        </p:nvSpPr>
        <p:spPr>
          <a:xfrm>
            <a:off x="634160" y="4115408"/>
            <a:ext cx="5589671" cy="162090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И мы видим, что здесь у нас есть как раз-таки та функция, которую нам хотелось бы отладить. Как бы нам сюда установить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И установить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нам сюда можно при помощи функции </a:t>
            </a:r>
            <a:r>
              <a:rPr lang="ru-RU" sz="1200" dirty="0" err="1">
                <a:solidFill>
                  <a:srgbClr val="C8C8C8"/>
                </a:solidFill>
                <a:latin typeface="Roboto" panose="02000000000000000000" pitchFamily="2" charset="0"/>
                <a:ea typeface="Roboto" panose="02000000000000000000" pitchFamily="2" charset="0"/>
                <a:cs typeface="Roboto"/>
                <a:sym typeface="Roboto"/>
              </a:rPr>
              <a:t>break</a:t>
            </a:r>
            <a:r>
              <a:rPr lang="ru-RU" sz="1200" dirty="0">
                <a:solidFill>
                  <a:srgbClr val="C8C8C8"/>
                </a:solidFill>
                <a:latin typeface="Roboto" panose="02000000000000000000" pitchFamily="2" charset="0"/>
                <a:ea typeface="Roboto" panose="02000000000000000000" pitchFamily="2" charset="0"/>
                <a:cs typeface="Roboto"/>
                <a:sym typeface="Roboto"/>
              </a:rPr>
              <a:t>. К ней мы также должны передать номер строки, в которой мы хотим установить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Допустим, мы хотим установить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на двадцать четвертую строку. Мы видим, что наш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был добавлен.</a:t>
            </a:r>
          </a:p>
        </p:txBody>
      </p:sp>
      <p:pic>
        <p:nvPicPr>
          <p:cNvPr id="20482" name="Picture 2">
            <a:extLst>
              <a:ext uri="{FF2B5EF4-FFF2-40B4-BE49-F238E27FC236}">
                <a16:creationId xmlns:a16="http://schemas.microsoft.com/office/drawing/2014/main" id="{6D1D328D-3EE6-4914-8B78-C659246CF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0" y="1308165"/>
            <a:ext cx="5589671" cy="274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a:extLst>
              <a:ext uri="{FF2B5EF4-FFF2-40B4-BE49-F238E27FC236}">
                <a16:creationId xmlns:a16="http://schemas.microsoft.com/office/drawing/2014/main" id="{0E46A1A8-18B6-4C31-B0C7-8079A0D4C3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60" y="5803162"/>
            <a:ext cx="5589671" cy="305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FC40E8D2-0F5B-4BFA-B204-71E6F7BA7A96}"/>
              </a:ext>
            </a:extLst>
          </p:cNvPr>
          <p:cNvSpPr>
            <a:spLocks noGrp="1"/>
          </p:cNvSpPr>
          <p:nvPr>
            <p:ph type="sldNum" idx="12"/>
          </p:nvPr>
        </p:nvSpPr>
        <p:spPr/>
        <p:txBody>
          <a:bodyPr>
            <a:normAutofit/>
          </a:bodyPr>
          <a:lstStyle/>
          <a:p>
            <a:fld id="{00000000-1234-1234-1234-123412341234}" type="slidenum">
              <a:rPr lang="ru" smtClean="0"/>
              <a:pPr/>
              <a:t>138</a:t>
            </a:fld>
            <a:endParaRPr lang="ru"/>
          </a:p>
        </p:txBody>
      </p:sp>
    </p:spTree>
    <p:extLst>
      <p:ext uri="{BB962C8B-B14F-4D97-AF65-F5344CB8AC3E}">
        <p14:creationId xmlns:p14="http://schemas.microsoft.com/office/powerpoint/2010/main" val="22301887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180556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Если мы снова вызовем функцию </a:t>
            </a:r>
            <a:r>
              <a:rPr lang="ru-RU" sz="1200" dirty="0" err="1">
                <a:solidFill>
                  <a:srgbClr val="C8C8C8"/>
                </a:solidFill>
                <a:latin typeface="Roboto" panose="02000000000000000000" pitchFamily="2" charset="0"/>
                <a:ea typeface="Roboto" panose="02000000000000000000" pitchFamily="2" charset="0"/>
                <a:cs typeface="Roboto"/>
                <a:sym typeface="Roboto"/>
              </a:rPr>
              <a:t>list</a:t>
            </a:r>
            <a:r>
              <a:rPr lang="ru-RU" sz="1200" dirty="0">
                <a:solidFill>
                  <a:srgbClr val="C8C8C8"/>
                </a:solidFill>
                <a:latin typeface="Roboto" panose="02000000000000000000" pitchFamily="2" charset="0"/>
                <a:ea typeface="Roboto" panose="02000000000000000000" pitchFamily="2" charset="0"/>
                <a:cs typeface="Roboto"/>
                <a:sym typeface="Roboto"/>
              </a:rPr>
              <a:t>, то мы увидим нам рядом букву «B» – это обозначает то, что там стоит тот самый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и выполнить программу до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-а мы можем при помощи функции </a:t>
            </a:r>
            <a:r>
              <a:rPr lang="ru-RU" sz="1200" dirty="0" err="1">
                <a:solidFill>
                  <a:srgbClr val="C8C8C8"/>
                </a:solidFill>
                <a:latin typeface="Roboto" panose="02000000000000000000" pitchFamily="2" charset="0"/>
                <a:ea typeface="Roboto" panose="02000000000000000000" pitchFamily="2" charset="0"/>
                <a:cs typeface="Roboto"/>
                <a:sym typeface="Roboto"/>
              </a:rPr>
              <a:t>continue</a:t>
            </a:r>
            <a:r>
              <a:rPr lang="ru-RU" sz="1200" dirty="0">
                <a:solidFill>
                  <a:srgbClr val="C8C8C8"/>
                </a:solidFill>
                <a:latin typeface="Roboto" panose="02000000000000000000" pitchFamily="2" charset="0"/>
                <a:ea typeface="Roboto" panose="02000000000000000000" pitchFamily="2" charset="0"/>
                <a:cs typeface="Roboto"/>
                <a:sym typeface="Roboto"/>
              </a:rPr>
              <a:t> или ее сокращенного вариант </a:t>
            </a:r>
            <a:r>
              <a:rPr lang="ru-RU" sz="1200" dirty="0" err="1">
                <a:solidFill>
                  <a:srgbClr val="C8C8C8"/>
                </a:solidFill>
                <a:latin typeface="Roboto" panose="02000000000000000000" pitchFamily="2" charset="0"/>
                <a:ea typeface="Roboto" panose="02000000000000000000" pitchFamily="2" charset="0"/>
                <a:cs typeface="Roboto"/>
                <a:sym typeface="Roboto"/>
              </a:rPr>
              <a:t>cont</a:t>
            </a:r>
            <a:r>
              <a:rPr lang="ru-RU" sz="1200" dirty="0">
                <a:solidFill>
                  <a:srgbClr val="C8C8C8"/>
                </a:solidFill>
                <a:latin typeface="Roboto" panose="02000000000000000000" pitchFamily="2" charset="0"/>
                <a:ea typeface="Roboto" panose="02000000000000000000" pitchFamily="2" charset="0"/>
                <a:cs typeface="Roboto"/>
                <a:sym typeface="Roboto"/>
              </a:rPr>
              <a:t>. Выполняем, от нас сейчас ждут какого-то ввода. Давайте тоже что-нибудь тестовое впишем. Дата открытия доступа, ну, давайте тоже что-нибудь тестовое впишем. И мы перешли нашу строку с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-ом и теперь нам доступна отладка программы.</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6" name="Google Shape;64;p14">
            <a:extLst>
              <a:ext uri="{FF2B5EF4-FFF2-40B4-BE49-F238E27FC236}">
                <a16:creationId xmlns:a16="http://schemas.microsoft.com/office/drawing/2014/main" id="{5F8B5ABA-38C1-41D5-9653-E8759C78527B}"/>
              </a:ext>
            </a:extLst>
          </p:cNvPr>
          <p:cNvSpPr txBox="1"/>
          <p:nvPr/>
        </p:nvSpPr>
        <p:spPr>
          <a:xfrm>
            <a:off x="634160" y="3795091"/>
            <a:ext cx="5589671" cy="162090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Допустим, мы можем посмотреть, какие переменные у нас есть. Мы видели, что там есть переменная </a:t>
            </a:r>
            <a:r>
              <a:rPr lang="ru-RU" sz="1200" dirty="0" err="1">
                <a:solidFill>
                  <a:srgbClr val="C8C8C8"/>
                </a:solidFill>
                <a:latin typeface="Roboto" panose="02000000000000000000" pitchFamily="2" charset="0"/>
                <a:ea typeface="Roboto" panose="02000000000000000000" pitchFamily="2" charset="0"/>
                <a:cs typeface="Roboto"/>
                <a:sym typeface="Roboto"/>
              </a:rPr>
              <a:t>access_from</a:t>
            </a:r>
            <a:r>
              <a:rPr lang="ru-RU" sz="1200" dirty="0">
                <a:solidFill>
                  <a:srgbClr val="C8C8C8"/>
                </a:solidFill>
                <a:latin typeface="Roboto" panose="02000000000000000000" pitchFamily="2" charset="0"/>
                <a:ea typeface="Roboto" panose="02000000000000000000" pitchFamily="2" charset="0"/>
                <a:cs typeface="Roboto"/>
                <a:sym typeface="Roboto"/>
              </a:rPr>
              <a:t> и мы можем ее распечатать. И в ней есть вот такое вот значение, то же самое, что мы ввели. Также мы можем перейти на следующую строку, ввести что-нибудь и видим, что у нас возникла та самая ошибка </a:t>
            </a:r>
            <a:r>
              <a:rPr lang="ru-RU" sz="1200" dirty="0" err="1">
                <a:solidFill>
                  <a:srgbClr val="C8C8C8"/>
                </a:solidFill>
                <a:latin typeface="Roboto" panose="02000000000000000000" pitchFamily="2" charset="0"/>
                <a:ea typeface="Roboto" panose="02000000000000000000" pitchFamily="2" charset="0"/>
                <a:cs typeface="Roboto"/>
                <a:sym typeface="Roboto"/>
              </a:rPr>
              <a:t>ValueError</a:t>
            </a:r>
            <a:r>
              <a:rPr lang="ru-RU" sz="1200" dirty="0">
                <a:solidFill>
                  <a:srgbClr val="C8C8C8"/>
                </a:solidFill>
                <a:latin typeface="Roboto" panose="02000000000000000000" pitchFamily="2" charset="0"/>
                <a:ea typeface="Roboto" panose="02000000000000000000" pitchFamily="2" charset="0"/>
                <a:cs typeface="Roboto"/>
                <a:sym typeface="Roboto"/>
              </a:rPr>
              <a:t>. То есть, таким образом, мы поняли, в какой именно строке у нас возникает ошибка.</a:t>
            </a:r>
          </a:p>
        </p:txBody>
      </p:sp>
      <p:pic>
        <p:nvPicPr>
          <p:cNvPr id="21506" name="Picture 2">
            <a:extLst>
              <a:ext uri="{FF2B5EF4-FFF2-40B4-BE49-F238E27FC236}">
                <a16:creationId xmlns:a16="http://schemas.microsoft.com/office/drawing/2014/main" id="{C74E8FB3-252A-4D94-A3E6-D37018679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0" y="2248508"/>
            <a:ext cx="5589671" cy="146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a:extLst>
              <a:ext uri="{FF2B5EF4-FFF2-40B4-BE49-F238E27FC236}">
                <a16:creationId xmlns:a16="http://schemas.microsoft.com/office/drawing/2014/main" id="{1475DAC7-A983-4CFF-83D8-72FA4C436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60" y="5499859"/>
            <a:ext cx="5589671" cy="129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64;p14">
            <a:extLst>
              <a:ext uri="{FF2B5EF4-FFF2-40B4-BE49-F238E27FC236}">
                <a16:creationId xmlns:a16="http://schemas.microsoft.com/office/drawing/2014/main" id="{789ECE91-0E1F-49B0-9485-617BB44513BA}"/>
              </a:ext>
            </a:extLst>
          </p:cNvPr>
          <p:cNvSpPr txBox="1"/>
          <p:nvPr/>
        </p:nvSpPr>
        <p:spPr>
          <a:xfrm>
            <a:off x="634159" y="6874797"/>
            <a:ext cx="5589671" cy="69757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На самом деле в </a:t>
            </a:r>
            <a:r>
              <a:rPr lang="ru-RU" sz="1200" dirty="0" err="1">
                <a:solidFill>
                  <a:srgbClr val="C8C8C8"/>
                </a:solidFill>
                <a:latin typeface="Roboto" panose="02000000000000000000" pitchFamily="2" charset="0"/>
                <a:ea typeface="Roboto" panose="02000000000000000000" pitchFamily="2" charset="0"/>
                <a:cs typeface="Roboto"/>
                <a:sym typeface="Roboto"/>
              </a:rPr>
              <a:t>pdb</a:t>
            </a:r>
            <a:r>
              <a:rPr lang="ru-RU" sz="1200" dirty="0">
                <a:solidFill>
                  <a:srgbClr val="C8C8C8"/>
                </a:solidFill>
                <a:latin typeface="Roboto" panose="02000000000000000000" pitchFamily="2" charset="0"/>
                <a:ea typeface="Roboto" panose="02000000000000000000" pitchFamily="2" charset="0"/>
                <a:cs typeface="Roboto"/>
                <a:sym typeface="Roboto"/>
              </a:rPr>
              <a:t> намного больше команд и все их вывести можно при помощи функции </a:t>
            </a:r>
            <a:r>
              <a:rPr lang="ru-RU" sz="1200" dirty="0" err="1">
                <a:solidFill>
                  <a:srgbClr val="C8C8C8"/>
                </a:solidFill>
                <a:latin typeface="Roboto" panose="02000000000000000000" pitchFamily="2" charset="0"/>
                <a:ea typeface="Roboto" panose="02000000000000000000" pitchFamily="2" charset="0"/>
                <a:cs typeface="Roboto"/>
                <a:sym typeface="Roboto"/>
              </a:rPr>
              <a:t>help</a:t>
            </a:r>
            <a:r>
              <a:rPr lang="ru-RU" sz="1200" dirty="0">
                <a:solidFill>
                  <a:srgbClr val="C8C8C8"/>
                </a:solidFill>
                <a:latin typeface="Roboto" panose="02000000000000000000" pitchFamily="2" charset="0"/>
                <a:ea typeface="Roboto" panose="02000000000000000000" pitchFamily="2" charset="0"/>
                <a:cs typeface="Roboto"/>
                <a:sym typeface="Roboto"/>
              </a:rPr>
              <a:t>.</a:t>
            </a:r>
          </a:p>
        </p:txBody>
      </p:sp>
      <p:sp>
        <p:nvSpPr>
          <p:cNvPr id="2" name="Номер слайда 1">
            <a:extLst>
              <a:ext uri="{FF2B5EF4-FFF2-40B4-BE49-F238E27FC236}">
                <a16:creationId xmlns:a16="http://schemas.microsoft.com/office/drawing/2014/main" id="{21B12073-07C4-4B10-AE2F-C4C7B7AB0A1F}"/>
              </a:ext>
            </a:extLst>
          </p:cNvPr>
          <p:cNvSpPr>
            <a:spLocks noGrp="1"/>
          </p:cNvSpPr>
          <p:nvPr>
            <p:ph type="sldNum" idx="12"/>
          </p:nvPr>
        </p:nvSpPr>
        <p:spPr/>
        <p:txBody>
          <a:bodyPr>
            <a:normAutofit/>
          </a:bodyPr>
          <a:lstStyle/>
          <a:p>
            <a:fld id="{00000000-1234-1234-1234-123412341234}" type="slidenum">
              <a:rPr lang="ru" smtClean="0"/>
              <a:pPr/>
              <a:t>139</a:t>
            </a:fld>
            <a:endParaRPr lang="ru"/>
          </a:p>
        </p:txBody>
      </p:sp>
    </p:spTree>
    <p:extLst>
      <p:ext uri="{BB962C8B-B14F-4D97-AF65-F5344CB8AC3E}">
        <p14:creationId xmlns:p14="http://schemas.microsoft.com/office/powerpoint/2010/main" val="1560306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4" name="Google Shape;64;p14"/>
          <p:cNvSpPr txBox="1"/>
          <p:nvPr/>
        </p:nvSpPr>
        <p:spPr>
          <a:xfrm>
            <a:off x="634163" y="359075"/>
            <a:ext cx="5589671" cy="882238"/>
          </a:xfrm>
          <a:prstGeom prst="rect">
            <a:avLst/>
          </a:prstGeom>
          <a:noFill/>
          <a:ln>
            <a:noFill/>
          </a:ln>
        </p:spPr>
        <p:txBody>
          <a:bodyPr spcFirstLastPara="1" wrap="square" lIns="162533" tIns="162533" rIns="162533" bIns="162533" anchor="t" anchorCtr="0">
            <a:spAutoFit/>
          </a:bodyPr>
          <a:lstStyle/>
          <a:p>
            <a:r>
              <a:rPr lang="ru-RU" sz="1200" dirty="0">
                <a:solidFill>
                  <a:srgbClr val="C8C8C8"/>
                </a:solidFill>
                <a:latin typeface="Roboto"/>
                <a:ea typeface="Roboto"/>
                <a:cs typeface="Roboto"/>
                <a:sym typeface="Roboto"/>
              </a:rPr>
              <a:t>Начнем с методов. Я не буду рассказывать про все методы строк, которые существуют в Python их довольно много. Вместо этого я расскажу о 3 наиболее часто используемых методах.</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5122" name="Picture 2">
            <a:extLst>
              <a:ext uri="{FF2B5EF4-FFF2-40B4-BE49-F238E27FC236}">
                <a16:creationId xmlns:a16="http://schemas.microsoft.com/office/drawing/2014/main" id="{D71B3916-C178-4511-AC3E-46FDBE1BE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2" y="1241313"/>
            <a:ext cx="5589671" cy="309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64;p14">
            <a:extLst>
              <a:ext uri="{FF2B5EF4-FFF2-40B4-BE49-F238E27FC236}">
                <a16:creationId xmlns:a16="http://schemas.microsoft.com/office/drawing/2014/main" id="{C00CC126-122F-4E06-BF2E-5BBF6B07FF16}"/>
              </a:ext>
            </a:extLst>
          </p:cNvPr>
          <p:cNvSpPr txBox="1"/>
          <p:nvPr/>
        </p:nvSpPr>
        <p:spPr>
          <a:xfrm>
            <a:off x="634161" y="4572000"/>
            <a:ext cx="5589671" cy="3836893"/>
          </a:xfrm>
          <a:prstGeom prst="rect">
            <a:avLst/>
          </a:prstGeom>
          <a:noFill/>
          <a:ln>
            <a:noFill/>
          </a:ln>
        </p:spPr>
        <p:txBody>
          <a:bodyPr spcFirstLastPara="1" wrap="square" lIns="162533" tIns="162533" rIns="162533" bIns="162533" anchor="t" anchorCtr="0">
            <a:spAutoFit/>
          </a:bodyPr>
          <a:lstStyle/>
          <a:p>
            <a:r>
              <a:rPr lang="ru-RU" sz="1200" dirty="0">
                <a:solidFill>
                  <a:srgbClr val="C8C8C8"/>
                </a:solidFill>
                <a:latin typeface="Roboto"/>
                <a:ea typeface="Roboto"/>
                <a:cs typeface="Roboto"/>
                <a:sym typeface="Roboto"/>
              </a:rPr>
              <a:t>И 1 из них – это метод, а точнее целое семейство методов </a:t>
            </a:r>
            <a:r>
              <a:rPr lang="ru-RU" sz="1200" dirty="0" err="1">
                <a:solidFill>
                  <a:srgbClr val="C8C8C8"/>
                </a:solidFill>
                <a:latin typeface="Roboto"/>
                <a:ea typeface="Roboto"/>
                <a:cs typeface="Roboto"/>
                <a:sym typeface="Roboto"/>
              </a:rPr>
              <a:t>strip</a:t>
            </a:r>
            <a:r>
              <a:rPr lang="ru-RU" sz="1200" dirty="0">
                <a:solidFill>
                  <a:srgbClr val="C8C8C8"/>
                </a:solidFill>
                <a:latin typeface="Roboto"/>
                <a:ea typeface="Roboto"/>
                <a:cs typeface="Roboto"/>
                <a:sym typeface="Roboto"/>
              </a:rPr>
              <a:t>. Они позволяют убрать ненужные символы в начале или в конце строки. Часто так бывает, что в нашу программу попадают значения, окружённые, допустим, ненужными нам пробелами, так называемыми </a:t>
            </a:r>
            <a:r>
              <a:rPr lang="ru-RU" sz="1200" dirty="0" err="1">
                <a:solidFill>
                  <a:srgbClr val="C8C8C8"/>
                </a:solidFill>
                <a:latin typeface="Roboto"/>
                <a:ea typeface="Roboto"/>
                <a:cs typeface="Roboto"/>
                <a:sym typeface="Roboto"/>
              </a:rPr>
              <a:t>trailing</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whitespace</a:t>
            </a:r>
            <a:r>
              <a:rPr lang="ru-RU" sz="1200" dirty="0">
                <a:solidFill>
                  <a:srgbClr val="C8C8C8"/>
                </a:solidFill>
                <a:latin typeface="Roboto"/>
                <a:ea typeface="Roboto"/>
                <a:cs typeface="Roboto"/>
                <a:sym typeface="Roboto"/>
              </a:rPr>
              <a:t>, а также другими символами. Избавиться от них нам поможет метод </a:t>
            </a:r>
            <a:r>
              <a:rPr lang="ru-RU" sz="1200" dirty="0" err="1">
                <a:solidFill>
                  <a:srgbClr val="C8C8C8"/>
                </a:solidFill>
                <a:latin typeface="Roboto"/>
                <a:ea typeface="Roboto"/>
                <a:cs typeface="Roboto"/>
                <a:sym typeface="Roboto"/>
              </a:rPr>
              <a:t>strip</a:t>
            </a:r>
            <a:r>
              <a:rPr lang="ru-RU" sz="1200" dirty="0">
                <a:solidFill>
                  <a:srgbClr val="C8C8C8"/>
                </a:solidFill>
                <a:latin typeface="Roboto"/>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Существует 3 вариации этого метода:</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marL="171450" indent="-171450">
              <a:buClr>
                <a:srgbClr val="C8C8C8"/>
              </a:buClr>
              <a:buFont typeface="Arial" panose="020B0604020202020204" pitchFamily="34" charset="0"/>
              <a:buChar char="•"/>
            </a:pPr>
            <a:r>
              <a:rPr lang="ru-RU" sz="1200" dirty="0" err="1">
                <a:solidFill>
                  <a:srgbClr val="C8C8C8"/>
                </a:solidFill>
                <a:latin typeface="Roboto"/>
                <a:ea typeface="Roboto"/>
                <a:cs typeface="Roboto"/>
                <a:sym typeface="Roboto"/>
              </a:rPr>
              <a:t>lstrip</a:t>
            </a:r>
            <a:r>
              <a:rPr lang="ru-RU" sz="1200" dirty="0">
                <a:solidFill>
                  <a:srgbClr val="C8C8C8"/>
                </a:solidFill>
                <a:latin typeface="Roboto"/>
                <a:ea typeface="Roboto"/>
                <a:cs typeface="Roboto"/>
                <a:sym typeface="Roboto"/>
              </a:rPr>
              <a:t>. Название происходит от слова сочетания </a:t>
            </a:r>
            <a:r>
              <a:rPr lang="ru-RU" sz="1200" dirty="0" err="1">
                <a:solidFill>
                  <a:srgbClr val="C8C8C8"/>
                </a:solidFill>
                <a:latin typeface="Roboto"/>
                <a:ea typeface="Roboto"/>
                <a:cs typeface="Roboto"/>
                <a:sym typeface="Roboto"/>
              </a:rPr>
              <a:t>left</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strip</a:t>
            </a:r>
            <a:r>
              <a:rPr lang="ru-RU" sz="1200" dirty="0">
                <a:solidFill>
                  <a:srgbClr val="C8C8C8"/>
                </a:solidFill>
                <a:latin typeface="Roboto"/>
                <a:ea typeface="Roboto"/>
                <a:cs typeface="Roboto"/>
                <a:sym typeface="Roboto"/>
              </a:rPr>
              <a:t>, то есть он убирает все ненужные символы с левой стороны. Это можно увидеть в 1 примере. У нас есть строка со словом текст, окруженная дефисами по обе стороны, мы применяем к ней метод </a:t>
            </a:r>
            <a:r>
              <a:rPr lang="ru-RU" sz="1200" dirty="0" err="1">
                <a:solidFill>
                  <a:srgbClr val="C8C8C8"/>
                </a:solidFill>
                <a:latin typeface="Roboto"/>
                <a:ea typeface="Roboto"/>
                <a:cs typeface="Roboto"/>
                <a:sym typeface="Roboto"/>
              </a:rPr>
              <a:t>lstrip</a:t>
            </a:r>
            <a:r>
              <a:rPr lang="ru-RU" sz="1200" dirty="0">
                <a:solidFill>
                  <a:srgbClr val="C8C8C8"/>
                </a:solidFill>
                <a:latin typeface="Roboto"/>
                <a:ea typeface="Roboto"/>
                <a:cs typeface="Roboto"/>
                <a:sym typeface="Roboto"/>
              </a:rPr>
              <a:t>, в аргументы передаем символ, который мы хотим убрать. В нашем случае — это символ дефиса. И на выходе получаем строку, из которой убраны все дефисы с левой части строки.</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marL="171450" indent="-171450">
              <a:buClr>
                <a:srgbClr val="C8C8C8"/>
              </a:buClr>
              <a:buFont typeface="Arial" panose="020B0604020202020204" pitchFamily="34" charset="0"/>
              <a:buChar char="•"/>
            </a:pPr>
            <a:r>
              <a:rPr lang="ru-RU" sz="1200" dirty="0">
                <a:solidFill>
                  <a:srgbClr val="C8C8C8"/>
                </a:solidFill>
                <a:latin typeface="Roboto"/>
                <a:ea typeface="Roboto"/>
                <a:cs typeface="Roboto"/>
                <a:sym typeface="Roboto"/>
              </a:rPr>
              <a:t>В противоположность этому, существует метод </a:t>
            </a:r>
            <a:r>
              <a:rPr lang="ru-RU" sz="1200" dirty="0" err="1">
                <a:solidFill>
                  <a:srgbClr val="C8C8C8"/>
                </a:solidFill>
                <a:latin typeface="Roboto"/>
                <a:ea typeface="Roboto"/>
                <a:cs typeface="Roboto"/>
                <a:sym typeface="Roboto"/>
              </a:rPr>
              <a:t>rstrip</a:t>
            </a:r>
            <a:r>
              <a:rPr lang="ru-RU" sz="1200" dirty="0">
                <a:solidFill>
                  <a:srgbClr val="C8C8C8"/>
                </a:solidFill>
                <a:latin typeface="Roboto"/>
                <a:ea typeface="Roboto"/>
                <a:cs typeface="Roboto"/>
                <a:sym typeface="Roboto"/>
              </a:rPr>
              <a:t>. От словосочетания </a:t>
            </a:r>
            <a:r>
              <a:rPr lang="ru-RU" sz="1200" dirty="0" err="1">
                <a:solidFill>
                  <a:srgbClr val="C8C8C8"/>
                </a:solidFill>
                <a:latin typeface="Roboto"/>
                <a:ea typeface="Roboto"/>
                <a:cs typeface="Roboto"/>
                <a:sym typeface="Roboto"/>
              </a:rPr>
              <a:t>right</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strip</a:t>
            </a:r>
            <a:r>
              <a:rPr lang="ru-RU" sz="1200" dirty="0">
                <a:solidFill>
                  <a:srgbClr val="C8C8C8"/>
                </a:solidFill>
                <a:latin typeface="Roboto"/>
                <a:ea typeface="Roboto"/>
                <a:cs typeface="Roboto"/>
                <a:sym typeface="Roboto"/>
              </a:rPr>
              <a:t>, он, наоборот, убирает все ненужные нам символы из правой части строки.</a:t>
            </a:r>
          </a:p>
        </p:txBody>
      </p:sp>
      <p:sp>
        <p:nvSpPr>
          <p:cNvPr id="2" name="Номер слайда 1">
            <a:extLst>
              <a:ext uri="{FF2B5EF4-FFF2-40B4-BE49-F238E27FC236}">
                <a16:creationId xmlns:a16="http://schemas.microsoft.com/office/drawing/2014/main" id="{F4C3E612-9EB1-4E8A-BDEE-76DB13F0DC44}"/>
              </a:ext>
            </a:extLst>
          </p:cNvPr>
          <p:cNvSpPr>
            <a:spLocks noGrp="1"/>
          </p:cNvSpPr>
          <p:nvPr>
            <p:ph type="sldNum" idx="12"/>
          </p:nvPr>
        </p:nvSpPr>
        <p:spPr/>
        <p:txBody>
          <a:bodyPr>
            <a:normAutofit/>
          </a:bodyPr>
          <a:lstStyle/>
          <a:p>
            <a:fld id="{00000000-1234-1234-1234-123412341234}" type="slidenum">
              <a:rPr lang="ru" smtClean="0"/>
              <a:pPr/>
              <a:t>14</a:t>
            </a:fld>
            <a:endParaRPr lang="ru"/>
          </a:p>
        </p:txBody>
      </p:sp>
    </p:spTree>
    <p:extLst>
      <p:ext uri="{BB962C8B-B14F-4D97-AF65-F5344CB8AC3E}">
        <p14:creationId xmlns:p14="http://schemas.microsoft.com/office/powerpoint/2010/main" val="284086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2530" name="Picture 2">
            <a:extLst>
              <a:ext uri="{FF2B5EF4-FFF2-40B4-BE49-F238E27FC236}">
                <a16:creationId xmlns:a16="http://schemas.microsoft.com/office/drawing/2014/main" id="{236DF534-94A3-4935-B36B-148B0E159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59" y="355724"/>
            <a:ext cx="5589671" cy="354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Google Shape;69;p14"/>
          <p:cNvPicPr preferRelativeResize="0"/>
          <p:nvPr/>
        </p:nvPicPr>
        <p:blipFill>
          <a:blip r:embed="rId4">
            <a:alphaModFix/>
          </a:blip>
          <a:stretch>
            <a:fillRect/>
          </a:stretch>
        </p:blipFill>
        <p:spPr>
          <a:xfrm rot="5400000">
            <a:off x="-383785" y="8197312"/>
            <a:ext cx="1162300" cy="394730"/>
          </a:xfrm>
          <a:prstGeom prst="rect">
            <a:avLst/>
          </a:prstGeom>
          <a:noFill/>
          <a:ln>
            <a:noFill/>
          </a:ln>
        </p:spPr>
      </p:pic>
      <p:sp>
        <p:nvSpPr>
          <p:cNvPr id="6" name="Google Shape;64;p14">
            <a:extLst>
              <a:ext uri="{FF2B5EF4-FFF2-40B4-BE49-F238E27FC236}">
                <a16:creationId xmlns:a16="http://schemas.microsoft.com/office/drawing/2014/main" id="{5F8B5ABA-38C1-41D5-9653-E8759C78527B}"/>
              </a:ext>
            </a:extLst>
          </p:cNvPr>
          <p:cNvSpPr txBox="1"/>
          <p:nvPr/>
        </p:nvSpPr>
        <p:spPr>
          <a:xfrm>
            <a:off x="634159" y="3982873"/>
            <a:ext cx="5589671" cy="3282895"/>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И также конкретную команду мы можем посмотреть при помощи передачи её в функцию </a:t>
            </a:r>
            <a:r>
              <a:rPr lang="ru-RU" sz="1200" dirty="0" err="1">
                <a:solidFill>
                  <a:srgbClr val="C8C8C8"/>
                </a:solidFill>
                <a:latin typeface="Roboto" panose="02000000000000000000" pitchFamily="2" charset="0"/>
                <a:ea typeface="Roboto" panose="02000000000000000000" pitchFamily="2" charset="0"/>
                <a:cs typeface="Roboto"/>
                <a:sym typeface="Roboto"/>
              </a:rPr>
              <a:t>help</a:t>
            </a:r>
            <a:r>
              <a:rPr lang="ru-RU" sz="1200" dirty="0">
                <a:solidFill>
                  <a:srgbClr val="C8C8C8"/>
                </a:solidFill>
                <a:latin typeface="Roboto" panose="02000000000000000000" pitchFamily="2" charset="0"/>
                <a:ea typeface="Roboto" panose="02000000000000000000" pitchFamily="2" charset="0"/>
                <a:cs typeface="Roboto"/>
                <a:sym typeface="Roboto"/>
              </a:rPr>
              <a:t>, то есть, это, как бы, такой небольшой мануал по команде. Допустим, мы хотим узнать, что делает команда </a:t>
            </a:r>
            <a:r>
              <a:rPr lang="ru-RU" sz="1200" dirty="0" err="1">
                <a:solidFill>
                  <a:srgbClr val="C8C8C8"/>
                </a:solidFill>
                <a:latin typeface="Roboto" panose="02000000000000000000" pitchFamily="2" charset="0"/>
                <a:ea typeface="Roboto" panose="02000000000000000000" pitchFamily="2" charset="0"/>
                <a:cs typeface="Roboto"/>
                <a:sym typeface="Roboto"/>
              </a:rPr>
              <a:t>ignore</a:t>
            </a:r>
            <a:r>
              <a:rPr lang="ru-RU" sz="1200" dirty="0">
                <a:solidFill>
                  <a:srgbClr val="C8C8C8"/>
                </a:solidFill>
                <a:latin typeface="Roboto" panose="02000000000000000000" pitchFamily="2" charset="0"/>
                <a:ea typeface="Roboto" panose="02000000000000000000" pitchFamily="2" charset="0"/>
                <a:cs typeface="Roboto"/>
                <a:sym typeface="Roboto"/>
              </a:rPr>
              <a:t>. И вот описание функции </a:t>
            </a:r>
            <a:r>
              <a:rPr lang="ru-RU" sz="1200" dirty="0" err="1">
                <a:solidFill>
                  <a:srgbClr val="C8C8C8"/>
                </a:solidFill>
                <a:latin typeface="Roboto" panose="02000000000000000000" pitchFamily="2" charset="0"/>
                <a:ea typeface="Roboto" panose="02000000000000000000" pitchFamily="2" charset="0"/>
                <a:cs typeface="Roboto"/>
                <a:sym typeface="Roboto"/>
              </a:rPr>
              <a:t>Ignore</a:t>
            </a:r>
            <a:r>
              <a:rPr lang="ru-RU" sz="1200" dirty="0">
                <a:solidFill>
                  <a:srgbClr val="C8C8C8"/>
                </a:solidFill>
                <a:latin typeface="Roboto" panose="02000000000000000000" pitchFamily="2" charset="0"/>
                <a:ea typeface="Roboto" panose="02000000000000000000" pitchFamily="2" charset="0"/>
                <a:cs typeface="Roboto"/>
                <a:sym typeface="Roboto"/>
              </a:rPr>
              <a:t> говорит нам о том, что мы можем сделать наш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временно неактивным. То есть, какое-то количество раз, которое мы укажем, </a:t>
            </a:r>
            <a:r>
              <a:rPr lang="ru-RU" sz="1200" dirty="0" err="1">
                <a:solidFill>
                  <a:srgbClr val="C8C8C8"/>
                </a:solidFill>
                <a:latin typeface="Roboto" panose="02000000000000000000" pitchFamily="2" charset="0"/>
                <a:ea typeface="Roboto" panose="02000000000000000000" pitchFamily="2" charset="0"/>
                <a:cs typeface="Roboto"/>
                <a:sym typeface="Roboto"/>
              </a:rPr>
              <a:t>debugger</a:t>
            </a:r>
            <a:r>
              <a:rPr lang="ru-RU" sz="1200" dirty="0">
                <a:solidFill>
                  <a:srgbClr val="C8C8C8"/>
                </a:solidFill>
                <a:latin typeface="Roboto" panose="02000000000000000000" pitchFamily="2" charset="0"/>
                <a:ea typeface="Roboto" panose="02000000000000000000" pitchFamily="2" charset="0"/>
                <a:cs typeface="Roboto"/>
                <a:sym typeface="Roboto"/>
              </a:rPr>
              <a:t> будет до этого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-а доходить, но включать при этом режим отладки не будет.</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Давайте сделаем наш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неактивным, допустим, два раза. Здесь нужен порядковый номер нашего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-а. У нашего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-а был порядковый номер: один. Его можете увидеть, когда мы объявляем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например, там будет написано: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1,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2 и так далее. У нас был первый, мы два раза сделаем его неактивным. В противоположности этому есть команда: </a:t>
            </a:r>
            <a:r>
              <a:rPr lang="ru-RU" sz="1200" dirty="0" err="1">
                <a:solidFill>
                  <a:srgbClr val="C8C8C8"/>
                </a:solidFill>
                <a:latin typeface="Roboto" panose="02000000000000000000" pitchFamily="2" charset="0"/>
                <a:ea typeface="Roboto" panose="02000000000000000000" pitchFamily="2" charset="0"/>
                <a:cs typeface="Roboto"/>
                <a:sym typeface="Roboto"/>
              </a:rPr>
              <a:t>Disable</a:t>
            </a:r>
            <a:r>
              <a:rPr lang="ru-RU" sz="1200" dirty="0">
                <a:solidFill>
                  <a:srgbClr val="C8C8C8"/>
                </a:solidFill>
                <a:latin typeface="Roboto" panose="02000000000000000000" pitchFamily="2" charset="0"/>
                <a:ea typeface="Roboto" panose="02000000000000000000" pitchFamily="2" charset="0"/>
                <a:cs typeface="Roboto"/>
                <a:sym typeface="Roboto"/>
              </a:rPr>
              <a:t>, которая позволяет нам наш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удалить. Допустим, мы удалим наш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и написано, что этот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 был выключен.</a:t>
            </a:r>
          </a:p>
        </p:txBody>
      </p:sp>
      <p:pic>
        <p:nvPicPr>
          <p:cNvPr id="22531" name="Picture 3">
            <a:extLst>
              <a:ext uri="{FF2B5EF4-FFF2-40B4-BE49-F238E27FC236}">
                <a16:creationId xmlns:a16="http://schemas.microsoft.com/office/drawing/2014/main" id="{A3AC5953-4964-4475-BE5D-8876A7D687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59" y="7265768"/>
            <a:ext cx="5589671" cy="82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4F007D72-7FE1-4010-936D-357CCF5CF315}"/>
              </a:ext>
            </a:extLst>
          </p:cNvPr>
          <p:cNvSpPr>
            <a:spLocks noGrp="1"/>
          </p:cNvSpPr>
          <p:nvPr>
            <p:ph type="sldNum" idx="12"/>
          </p:nvPr>
        </p:nvSpPr>
        <p:spPr/>
        <p:txBody>
          <a:bodyPr>
            <a:normAutofit/>
          </a:bodyPr>
          <a:lstStyle/>
          <a:p>
            <a:fld id="{00000000-1234-1234-1234-123412341234}" type="slidenum">
              <a:rPr lang="ru" smtClean="0"/>
              <a:pPr/>
              <a:t>140</a:t>
            </a:fld>
            <a:endParaRPr lang="ru"/>
          </a:p>
        </p:txBody>
      </p:sp>
    </p:spTree>
    <p:extLst>
      <p:ext uri="{BB962C8B-B14F-4D97-AF65-F5344CB8AC3E}">
        <p14:creationId xmlns:p14="http://schemas.microsoft.com/office/powerpoint/2010/main" val="38083436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69757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Далее: какие у нас еще есть команды? У нас есть команда </a:t>
            </a:r>
            <a:r>
              <a:rPr lang="ru-RU" sz="1200" dirty="0" err="1">
                <a:solidFill>
                  <a:srgbClr val="C8C8C8"/>
                </a:solidFill>
                <a:latin typeface="Roboto" panose="02000000000000000000" pitchFamily="2" charset="0"/>
                <a:ea typeface="Roboto" panose="02000000000000000000" pitchFamily="2" charset="0"/>
                <a:cs typeface="Roboto"/>
                <a:sym typeface="Roboto"/>
              </a:rPr>
              <a:t>bt</a:t>
            </a:r>
            <a:r>
              <a:rPr lang="ru-RU" sz="1200" dirty="0">
                <a:solidFill>
                  <a:srgbClr val="C8C8C8"/>
                </a:solidFill>
                <a:latin typeface="Roboto" panose="02000000000000000000" pitchFamily="2" charset="0"/>
                <a:ea typeface="Roboto" panose="02000000000000000000" pitchFamily="2" charset="0"/>
                <a:cs typeface="Roboto"/>
                <a:sym typeface="Roboto"/>
              </a:rPr>
              <a:t>, которая позволяет нам увидеть последний Back </a:t>
            </a:r>
            <a:r>
              <a:rPr lang="ru-RU" sz="1200" dirty="0" err="1">
                <a:solidFill>
                  <a:srgbClr val="C8C8C8"/>
                </a:solidFill>
                <a:latin typeface="Roboto" panose="02000000000000000000" pitchFamily="2" charset="0"/>
                <a:ea typeface="Roboto" panose="02000000000000000000" pitchFamily="2" charset="0"/>
                <a:cs typeface="Roboto"/>
                <a:sym typeface="Roboto"/>
              </a:rPr>
              <a:t>Trace</a:t>
            </a:r>
            <a:r>
              <a:rPr lang="ru-RU" sz="1200" dirty="0">
                <a:solidFill>
                  <a:srgbClr val="C8C8C8"/>
                </a:solidFill>
                <a:latin typeface="Roboto" panose="02000000000000000000" pitchFamily="2" charset="0"/>
                <a:ea typeface="Roboto" panose="02000000000000000000" pitchFamily="2" charset="0"/>
                <a:cs typeface="Roboto"/>
                <a:sym typeface="Roboto"/>
              </a:rPr>
              <a:t>.</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6" name="Google Shape;64;p14">
            <a:extLst>
              <a:ext uri="{FF2B5EF4-FFF2-40B4-BE49-F238E27FC236}">
                <a16:creationId xmlns:a16="http://schemas.microsoft.com/office/drawing/2014/main" id="{5F8B5ABA-38C1-41D5-9653-E8759C78527B}"/>
              </a:ext>
            </a:extLst>
          </p:cNvPr>
          <p:cNvSpPr txBox="1"/>
          <p:nvPr/>
        </p:nvSpPr>
        <p:spPr>
          <a:xfrm>
            <a:off x="634159" y="3008000"/>
            <a:ext cx="5589671" cy="1066904"/>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Также у нас есть такие команды, как p и </a:t>
            </a:r>
            <a:r>
              <a:rPr lang="ru-RU" sz="1200" dirty="0" err="1">
                <a:solidFill>
                  <a:srgbClr val="C8C8C8"/>
                </a:solidFill>
                <a:latin typeface="Roboto" panose="02000000000000000000" pitchFamily="2" charset="0"/>
                <a:ea typeface="Roboto" panose="02000000000000000000" pitchFamily="2" charset="0"/>
                <a:cs typeface="Roboto"/>
                <a:sym typeface="Roboto"/>
              </a:rPr>
              <a:t>pp</a:t>
            </a:r>
            <a:r>
              <a:rPr lang="ru-RU" sz="1200" dirty="0">
                <a:solidFill>
                  <a:srgbClr val="C8C8C8"/>
                </a:solidFill>
                <a:latin typeface="Roboto" panose="02000000000000000000" pitchFamily="2" charset="0"/>
                <a:ea typeface="Roboto" panose="02000000000000000000" pitchFamily="2" charset="0"/>
                <a:cs typeface="Roboto"/>
                <a:sym typeface="Roboto"/>
              </a:rPr>
              <a:t>, которые позволяют нам как-то отобразить значение какой-нибудь переменной. Допустим, отобразим значение переменной </a:t>
            </a:r>
            <a:r>
              <a:rPr lang="ru-RU" sz="1200" dirty="0" err="1">
                <a:solidFill>
                  <a:srgbClr val="C8C8C8"/>
                </a:solidFill>
                <a:latin typeface="Roboto" panose="02000000000000000000" pitchFamily="2" charset="0"/>
                <a:ea typeface="Roboto" panose="02000000000000000000" pitchFamily="2" charset="0"/>
                <a:cs typeface="Roboto"/>
                <a:sym typeface="Roboto"/>
              </a:rPr>
              <a:t>access_from</a:t>
            </a:r>
            <a:r>
              <a:rPr lang="ru-RU" sz="1200" dirty="0">
                <a:solidFill>
                  <a:srgbClr val="C8C8C8"/>
                </a:solidFill>
                <a:latin typeface="Roboto" panose="02000000000000000000" pitchFamily="2" charset="0"/>
                <a:ea typeface="Roboto" panose="02000000000000000000" pitchFamily="2" charset="0"/>
                <a:cs typeface="Roboto"/>
                <a:sym typeface="Roboto"/>
              </a:rPr>
              <a:t> и мы видим, что эта переменная у нас содержит строку </a:t>
            </a:r>
            <a:r>
              <a:rPr lang="ru-RU" sz="1200" dirty="0" err="1">
                <a:solidFill>
                  <a:srgbClr val="C8C8C8"/>
                </a:solidFill>
                <a:latin typeface="Roboto" panose="02000000000000000000" pitchFamily="2" charset="0"/>
                <a:ea typeface="Roboto" panose="02000000000000000000" pitchFamily="2" charset="0"/>
                <a:cs typeface="Roboto"/>
                <a:sym typeface="Roboto"/>
              </a:rPr>
              <a:t>ewew</a:t>
            </a:r>
            <a:r>
              <a:rPr lang="ru-RU" sz="1200" dirty="0">
                <a:solidFill>
                  <a:srgbClr val="C8C8C8"/>
                </a:solidFill>
                <a:latin typeface="Roboto" panose="02000000000000000000" pitchFamily="2" charset="0"/>
                <a:ea typeface="Roboto" panose="02000000000000000000" pitchFamily="2" charset="0"/>
                <a:cs typeface="Roboto"/>
                <a:sym typeface="Roboto"/>
              </a:rPr>
              <a:t>,</a:t>
            </a:r>
          </a:p>
        </p:txBody>
      </p:sp>
      <p:sp>
        <p:nvSpPr>
          <p:cNvPr id="9" name="Google Shape;64;p14">
            <a:extLst>
              <a:ext uri="{FF2B5EF4-FFF2-40B4-BE49-F238E27FC236}">
                <a16:creationId xmlns:a16="http://schemas.microsoft.com/office/drawing/2014/main" id="{789ECE91-0E1F-49B0-9485-617BB44513BA}"/>
              </a:ext>
            </a:extLst>
          </p:cNvPr>
          <p:cNvSpPr txBox="1"/>
          <p:nvPr/>
        </p:nvSpPr>
        <p:spPr>
          <a:xfrm>
            <a:off x="634164" y="4884441"/>
            <a:ext cx="5589671" cy="3652227"/>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Также можно узнать, какого типа у нас является эта переменная. Для этого используем функцию </a:t>
            </a:r>
            <a:r>
              <a:rPr lang="ru-RU" sz="1200" dirty="0" err="1">
                <a:solidFill>
                  <a:srgbClr val="C8C8C8"/>
                </a:solidFill>
                <a:latin typeface="Roboto" panose="02000000000000000000" pitchFamily="2" charset="0"/>
                <a:ea typeface="Roboto" panose="02000000000000000000" pitchFamily="2" charset="0"/>
                <a:cs typeface="Roboto"/>
                <a:sym typeface="Roboto"/>
              </a:rPr>
              <a:t>whatis</a:t>
            </a:r>
            <a:r>
              <a:rPr lang="ru-RU" sz="1200" dirty="0">
                <a:solidFill>
                  <a:srgbClr val="C8C8C8"/>
                </a:solidFill>
                <a:latin typeface="Roboto" panose="02000000000000000000" pitchFamily="2" charset="0"/>
                <a:ea typeface="Roboto" panose="02000000000000000000" pitchFamily="2" charset="0"/>
                <a:cs typeface="Roboto"/>
                <a:sym typeface="Roboto"/>
              </a:rPr>
              <a:t>. И передадим туда переменную </a:t>
            </a:r>
            <a:r>
              <a:rPr lang="ru-RU" sz="1200" dirty="0" err="1">
                <a:solidFill>
                  <a:srgbClr val="C8C8C8"/>
                </a:solidFill>
                <a:latin typeface="Roboto" panose="02000000000000000000" pitchFamily="2" charset="0"/>
                <a:ea typeface="Roboto" panose="02000000000000000000" pitchFamily="2" charset="0"/>
                <a:cs typeface="Roboto"/>
                <a:sym typeface="Roboto"/>
              </a:rPr>
              <a:t>access_from</a:t>
            </a:r>
            <a:r>
              <a:rPr lang="ru-RU" sz="1200" dirty="0">
                <a:solidFill>
                  <a:srgbClr val="C8C8C8"/>
                </a:solidFill>
                <a:latin typeface="Roboto" panose="02000000000000000000" pitchFamily="2" charset="0"/>
                <a:ea typeface="Roboto" panose="02000000000000000000" pitchFamily="2" charset="0"/>
                <a:cs typeface="Roboto"/>
                <a:sym typeface="Roboto"/>
              </a:rPr>
              <a:t>, И нам говорят о том, что это строка. Также у нас есть такие функции, как </a:t>
            </a:r>
            <a:r>
              <a:rPr lang="ru-RU" sz="1200" dirty="0" err="1">
                <a:solidFill>
                  <a:srgbClr val="C8C8C8"/>
                </a:solidFill>
                <a:latin typeface="Roboto" panose="02000000000000000000" pitchFamily="2" charset="0"/>
                <a:ea typeface="Roboto" panose="02000000000000000000" pitchFamily="2" charset="0"/>
                <a:cs typeface="Roboto"/>
                <a:sym typeface="Roboto"/>
              </a:rPr>
              <a:t>jump</a:t>
            </a:r>
            <a:r>
              <a:rPr lang="ru-RU" sz="1200" dirty="0">
                <a:solidFill>
                  <a:srgbClr val="C8C8C8"/>
                </a:solidFill>
                <a:latin typeface="Roboto" panose="02000000000000000000" pitchFamily="2" charset="0"/>
                <a:ea typeface="Roboto" panose="02000000000000000000" pitchFamily="2" charset="0"/>
                <a:cs typeface="Roboto"/>
                <a:sym typeface="Roboto"/>
              </a:rPr>
              <a:t>, которая позволяет нам перемещаться на определенную строку в коде и ещё очень-очень много других функций. Даже можно выполнять свой код так, как мы это делали во встроенном средстве отладки в </a:t>
            </a:r>
            <a:r>
              <a:rPr lang="ru-RU" sz="1200" dirty="0" err="1">
                <a:solidFill>
                  <a:srgbClr val="C8C8C8"/>
                </a:solidFill>
                <a:latin typeface="Roboto" panose="02000000000000000000" pitchFamily="2" charset="0"/>
                <a:ea typeface="Roboto" panose="02000000000000000000" pitchFamily="2" charset="0"/>
                <a:cs typeface="Roboto"/>
                <a:sym typeface="Roboto"/>
              </a:rPr>
              <a:t>PyCharm</a:t>
            </a:r>
            <a:r>
              <a:rPr lang="ru-RU" sz="1200" dirty="0">
                <a:solidFill>
                  <a:srgbClr val="C8C8C8"/>
                </a:solidFill>
                <a:latin typeface="Roboto" panose="02000000000000000000" pitchFamily="2" charset="0"/>
                <a:ea typeface="Roboto" panose="02000000000000000000" pitchFamily="2" charset="0"/>
                <a:cs typeface="Roboto"/>
                <a:sym typeface="Roboto"/>
              </a:rPr>
              <a:t>, для этого используется функция </a:t>
            </a:r>
            <a:r>
              <a:rPr lang="ru-RU" sz="1200" dirty="0" err="1">
                <a:solidFill>
                  <a:srgbClr val="C8C8C8"/>
                </a:solidFill>
                <a:latin typeface="Roboto" panose="02000000000000000000" pitchFamily="2" charset="0"/>
                <a:ea typeface="Roboto" panose="02000000000000000000" pitchFamily="2" charset="0"/>
                <a:cs typeface="Roboto"/>
                <a:sym typeface="Roboto"/>
              </a:rPr>
              <a:t>exec</a:t>
            </a:r>
            <a:r>
              <a:rPr lang="ru-RU" sz="1200" dirty="0">
                <a:solidFill>
                  <a:srgbClr val="C8C8C8"/>
                </a:solidFill>
                <a:latin typeface="Roboto" panose="02000000000000000000" pitchFamily="2" charset="0"/>
                <a:ea typeface="Roboto" panose="02000000000000000000" pitchFamily="2" charset="0"/>
                <a:cs typeface="Roboto"/>
                <a:sym typeface="Roboto"/>
              </a:rPr>
              <a:t> и в аргументы ей её мы должны объявлять со скобочкой, мы можем передать какой-то код, который мы хотим выполнить.</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Допустим, мы хотим вывести на экран сумму единицы и единицы. И мы видели, что у нас, действительно вывелась сумма единицы и единицы – два. Ну, и раз у нас всё ломается, то, давайте, выбросим своё исключение. Выбросить исключение самостоятельно можно при помощи функции </a:t>
            </a:r>
            <a:r>
              <a:rPr lang="ru-RU" sz="1200" dirty="0" err="1">
                <a:solidFill>
                  <a:srgbClr val="C8C8C8"/>
                </a:solidFill>
                <a:latin typeface="Roboto" panose="02000000000000000000" pitchFamily="2" charset="0"/>
                <a:ea typeface="Roboto" panose="02000000000000000000" pitchFamily="2" charset="0"/>
                <a:cs typeface="Roboto"/>
                <a:sym typeface="Roboto"/>
              </a:rPr>
              <a:t>raise</a:t>
            </a:r>
            <a:r>
              <a:rPr lang="ru-RU" sz="1200" dirty="0">
                <a:solidFill>
                  <a:srgbClr val="C8C8C8"/>
                </a:solidFill>
                <a:latin typeface="Roboto" panose="02000000000000000000" pitchFamily="2" charset="0"/>
                <a:ea typeface="Roboto" panose="02000000000000000000" pitchFamily="2" charset="0"/>
                <a:cs typeface="Roboto"/>
                <a:sym typeface="Roboto"/>
              </a:rPr>
              <a:t>. И это можно сделать не только в режиме отладки, но и внутри вашего кода. Давайте выбросим какой-нибудь </a:t>
            </a:r>
            <a:r>
              <a:rPr lang="ru-RU" sz="1200" dirty="0" err="1">
                <a:solidFill>
                  <a:srgbClr val="C8C8C8"/>
                </a:solidFill>
                <a:latin typeface="Roboto" panose="02000000000000000000" pitchFamily="2" charset="0"/>
                <a:ea typeface="Roboto" panose="02000000000000000000" pitchFamily="2" charset="0"/>
                <a:cs typeface="Roboto"/>
                <a:sym typeface="Roboto"/>
              </a:rPr>
              <a:t>ValueError</a:t>
            </a:r>
            <a:r>
              <a:rPr lang="ru-RU" sz="1200" dirty="0">
                <a:solidFill>
                  <a:srgbClr val="C8C8C8"/>
                </a:solidFill>
                <a:latin typeface="Roboto" panose="02000000000000000000" pitchFamily="2" charset="0"/>
                <a:ea typeface="Roboto" panose="02000000000000000000" pitchFamily="2" charset="0"/>
                <a:cs typeface="Roboto"/>
                <a:sym typeface="Roboto"/>
              </a:rPr>
              <a:t>. И мы видим, что у нас действительно был выброшен </a:t>
            </a:r>
            <a:r>
              <a:rPr lang="ru-RU" sz="1200" dirty="0" err="1">
                <a:solidFill>
                  <a:srgbClr val="C8C8C8"/>
                </a:solidFill>
                <a:latin typeface="Roboto" panose="02000000000000000000" pitchFamily="2" charset="0"/>
                <a:ea typeface="Roboto" panose="02000000000000000000" pitchFamily="2" charset="0"/>
                <a:cs typeface="Roboto"/>
                <a:sym typeface="Roboto"/>
              </a:rPr>
              <a:t>ValueError</a:t>
            </a:r>
            <a:r>
              <a:rPr lang="ru-RU" sz="1200" dirty="0">
                <a:solidFill>
                  <a:srgbClr val="C8C8C8"/>
                </a:solidFill>
                <a:latin typeface="Roboto" panose="02000000000000000000" pitchFamily="2" charset="0"/>
                <a:ea typeface="Roboto" panose="02000000000000000000" pitchFamily="2" charset="0"/>
                <a:cs typeface="Roboto"/>
                <a:sym typeface="Roboto"/>
              </a:rPr>
              <a:t>.</a:t>
            </a:r>
          </a:p>
        </p:txBody>
      </p:sp>
      <p:pic>
        <p:nvPicPr>
          <p:cNvPr id="23554" name="Picture 2">
            <a:extLst>
              <a:ext uri="{FF2B5EF4-FFF2-40B4-BE49-F238E27FC236}">
                <a16:creationId xmlns:a16="http://schemas.microsoft.com/office/drawing/2014/main" id="{86063883-EF6E-4AAB-9B99-18366A7B8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59" y="1140514"/>
            <a:ext cx="5589671" cy="178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a:extLst>
              <a:ext uri="{FF2B5EF4-FFF2-40B4-BE49-F238E27FC236}">
                <a16:creationId xmlns:a16="http://schemas.microsoft.com/office/drawing/2014/main" id="{A99BB8A7-1330-46EC-A338-6FBA12CBA7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59" y="4158770"/>
            <a:ext cx="5589671" cy="64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D4AABC01-809A-4DC5-AE9C-28C726EB2C60}"/>
              </a:ext>
            </a:extLst>
          </p:cNvPr>
          <p:cNvSpPr>
            <a:spLocks noGrp="1"/>
          </p:cNvSpPr>
          <p:nvPr>
            <p:ph type="sldNum" idx="12"/>
          </p:nvPr>
        </p:nvSpPr>
        <p:spPr/>
        <p:txBody>
          <a:bodyPr>
            <a:normAutofit/>
          </a:bodyPr>
          <a:lstStyle/>
          <a:p>
            <a:fld id="{00000000-1234-1234-1234-123412341234}" type="slidenum">
              <a:rPr lang="ru" smtClean="0"/>
              <a:pPr/>
              <a:t>141</a:t>
            </a:fld>
            <a:endParaRPr lang="ru"/>
          </a:p>
        </p:txBody>
      </p:sp>
    </p:spTree>
    <p:extLst>
      <p:ext uri="{BB962C8B-B14F-4D97-AF65-F5344CB8AC3E}">
        <p14:creationId xmlns:p14="http://schemas.microsoft.com/office/powerpoint/2010/main" val="12301305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6" name="Google Shape;64;p14">
            <a:extLst>
              <a:ext uri="{FF2B5EF4-FFF2-40B4-BE49-F238E27FC236}">
                <a16:creationId xmlns:a16="http://schemas.microsoft.com/office/drawing/2014/main" id="{5F8B5ABA-38C1-41D5-9653-E8759C78527B}"/>
              </a:ext>
            </a:extLst>
          </p:cNvPr>
          <p:cNvSpPr txBox="1"/>
          <p:nvPr/>
        </p:nvSpPr>
        <p:spPr>
          <a:xfrm>
            <a:off x="634158" y="1920681"/>
            <a:ext cx="5589671" cy="4760223"/>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На самом деле, в </a:t>
            </a:r>
            <a:r>
              <a:rPr lang="ru-RU" sz="1200" dirty="0" err="1">
                <a:solidFill>
                  <a:srgbClr val="C8C8C8"/>
                </a:solidFill>
                <a:latin typeface="Roboto" panose="02000000000000000000" pitchFamily="2" charset="0"/>
                <a:ea typeface="Roboto" panose="02000000000000000000" pitchFamily="2" charset="0"/>
                <a:cs typeface="Roboto"/>
                <a:sym typeface="Roboto"/>
              </a:rPr>
              <a:t>pdb</a:t>
            </a:r>
            <a:r>
              <a:rPr lang="ru-RU" sz="1200" dirty="0">
                <a:solidFill>
                  <a:srgbClr val="C8C8C8"/>
                </a:solidFill>
                <a:latin typeface="Roboto" panose="02000000000000000000" pitchFamily="2" charset="0"/>
                <a:ea typeface="Roboto" panose="02000000000000000000" pitchFamily="2" charset="0"/>
                <a:cs typeface="Roboto"/>
                <a:sym typeface="Roboto"/>
              </a:rPr>
              <a:t> намного больше возможностей, чем я показал. Я показал только самые основные. Я приведу статью, в которой эти возможности будут описаны.</a:t>
            </a: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Ссылка на описание работы с </a:t>
            </a:r>
            <a:r>
              <a:rPr lang="ru-RU" sz="1200" dirty="0" err="1">
                <a:solidFill>
                  <a:srgbClr val="C8C8C8"/>
                </a:solidFill>
                <a:latin typeface="Roboto" panose="02000000000000000000" pitchFamily="2" charset="0"/>
                <a:ea typeface="Roboto" panose="02000000000000000000" pitchFamily="2" charset="0"/>
                <a:cs typeface="Roboto"/>
                <a:sym typeface="Roboto"/>
              </a:rPr>
              <a:t>pdb</a:t>
            </a:r>
            <a:r>
              <a:rPr lang="ru-RU" sz="1200" dirty="0">
                <a:solidFill>
                  <a:srgbClr val="C8C8C8"/>
                </a:solidFill>
                <a:latin typeface="Roboto" panose="02000000000000000000" pitchFamily="2" charset="0"/>
                <a:ea typeface="Roboto" panose="02000000000000000000" pitchFamily="2" charset="0"/>
                <a:cs typeface="Roboto"/>
                <a:sym typeface="Roboto"/>
              </a:rPr>
              <a:t>. Сложно, но подробно. Но все таки очень рекомендуем использовать встроенный в редактор кода отладчик. По крайней мере, если не нужно выполнить отладку на боевом сервере.</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FFBC00"/>
                </a:solidFill>
                <a:latin typeface="Roboto" panose="02000000000000000000" pitchFamily="2" charset="0"/>
                <a:ea typeface="Roboto" panose="02000000000000000000" pitchFamily="2" charset="0"/>
                <a:cs typeface="Roboto"/>
                <a:sym typeface="Roboto"/>
                <a:hlinkClick r:id="rId4">
                  <a:extLst>
                    <a:ext uri="{A12FA001-AC4F-418D-AE19-62706E023703}">
                      <ahyp:hlinkClr xmlns:ahyp="http://schemas.microsoft.com/office/drawing/2018/hyperlinkcolor" xmlns="" val="tx"/>
                    </a:ext>
                  </a:extLst>
                </a:hlinkClick>
              </a:rPr>
              <a:t>https://habr.com/ru/post/104086/</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Если вам интересно – вы можете их </a:t>
            </a:r>
            <a:r>
              <a:rPr lang="ru-RU" sz="1200" dirty="0" err="1">
                <a:solidFill>
                  <a:srgbClr val="C8C8C8"/>
                </a:solidFill>
                <a:latin typeface="Roboto" panose="02000000000000000000" pitchFamily="2" charset="0"/>
                <a:ea typeface="Roboto" panose="02000000000000000000" pitchFamily="2" charset="0"/>
                <a:cs typeface="Roboto"/>
                <a:sym typeface="Roboto"/>
              </a:rPr>
              <a:t>поизучать</a:t>
            </a:r>
            <a:r>
              <a:rPr lang="ru-RU" sz="1200" dirty="0">
                <a:solidFill>
                  <a:srgbClr val="C8C8C8"/>
                </a:solidFill>
                <a:latin typeface="Roboto" panose="02000000000000000000" pitchFamily="2" charset="0"/>
                <a:ea typeface="Roboto" panose="02000000000000000000" pitchFamily="2" charset="0"/>
                <a:cs typeface="Roboto"/>
                <a:sym typeface="Roboto"/>
              </a:rPr>
              <a:t>, но на деле очень советую пользоваться именно встроенным в среду разработки, допустим, если у вас даже это будет не </a:t>
            </a:r>
            <a:r>
              <a:rPr lang="ru-RU" sz="1200" dirty="0" err="1">
                <a:solidFill>
                  <a:srgbClr val="C8C8C8"/>
                </a:solidFill>
                <a:latin typeface="Roboto" panose="02000000000000000000" pitchFamily="2" charset="0"/>
                <a:ea typeface="Roboto" panose="02000000000000000000" pitchFamily="2" charset="0"/>
                <a:cs typeface="Roboto"/>
                <a:sym typeface="Roboto"/>
              </a:rPr>
              <a:t>PyCharm</a:t>
            </a:r>
            <a:r>
              <a:rPr lang="ru-RU" sz="1200" dirty="0">
                <a:solidFill>
                  <a:srgbClr val="C8C8C8"/>
                </a:solidFill>
                <a:latin typeface="Roboto" panose="02000000000000000000" pitchFamily="2" charset="0"/>
                <a:ea typeface="Roboto" panose="02000000000000000000" pitchFamily="2" charset="0"/>
                <a:cs typeface="Roboto"/>
                <a:sym typeface="Roboto"/>
              </a:rPr>
              <a:t> средством отладки, поскольку это позволяет делать отладку </a:t>
            </a:r>
            <a:r>
              <a:rPr lang="ru-RU" sz="1200" dirty="0" err="1">
                <a:solidFill>
                  <a:srgbClr val="C8C8C8"/>
                </a:solidFill>
                <a:latin typeface="Roboto" panose="02000000000000000000" pitchFamily="2" charset="0"/>
                <a:ea typeface="Roboto" panose="02000000000000000000" pitchFamily="2" charset="0"/>
                <a:cs typeface="Roboto"/>
                <a:sym typeface="Roboto"/>
              </a:rPr>
              <a:t>интерактивнее</a:t>
            </a:r>
            <a:r>
              <a:rPr lang="ru-RU" sz="1200" dirty="0">
                <a:solidFill>
                  <a:srgbClr val="C8C8C8"/>
                </a:solidFill>
                <a:latin typeface="Roboto" panose="02000000000000000000" pitchFamily="2" charset="0"/>
                <a:ea typeface="Roboto" panose="02000000000000000000" pitchFamily="2" charset="0"/>
                <a:cs typeface="Roboto"/>
                <a:sym typeface="Roboto"/>
              </a:rPr>
              <a:t> и быстрее. Вы можете глазами видеть состояние вашей программы, там все переменные будут удобно отображены, но и также можно </a:t>
            </a:r>
            <a:r>
              <a:rPr lang="ru-RU" sz="1200" dirty="0" err="1">
                <a:solidFill>
                  <a:srgbClr val="C8C8C8"/>
                </a:solidFill>
                <a:latin typeface="Roboto" panose="02000000000000000000" pitchFamily="2" charset="0"/>
                <a:ea typeface="Roboto" panose="02000000000000000000" pitchFamily="2" charset="0"/>
                <a:cs typeface="Roboto"/>
                <a:sym typeface="Roboto"/>
              </a:rPr>
              <a:t>breakpoint</a:t>
            </a:r>
            <a:r>
              <a:rPr lang="ru-RU" sz="1200" dirty="0">
                <a:solidFill>
                  <a:srgbClr val="C8C8C8"/>
                </a:solidFill>
                <a:latin typeface="Roboto" panose="02000000000000000000" pitchFamily="2" charset="0"/>
                <a:ea typeface="Roboto" panose="02000000000000000000" pitchFamily="2" charset="0"/>
                <a:cs typeface="Roboto"/>
                <a:sym typeface="Roboto"/>
              </a:rPr>
              <a:t>-ы ставить просто кликами, например, а не искать, в какую строчку это нужно сделать. На самом деле на скорость разработки это влияет очень сильно.</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А сегодня мы проделали очень большую работу, мы познакомились с исключениями, мы познакомились с отладкой, даже узнали, как бросать собственные исключения. И на этом всё. Наш первый блок закончен. Я всех очень поздравляю, увидимся во втором блоке.</a:t>
            </a:r>
          </a:p>
        </p:txBody>
      </p:sp>
      <p:pic>
        <p:nvPicPr>
          <p:cNvPr id="24578" name="Picture 2">
            <a:extLst>
              <a:ext uri="{FF2B5EF4-FFF2-40B4-BE49-F238E27FC236}">
                <a16:creationId xmlns:a16="http://schemas.microsoft.com/office/drawing/2014/main" id="{09F6F506-D200-48B2-A31A-BB65284C3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59" y="359075"/>
            <a:ext cx="2305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631A80C7-20AF-4367-9AA8-6D1BE1E86006}"/>
              </a:ext>
            </a:extLst>
          </p:cNvPr>
          <p:cNvPicPr>
            <a:picLocks noChangeAspect="1"/>
          </p:cNvPicPr>
          <p:nvPr/>
        </p:nvPicPr>
        <p:blipFill>
          <a:blip r:embed="rId6"/>
          <a:stretch>
            <a:fillRect/>
          </a:stretch>
        </p:blipFill>
        <p:spPr>
          <a:xfrm>
            <a:off x="2527656" y="6980164"/>
            <a:ext cx="1802674" cy="1804761"/>
          </a:xfrm>
          <a:prstGeom prst="rect">
            <a:avLst/>
          </a:prstGeom>
        </p:spPr>
      </p:pic>
      <p:sp>
        <p:nvSpPr>
          <p:cNvPr id="2" name="Номер слайда 1">
            <a:extLst>
              <a:ext uri="{FF2B5EF4-FFF2-40B4-BE49-F238E27FC236}">
                <a16:creationId xmlns:a16="http://schemas.microsoft.com/office/drawing/2014/main" id="{2A6CC832-F30C-498E-8997-45A633A2C5FF}"/>
              </a:ext>
            </a:extLst>
          </p:cNvPr>
          <p:cNvSpPr>
            <a:spLocks noGrp="1"/>
          </p:cNvSpPr>
          <p:nvPr>
            <p:ph type="sldNum" idx="12"/>
          </p:nvPr>
        </p:nvSpPr>
        <p:spPr/>
        <p:txBody>
          <a:bodyPr>
            <a:normAutofit/>
          </a:bodyPr>
          <a:lstStyle/>
          <a:p>
            <a:fld id="{00000000-1234-1234-1234-123412341234}" type="slidenum">
              <a:rPr lang="ru" smtClean="0"/>
              <a:pPr/>
              <a:t>142</a:t>
            </a:fld>
            <a:endParaRPr lang="ru"/>
          </a:p>
        </p:txBody>
      </p:sp>
    </p:spTree>
    <p:extLst>
      <p:ext uri="{BB962C8B-B14F-4D97-AF65-F5344CB8AC3E}">
        <p14:creationId xmlns:p14="http://schemas.microsoft.com/office/powerpoint/2010/main" val="38048794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3098230"/>
          </a:xfrm>
          <a:prstGeom prst="rect">
            <a:avLst/>
          </a:prstGeom>
          <a:noFill/>
          <a:ln>
            <a:noFill/>
          </a:ln>
        </p:spPr>
        <p:txBody>
          <a:bodyPr spcFirstLastPara="1" wrap="square" lIns="162533" tIns="162533" rIns="162533" bIns="162533" anchor="t" anchorCtr="0">
            <a:spAutoFit/>
          </a:bodyPr>
          <a:lstStyle/>
          <a:p>
            <a:pPr marL="171450" indent="-171450">
              <a:buClr>
                <a:srgbClr val="C8C8C8"/>
              </a:buClr>
              <a:buFont typeface="Arial" panose="020B0604020202020204" pitchFamily="34" charset="0"/>
              <a:buChar char="•"/>
            </a:pPr>
            <a:r>
              <a:rPr lang="ru-RU" sz="1200" dirty="0">
                <a:solidFill>
                  <a:srgbClr val="C8C8C8"/>
                </a:solidFill>
                <a:latin typeface="Roboto"/>
                <a:ea typeface="Roboto"/>
                <a:cs typeface="Roboto"/>
                <a:sym typeface="Roboto"/>
              </a:rPr>
              <a:t>Но, если мы хотим убрать символы и с левой, и с правой части строки одновременно, для этого существует метод </a:t>
            </a:r>
            <a:r>
              <a:rPr lang="ru-RU" sz="1200" dirty="0" err="1">
                <a:solidFill>
                  <a:srgbClr val="C8C8C8"/>
                </a:solidFill>
                <a:latin typeface="Roboto"/>
                <a:ea typeface="Roboto"/>
                <a:cs typeface="Roboto"/>
                <a:sym typeface="Roboto"/>
              </a:rPr>
              <a:t>strip</a:t>
            </a:r>
            <a:r>
              <a:rPr lang="ru-RU" sz="1200" dirty="0">
                <a:solidFill>
                  <a:srgbClr val="C8C8C8"/>
                </a:solidFill>
                <a:latin typeface="Roboto"/>
                <a:ea typeface="Roboto"/>
                <a:cs typeface="Roboto"/>
                <a:sym typeface="Roboto"/>
              </a:rPr>
              <a:t>. Он уберет и из левой, и из правой части те символы, которые мы передали ему в аргументы.</a:t>
            </a:r>
            <a:endParaRPr lang="en-US" sz="1200" dirty="0">
              <a:solidFill>
                <a:srgbClr val="C8C8C8"/>
              </a:solidFill>
              <a:latin typeface="Roboto"/>
              <a:ea typeface="Roboto"/>
              <a:cs typeface="Roboto"/>
              <a:sym typeface="Roboto"/>
            </a:endParaRP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Если мы не укажем никакого аргумента, то по умолчанию будут убираться пробелы, так как это наиболее частая задача.</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А вот если мы хотим убрать несколько символов, например, к нам пришла строка, в которой вначале пробелы, потом дефисы, потом знаки вопроса, например, что же делать в таком случае? В таком случае мы, внимание: одной строкой можем передать все символы, которые мы хотим убрать. То есть в нашем случае будет один аргумент строка, в котором будут перечислены следующие символы: пробел, дефис и вопросительный знак.</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6146" name="Picture 2">
            <a:extLst>
              <a:ext uri="{FF2B5EF4-FFF2-40B4-BE49-F238E27FC236}">
                <a16:creationId xmlns:a16="http://schemas.microsoft.com/office/drawing/2014/main" id="{3BA85FFB-28BA-4E0B-87E0-CD5A1BF36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2" y="3546805"/>
            <a:ext cx="5589672" cy="30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64;p14">
            <a:extLst>
              <a:ext uri="{FF2B5EF4-FFF2-40B4-BE49-F238E27FC236}">
                <a16:creationId xmlns:a16="http://schemas.microsoft.com/office/drawing/2014/main" id="{4E58F70C-3713-463C-8896-511DF3F3503C}"/>
              </a:ext>
            </a:extLst>
          </p:cNvPr>
          <p:cNvSpPr txBox="1"/>
          <p:nvPr/>
        </p:nvSpPr>
        <p:spPr>
          <a:xfrm>
            <a:off x="634162" y="6720488"/>
            <a:ext cx="5589671" cy="217490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Далее, так как Python появился задолго до разделения всего мира на Back-</a:t>
            </a:r>
            <a:r>
              <a:rPr lang="ru-RU" sz="1200" dirty="0" err="1">
                <a:solidFill>
                  <a:srgbClr val="C8C8C8"/>
                </a:solidFill>
                <a:latin typeface="Roboto"/>
                <a:ea typeface="Roboto"/>
                <a:cs typeface="Roboto"/>
                <a:sym typeface="Roboto"/>
              </a:rPr>
              <a:t>end</a:t>
            </a:r>
            <a:r>
              <a:rPr lang="ru-RU" sz="1200" dirty="0">
                <a:solidFill>
                  <a:srgbClr val="C8C8C8"/>
                </a:solidFill>
                <a:latin typeface="Roboto"/>
                <a:ea typeface="Roboto"/>
                <a:cs typeface="Roboto"/>
                <a:sym typeface="Roboto"/>
              </a:rPr>
              <a:t> и Front-</a:t>
            </a:r>
            <a:r>
              <a:rPr lang="ru-RU" sz="1200" dirty="0" err="1">
                <a:solidFill>
                  <a:srgbClr val="C8C8C8"/>
                </a:solidFill>
                <a:latin typeface="Roboto"/>
                <a:ea typeface="Roboto"/>
                <a:cs typeface="Roboto"/>
                <a:sym typeface="Roboto"/>
              </a:rPr>
              <a:t>end</a:t>
            </a:r>
            <a:r>
              <a:rPr lang="ru-RU" sz="1200" dirty="0">
                <a:solidFill>
                  <a:srgbClr val="C8C8C8"/>
                </a:solidFill>
                <a:latin typeface="Roboto"/>
                <a:ea typeface="Roboto"/>
                <a:cs typeface="Roboto"/>
                <a:sym typeface="Roboto"/>
              </a:rPr>
              <a:t>, в нём существует довольно много методов управления регистром строк. Раньше это было востребовано, когда приложение на «Питоне» отдавали готовые </a:t>
            </a:r>
            <a:r>
              <a:rPr lang="ru-RU" sz="1200" dirty="0" err="1">
                <a:solidFill>
                  <a:srgbClr val="C8C8C8"/>
                </a:solidFill>
                <a:latin typeface="Roboto"/>
                <a:ea typeface="Roboto"/>
                <a:cs typeface="Roboto"/>
                <a:sym typeface="Roboto"/>
              </a:rPr>
              <a:t>html</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страницы.Сейчас</a:t>
            </a:r>
            <a:r>
              <a:rPr lang="ru-RU" sz="1200" dirty="0">
                <a:solidFill>
                  <a:srgbClr val="C8C8C8"/>
                </a:solidFill>
                <a:latin typeface="Roboto"/>
                <a:ea typeface="Roboto"/>
                <a:cs typeface="Roboto"/>
                <a:sym typeface="Roboto"/>
              </a:rPr>
              <a:t> чаще всего используются следующие методы: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marL="171450" indent="-171450">
              <a:buClr>
                <a:srgbClr val="C8C8C8"/>
              </a:buClr>
              <a:buFont typeface="Arial" panose="020B0604020202020204" pitchFamily="34" charset="0"/>
              <a:buChar char="•"/>
            </a:pPr>
            <a:r>
              <a:rPr lang="ru-RU" sz="1200" dirty="0" err="1">
                <a:solidFill>
                  <a:srgbClr val="C8C8C8"/>
                </a:solidFill>
                <a:latin typeface="Roboto"/>
                <a:ea typeface="Roboto"/>
                <a:cs typeface="Roboto"/>
                <a:sym typeface="Roboto"/>
              </a:rPr>
              <a:t>upper</a:t>
            </a:r>
            <a:r>
              <a:rPr lang="ru-RU" sz="1200" dirty="0">
                <a:solidFill>
                  <a:srgbClr val="C8C8C8"/>
                </a:solidFill>
                <a:latin typeface="Roboto"/>
                <a:ea typeface="Roboto"/>
                <a:cs typeface="Roboto"/>
                <a:sym typeface="Roboto"/>
              </a:rPr>
              <a:t>, он приводит сроку к верхнему регистру. Допустим, у нас есть строка «это текст» напечатанная буквами в разных регистрах, применяем к ней метод </a:t>
            </a:r>
            <a:r>
              <a:rPr lang="ru-RU" sz="1200" dirty="0" err="1">
                <a:solidFill>
                  <a:srgbClr val="C8C8C8"/>
                </a:solidFill>
                <a:latin typeface="Roboto"/>
                <a:ea typeface="Roboto"/>
                <a:cs typeface="Roboto"/>
                <a:sym typeface="Roboto"/>
              </a:rPr>
              <a:t>upper</a:t>
            </a:r>
            <a:r>
              <a:rPr lang="ru-RU" sz="1200" dirty="0">
                <a:solidFill>
                  <a:srgbClr val="C8C8C8"/>
                </a:solidFill>
                <a:latin typeface="Roboto"/>
                <a:ea typeface="Roboto"/>
                <a:cs typeface="Roboto"/>
                <a:sym typeface="Roboto"/>
              </a:rPr>
              <a:t>, и получаем строку «это текст» в верхнем регистре.</a:t>
            </a:r>
          </a:p>
        </p:txBody>
      </p:sp>
      <p:sp>
        <p:nvSpPr>
          <p:cNvPr id="2" name="Номер слайда 1">
            <a:extLst>
              <a:ext uri="{FF2B5EF4-FFF2-40B4-BE49-F238E27FC236}">
                <a16:creationId xmlns:a16="http://schemas.microsoft.com/office/drawing/2014/main" id="{5A7172CB-77F4-4B57-B559-A7FABF3D850A}"/>
              </a:ext>
            </a:extLst>
          </p:cNvPr>
          <p:cNvSpPr>
            <a:spLocks noGrp="1"/>
          </p:cNvSpPr>
          <p:nvPr>
            <p:ph type="sldNum" idx="12"/>
          </p:nvPr>
        </p:nvSpPr>
        <p:spPr/>
        <p:txBody>
          <a:bodyPr>
            <a:normAutofit/>
          </a:bodyPr>
          <a:lstStyle/>
          <a:p>
            <a:fld id="{00000000-1234-1234-1234-123412341234}" type="slidenum">
              <a:rPr lang="ru" smtClean="0"/>
              <a:pPr/>
              <a:t>15</a:t>
            </a:fld>
            <a:endParaRPr lang="ru"/>
          </a:p>
        </p:txBody>
      </p:sp>
    </p:spTree>
    <p:extLst>
      <p:ext uri="{BB962C8B-B14F-4D97-AF65-F5344CB8AC3E}">
        <p14:creationId xmlns:p14="http://schemas.microsoft.com/office/powerpoint/2010/main" val="60082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3652227"/>
          </a:xfrm>
          <a:prstGeom prst="rect">
            <a:avLst/>
          </a:prstGeom>
          <a:noFill/>
          <a:ln>
            <a:noFill/>
          </a:ln>
        </p:spPr>
        <p:txBody>
          <a:bodyPr spcFirstLastPara="1" wrap="square" lIns="162533" tIns="162533" rIns="162533" bIns="162533" anchor="t" anchorCtr="0">
            <a:spAutoFit/>
          </a:bodyPr>
          <a:lstStyle/>
          <a:p>
            <a:pPr marL="171450" indent="-171450">
              <a:buClr>
                <a:srgbClr val="C8C8C8"/>
              </a:buClr>
              <a:buFont typeface="Arial" panose="020B0604020202020204" pitchFamily="34" charset="0"/>
              <a:buChar char="•"/>
            </a:pPr>
            <a:r>
              <a:rPr lang="ru-RU" sz="1200" dirty="0">
                <a:solidFill>
                  <a:srgbClr val="C8C8C8"/>
                </a:solidFill>
                <a:latin typeface="Roboto"/>
                <a:ea typeface="Roboto"/>
                <a:cs typeface="Roboto"/>
                <a:sym typeface="Roboto"/>
              </a:rPr>
              <a:t>в противоположность этому, у нас есть метод </a:t>
            </a:r>
            <a:r>
              <a:rPr lang="ru-RU" sz="1200" dirty="0" err="1">
                <a:solidFill>
                  <a:srgbClr val="C8C8C8"/>
                </a:solidFill>
                <a:latin typeface="Roboto"/>
                <a:ea typeface="Roboto"/>
                <a:cs typeface="Roboto"/>
                <a:sym typeface="Roboto"/>
              </a:rPr>
              <a:t>lower</a:t>
            </a:r>
            <a:r>
              <a:rPr lang="ru-RU" sz="1200" dirty="0">
                <a:solidFill>
                  <a:srgbClr val="C8C8C8"/>
                </a:solidFill>
                <a:latin typeface="Roboto"/>
                <a:ea typeface="Roboto"/>
                <a:cs typeface="Roboto"/>
                <a:sym typeface="Roboto"/>
              </a:rPr>
              <a:t>. Он, наоборот, приведёт всю строку к нижнему регистру, как это видно из 2-го примера. Сейчас эти методы часто используются, когда нужно сравнить сроку, например, регистра независимо.</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marL="171450" indent="-171450">
              <a:buClr>
                <a:srgbClr val="C8C8C8"/>
              </a:buClr>
              <a:buFont typeface="Arial" panose="020B0604020202020204" pitchFamily="34" charset="0"/>
              <a:buChar char="•"/>
            </a:pPr>
            <a:r>
              <a:rPr lang="ru-RU" sz="1200" dirty="0">
                <a:solidFill>
                  <a:srgbClr val="C8C8C8"/>
                </a:solidFill>
                <a:latin typeface="Roboto"/>
                <a:ea typeface="Roboto"/>
                <a:cs typeface="Roboto"/>
                <a:sym typeface="Roboto"/>
              </a:rPr>
              <a:t>ещё есть метод </a:t>
            </a:r>
            <a:r>
              <a:rPr lang="ru-RU" sz="1200" dirty="0" err="1">
                <a:solidFill>
                  <a:srgbClr val="C8C8C8"/>
                </a:solidFill>
                <a:latin typeface="Roboto"/>
                <a:ea typeface="Roboto"/>
                <a:cs typeface="Roboto"/>
                <a:sym typeface="Roboto"/>
              </a:rPr>
              <a:t>capitalize</a:t>
            </a:r>
            <a:r>
              <a:rPr lang="ru-RU" sz="1200" dirty="0">
                <a:solidFill>
                  <a:srgbClr val="C8C8C8"/>
                </a:solidFill>
                <a:latin typeface="Roboto"/>
                <a:ea typeface="Roboto"/>
                <a:cs typeface="Roboto"/>
                <a:sym typeface="Roboto"/>
              </a:rPr>
              <a:t>, он делает первую букву строки большой, ну точнее 1-й символ, это не обязательно может быть буква. Это может использоваться, например, когда мы хотим передать какое-либо имя на Front-</a:t>
            </a:r>
            <a:r>
              <a:rPr lang="ru-RU" sz="1200" dirty="0" err="1">
                <a:solidFill>
                  <a:srgbClr val="C8C8C8"/>
                </a:solidFill>
                <a:latin typeface="Roboto"/>
                <a:ea typeface="Roboto"/>
                <a:cs typeface="Roboto"/>
                <a:sym typeface="Roboto"/>
              </a:rPr>
              <a:t>end</a:t>
            </a:r>
            <a:r>
              <a:rPr lang="ru-RU" sz="1200" dirty="0">
                <a:solidFill>
                  <a:srgbClr val="C8C8C8"/>
                </a:solidFill>
                <a:latin typeface="Roboto"/>
                <a:ea typeface="Roboto"/>
                <a:cs typeface="Roboto"/>
                <a:sym typeface="Roboto"/>
              </a:rPr>
              <a:t>. Там оно должно быть отображено с большой буквы, красиво всё, как нужно. А вот у себя в приложении, мы, наоборот, не хотим терять возможности сравнить имена регистра независимо, поэтому мы просто применяем метод </a:t>
            </a:r>
            <a:r>
              <a:rPr lang="ru-RU" sz="1200" dirty="0" err="1">
                <a:solidFill>
                  <a:srgbClr val="C8C8C8"/>
                </a:solidFill>
                <a:latin typeface="Roboto"/>
                <a:ea typeface="Roboto"/>
                <a:cs typeface="Roboto"/>
                <a:sym typeface="Roboto"/>
              </a:rPr>
              <a:t>capitalize</a:t>
            </a:r>
            <a:r>
              <a:rPr lang="ru-RU" sz="1200" dirty="0">
                <a:solidFill>
                  <a:srgbClr val="C8C8C8"/>
                </a:solidFill>
                <a:latin typeface="Roboto"/>
                <a:ea typeface="Roboto"/>
                <a:cs typeface="Roboto"/>
                <a:sym typeface="Roboto"/>
              </a:rPr>
              <a:t>.</a:t>
            </a:r>
            <a:endParaRPr lang="en-US" sz="1200" dirty="0">
              <a:solidFill>
                <a:srgbClr val="C8C8C8"/>
              </a:solidFill>
              <a:latin typeface="Roboto"/>
              <a:ea typeface="Roboto"/>
              <a:cs typeface="Roboto"/>
              <a:sym typeface="Roboto"/>
            </a:endParaRPr>
          </a:p>
          <a:p>
            <a:pPr marL="171450" indent="-171450">
              <a:buClr>
                <a:srgbClr val="C8C8C8"/>
              </a:buClr>
              <a:buFont typeface="Arial" panose="020B0604020202020204" pitchFamily="34" charset="0"/>
              <a:buChar char="•"/>
            </a:pPr>
            <a:endParaRPr lang="en-US"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Более того, существуют и другие методы управления регистром, но они используются не так часто. Например, </a:t>
            </a:r>
            <a:r>
              <a:rPr lang="ru-RU" sz="1200" dirty="0" err="1">
                <a:solidFill>
                  <a:srgbClr val="C8C8C8"/>
                </a:solidFill>
                <a:latin typeface="Roboto"/>
                <a:ea typeface="Roboto"/>
                <a:cs typeface="Roboto"/>
                <a:sym typeface="Roboto"/>
              </a:rPr>
              <a:t>swapcase</a:t>
            </a:r>
            <a:r>
              <a:rPr lang="ru-RU" sz="1200" dirty="0">
                <a:solidFill>
                  <a:srgbClr val="C8C8C8"/>
                </a:solidFill>
                <a:latin typeface="Roboto"/>
                <a:ea typeface="Roboto"/>
                <a:cs typeface="Roboto"/>
                <a:sym typeface="Roboto"/>
              </a:rPr>
              <a:t> позволяет изменить регистр каждого символа внутри строки. Или метод </a:t>
            </a:r>
            <a:r>
              <a:rPr lang="ru-RU" sz="1200" dirty="0" err="1">
                <a:solidFill>
                  <a:srgbClr val="C8C8C8"/>
                </a:solidFill>
                <a:latin typeface="Roboto"/>
                <a:ea typeface="Roboto"/>
                <a:cs typeface="Roboto"/>
                <a:sym typeface="Roboto"/>
              </a:rPr>
              <a:t>title</a:t>
            </a:r>
            <a:r>
              <a:rPr lang="ru-RU" sz="1200" dirty="0">
                <a:solidFill>
                  <a:srgbClr val="C8C8C8"/>
                </a:solidFill>
                <a:latin typeface="Roboto"/>
                <a:ea typeface="Roboto"/>
                <a:cs typeface="Roboto"/>
                <a:sym typeface="Roboto"/>
              </a:rPr>
              <a:t> позволяет написать каждое слово внутри строки с большой буквы, слова он разделяют по пробелу.</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7170" name="Picture 2">
            <a:extLst>
              <a:ext uri="{FF2B5EF4-FFF2-40B4-BE49-F238E27FC236}">
                <a16:creationId xmlns:a16="http://schemas.microsoft.com/office/drawing/2014/main" id="{347D8F5E-A9A4-4B63-BAEF-532EA5C59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4" y="4138302"/>
            <a:ext cx="5589671" cy="292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64;p14">
            <a:extLst>
              <a:ext uri="{FF2B5EF4-FFF2-40B4-BE49-F238E27FC236}">
                <a16:creationId xmlns:a16="http://schemas.microsoft.com/office/drawing/2014/main" id="{B91F0519-96B7-4D8C-8A1F-4EF4265B099D}"/>
              </a:ext>
            </a:extLst>
          </p:cNvPr>
          <p:cNvSpPr txBox="1"/>
          <p:nvPr/>
        </p:nvSpPr>
        <p:spPr>
          <a:xfrm>
            <a:off x="634161" y="7190737"/>
            <a:ext cx="5589671" cy="125157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А теперь давайте посмотрим на то, что используется действительно часто — это такой метод, как </a:t>
            </a:r>
            <a:r>
              <a:rPr lang="ru-RU" sz="1200" dirty="0" err="1">
                <a:solidFill>
                  <a:srgbClr val="C8C8C8"/>
                </a:solidFill>
                <a:latin typeface="Roboto"/>
                <a:ea typeface="Roboto"/>
                <a:cs typeface="Roboto"/>
                <a:sym typeface="Roboto"/>
              </a:rPr>
              <a:t>replace</a:t>
            </a:r>
            <a:r>
              <a:rPr lang="ru-RU" sz="1200" dirty="0">
                <a:solidFill>
                  <a:srgbClr val="C8C8C8"/>
                </a:solidFill>
                <a:latin typeface="Roboto"/>
                <a:ea typeface="Roboto"/>
                <a:cs typeface="Roboto"/>
                <a:sym typeface="Roboto"/>
              </a:rPr>
              <a:t>. Он позволяет заменить одну подстроку внутри исходной строки на другую, то есть изменить одну часть строки на другую. Например, мы хотим заменить в строке «это текст» слово «текст» на слово «строка». </a:t>
            </a:r>
          </a:p>
        </p:txBody>
      </p:sp>
      <p:sp>
        <p:nvSpPr>
          <p:cNvPr id="2" name="Номер слайда 1">
            <a:extLst>
              <a:ext uri="{FF2B5EF4-FFF2-40B4-BE49-F238E27FC236}">
                <a16:creationId xmlns:a16="http://schemas.microsoft.com/office/drawing/2014/main" id="{BEDD2F61-8463-4C12-97F7-7F158A658F2D}"/>
              </a:ext>
            </a:extLst>
          </p:cNvPr>
          <p:cNvSpPr>
            <a:spLocks noGrp="1"/>
          </p:cNvSpPr>
          <p:nvPr>
            <p:ph type="sldNum" idx="12"/>
          </p:nvPr>
        </p:nvSpPr>
        <p:spPr/>
        <p:txBody>
          <a:bodyPr>
            <a:normAutofit/>
          </a:bodyPr>
          <a:lstStyle/>
          <a:p>
            <a:fld id="{00000000-1234-1234-1234-123412341234}" type="slidenum">
              <a:rPr lang="ru" smtClean="0"/>
              <a:pPr/>
              <a:t>16</a:t>
            </a:fld>
            <a:endParaRPr lang="ru"/>
          </a:p>
        </p:txBody>
      </p:sp>
    </p:spTree>
    <p:extLst>
      <p:ext uri="{BB962C8B-B14F-4D97-AF65-F5344CB8AC3E}">
        <p14:creationId xmlns:p14="http://schemas.microsoft.com/office/powerpoint/2010/main" val="2859448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4575557"/>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Для этого к ней мы применяем метод </a:t>
            </a:r>
            <a:r>
              <a:rPr lang="ru-RU" sz="1200" dirty="0" err="1">
                <a:solidFill>
                  <a:srgbClr val="C8C8C8"/>
                </a:solidFill>
                <a:latin typeface="Roboto"/>
                <a:ea typeface="Roboto"/>
                <a:cs typeface="Roboto"/>
                <a:sym typeface="Roboto"/>
              </a:rPr>
              <a:t>replace</a:t>
            </a:r>
            <a:r>
              <a:rPr lang="ru-RU" sz="1200" dirty="0">
                <a:solidFill>
                  <a:srgbClr val="C8C8C8"/>
                </a:solidFill>
                <a:latin typeface="Roboto"/>
                <a:ea typeface="Roboto"/>
                <a:cs typeface="Roboto"/>
                <a:sym typeface="Roboto"/>
              </a:rPr>
              <a:t>. В качестве 1-го аргумента мы передаем то, что мы хотим заменить, в качестве 2-го аргумента мы передаем то, на что мы хотим заменить. В итоге получается новая строка со значением «это строка».</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Метод работает посимвольно, это видно из 2 примера. То есть, допустим, мы хотим заменить букву «т» на букву «к», и в итоге у нас получается «эко </a:t>
            </a:r>
            <a:r>
              <a:rPr lang="ru-RU" sz="1200" dirty="0" err="1">
                <a:solidFill>
                  <a:srgbClr val="C8C8C8"/>
                </a:solidFill>
                <a:latin typeface="Roboto"/>
                <a:ea typeface="Roboto"/>
                <a:cs typeface="Roboto"/>
                <a:sym typeface="Roboto"/>
              </a:rPr>
              <a:t>кекск</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Кекск</a:t>
            </a:r>
            <a:r>
              <a:rPr lang="ru-RU" sz="1200" dirty="0">
                <a:solidFill>
                  <a:srgbClr val="C8C8C8"/>
                </a:solidFill>
                <a:latin typeface="Roboto"/>
                <a:ea typeface="Roboto"/>
                <a:cs typeface="Roboto"/>
                <a:sym typeface="Roboto"/>
              </a:rPr>
              <a:t>» звучит, как название города. Ну а что, если мы хотели бы получить не название города, а, например, мы борцы с токсичностью и хотим написать сроку «эко текст». Текст, в котором не содержится никаких оскорблений, унижений и так далее. В этом нам может помочь 3-й аргумент метода </a:t>
            </a:r>
            <a:r>
              <a:rPr lang="ru-RU" sz="1200" dirty="0" err="1">
                <a:solidFill>
                  <a:srgbClr val="C8C8C8"/>
                </a:solidFill>
                <a:latin typeface="Roboto"/>
                <a:ea typeface="Roboto"/>
                <a:cs typeface="Roboto"/>
                <a:sym typeface="Roboto"/>
              </a:rPr>
              <a:t>replace</a:t>
            </a:r>
            <a:r>
              <a:rPr lang="ru-RU" sz="1200" dirty="0">
                <a:solidFill>
                  <a:srgbClr val="C8C8C8"/>
                </a:solidFill>
                <a:latin typeface="Roboto"/>
                <a:ea typeface="Roboto"/>
                <a:cs typeface="Roboto"/>
                <a:sym typeface="Roboto"/>
              </a:rPr>
              <a:t>. Он позволяет ограничить количество замен с начала строки до её конца, то есть слева направо. Мы указали в качестве 3-го аргумента цифру 1. Это значит, что будет произведена всего одна замена. И действительно, всё, как и ожидалось, мы получаем сроку «эко текст».  По умолчанию заменяются все вхождения. Это легко увидеть со 2-го примера.</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Но, а теперь, когда мы поговорили о том, что используется наиболее часто, давайте поговорим о срезах. Но для того, чтобы поговорить о срезах, нужно сначала познакомиться с ещё одним интересным явлением. Имя ему индексация.</a:t>
            </a:r>
          </a:p>
          <a:p>
            <a:pPr>
              <a:buClr>
                <a:srgbClr val="C8C8C8"/>
              </a:buClr>
            </a:pPr>
            <a:endParaRPr lang="ru-RU" sz="1200" dirty="0">
              <a:solidFill>
                <a:srgbClr val="C8C8C8"/>
              </a:solidFill>
              <a:latin typeface="Roboto"/>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8194" name="Picture 2">
            <a:extLst>
              <a:ext uri="{FF2B5EF4-FFF2-40B4-BE49-F238E27FC236}">
                <a16:creationId xmlns:a16="http://schemas.microsoft.com/office/drawing/2014/main" id="{CA6C45D8-5D2B-46E1-A7D7-57C6C4DD3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2" y="4807632"/>
            <a:ext cx="5589671" cy="238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1" y="7195742"/>
            <a:ext cx="5589671" cy="180556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Начать стоит с того, что строка — это по большому счету последовательность символов, а все элементы в последовательности имеют какие-то свои порядковые номера. Так вот этот порядковый номер элементов последовательности, и называется индексом. А нумерация элементов производится с нуля. Это значит, что 1-й элемент последовательности или 1-й символ в строке будет иметь нулевой индекс, 2-ой – 1-й индекс, 3-й – 2-й индекс и так далее. Это называется прямой индексацией.</a:t>
            </a:r>
          </a:p>
        </p:txBody>
      </p:sp>
      <p:sp>
        <p:nvSpPr>
          <p:cNvPr id="2" name="Номер слайда 1">
            <a:extLst>
              <a:ext uri="{FF2B5EF4-FFF2-40B4-BE49-F238E27FC236}">
                <a16:creationId xmlns:a16="http://schemas.microsoft.com/office/drawing/2014/main" id="{D97BC56A-3C2E-4B43-89FC-B20C3EE5B830}"/>
              </a:ext>
            </a:extLst>
          </p:cNvPr>
          <p:cNvSpPr>
            <a:spLocks noGrp="1"/>
          </p:cNvSpPr>
          <p:nvPr>
            <p:ph type="sldNum" idx="12"/>
          </p:nvPr>
        </p:nvSpPr>
        <p:spPr/>
        <p:txBody>
          <a:bodyPr>
            <a:normAutofit/>
          </a:bodyPr>
          <a:lstStyle/>
          <a:p>
            <a:fld id="{00000000-1234-1234-1234-123412341234}" type="slidenum">
              <a:rPr lang="ru" smtClean="0"/>
              <a:pPr/>
              <a:t>17</a:t>
            </a:fld>
            <a:endParaRPr lang="ru"/>
          </a:p>
        </p:txBody>
      </p:sp>
    </p:spTree>
    <p:extLst>
      <p:ext uri="{BB962C8B-B14F-4D97-AF65-F5344CB8AC3E}">
        <p14:creationId xmlns:p14="http://schemas.microsoft.com/office/powerpoint/2010/main" val="3433361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309823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В противоположность этому, существует обратная индексация — это когда мы ведём подсчёт не слева направо, не с начала к концу, а наоборот от конца к началу, справа налево. Но вот незадача индекс 0 то у нас уже занят. И для этого создатели Python придумали использовать в качестве 1-го индекса в обратной индексации – индекс минус один.  Он обозначает последний элемент в последовательности, предпоследний элемент в последовательности обозначается индексом минус 2. Это может запутывать, потому что в прямой индексации нумерация идет с 0. В обратной хоть и с минус, но с единицы. Но на самом деле к этому быстро привыкаешь, и обратная индексация открывает интересные возможности. Например, мы не знаем длину нашей последовательности и не очень-то хотим её вычислять, а нам нужно достать оттуда предпоследний элемент. Для этого мы используем индекс минус 2 и получаем все, что нам нужно.</a:t>
            </a:r>
          </a:p>
          <a:p>
            <a:pPr>
              <a:buClr>
                <a:srgbClr val="C8C8C8"/>
              </a:buClr>
            </a:pPr>
            <a:r>
              <a:rPr lang="ru-RU" sz="1200" dirty="0">
                <a:solidFill>
                  <a:srgbClr val="C8C8C8"/>
                </a:solidFill>
                <a:latin typeface="Roboto"/>
                <a:ea typeface="Roboto"/>
                <a:cs typeface="Roboto"/>
                <a:sym typeface="Roboto"/>
              </a:rPr>
              <a:t>С индексами разобрались, теперь можем поговорить, о срезах.</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1" y="6509609"/>
            <a:ext cx="5589671" cy="2359566"/>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Что же такое срез? Срез — это возможность извлечь из нашей строки, какую-либо подстроку, собственно, поэтому он так и называется. Для того, чтобы определить срез, нам нужен оператор - квадратные скобки. В него мы передаем интервал индексов, с которого мы хотим начать срез, по который мы хотим сделать срез. И здесь важный момент в том, что индекс, по который мы хотим сделать срез, в срез включён не будет. Это странно, но такова реализация срезов на Python.  Например, у нас есть строка «0123456». Легко заметить, что значение элементов этой строки соответствует их индексам. Мы делаем срез со 2 индекса по 5 и получаем сроку «234», потому что 5 элемент, с 5 индексом не будет включен в этот срез.</a:t>
            </a:r>
          </a:p>
        </p:txBody>
      </p:sp>
      <p:pic>
        <p:nvPicPr>
          <p:cNvPr id="9218" name="Picture 2">
            <a:extLst>
              <a:ext uri="{FF2B5EF4-FFF2-40B4-BE49-F238E27FC236}">
                <a16:creationId xmlns:a16="http://schemas.microsoft.com/office/drawing/2014/main" id="{0D2CE301-4831-4D90-866D-9287EF3BA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1" y="3457305"/>
            <a:ext cx="5589671" cy="305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01EDCF8E-39EB-4E7A-948D-37DCD0F9DD09}"/>
              </a:ext>
            </a:extLst>
          </p:cNvPr>
          <p:cNvSpPr>
            <a:spLocks noGrp="1"/>
          </p:cNvSpPr>
          <p:nvPr>
            <p:ph type="sldNum" idx="12"/>
          </p:nvPr>
        </p:nvSpPr>
        <p:spPr/>
        <p:txBody>
          <a:bodyPr>
            <a:normAutofit/>
          </a:bodyPr>
          <a:lstStyle/>
          <a:p>
            <a:fld id="{00000000-1234-1234-1234-123412341234}" type="slidenum">
              <a:rPr lang="ru" smtClean="0"/>
              <a:pPr/>
              <a:t>18</a:t>
            </a:fld>
            <a:endParaRPr lang="ru"/>
          </a:p>
        </p:txBody>
      </p:sp>
    </p:spTree>
    <p:extLst>
      <p:ext uri="{BB962C8B-B14F-4D97-AF65-F5344CB8AC3E}">
        <p14:creationId xmlns:p14="http://schemas.microsoft.com/office/powerpoint/2010/main" val="3781715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1990234"/>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Если же мы хотим отсечь строке голову, то есть получить значение, начиная с какого-то индекса и по самый конец строки, мы можем опустить правую границу интервала, при этом не забыв поставить двоеточие. Если же мы забудем поставить двоеточие, то нам вернется значение элемента по индексу, который мы туда передали.</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В противоположность этому, если мы хотим отсечь строке хвост, мы опускаем левую границу интервала, ставим двоеточие и указываем по какой индекс наш срез будет выполнен.</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1" y="5835742"/>
            <a:ext cx="5589671" cy="180556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Также срезы можно указывать и в обратной индексации. Опять же, это может быть полезно, когда, например, мы хотим получить элементы последовательности начиная с какого-то по, допустим, предпоследний, но мы не знаем, сколько всего элементов в последовательности. Об этом кейсе я уже рассказывал.</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А теперь давайте рассмотрим ещё один очень интересный вид среза, который называется срез с шагом.</a:t>
            </a:r>
          </a:p>
        </p:txBody>
      </p:sp>
      <p:pic>
        <p:nvPicPr>
          <p:cNvPr id="10242" name="Picture 2">
            <a:extLst>
              <a:ext uri="{FF2B5EF4-FFF2-40B4-BE49-F238E27FC236}">
                <a16:creationId xmlns:a16="http://schemas.microsoft.com/office/drawing/2014/main" id="{9A194C78-85CC-4D11-894D-0274F297C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1" y="2532791"/>
            <a:ext cx="5589671" cy="311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CC05F756-4CD4-426F-85B1-0A71DDFFE82E}"/>
              </a:ext>
            </a:extLst>
          </p:cNvPr>
          <p:cNvSpPr>
            <a:spLocks noGrp="1"/>
          </p:cNvSpPr>
          <p:nvPr>
            <p:ph type="sldNum" idx="12"/>
          </p:nvPr>
        </p:nvSpPr>
        <p:spPr/>
        <p:txBody>
          <a:bodyPr>
            <a:normAutofit/>
          </a:bodyPr>
          <a:lstStyle/>
          <a:p>
            <a:fld id="{00000000-1234-1234-1234-123412341234}" type="slidenum">
              <a:rPr lang="ru" smtClean="0"/>
              <a:pPr/>
              <a:t>19</a:t>
            </a:fld>
            <a:endParaRPr lang="ru"/>
          </a:p>
        </p:txBody>
      </p:sp>
    </p:spTree>
    <p:extLst>
      <p:ext uri="{BB962C8B-B14F-4D97-AF65-F5344CB8AC3E}">
        <p14:creationId xmlns:p14="http://schemas.microsoft.com/office/powerpoint/2010/main" val="3550685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18" name="Google Shape;64;p14">
            <a:extLst>
              <a:ext uri="{FF2B5EF4-FFF2-40B4-BE49-F238E27FC236}">
                <a16:creationId xmlns:a16="http://schemas.microsoft.com/office/drawing/2014/main" id="{4B2CAB3C-D773-4BC8-B85E-4CCD1D69E24C}"/>
              </a:ext>
            </a:extLst>
          </p:cNvPr>
          <p:cNvSpPr txBox="1"/>
          <p:nvPr/>
        </p:nvSpPr>
        <p:spPr>
          <a:xfrm>
            <a:off x="634162" y="3779320"/>
            <a:ext cx="5589671" cy="5129555"/>
          </a:xfrm>
          <a:prstGeom prst="rect">
            <a:avLst/>
          </a:prstGeom>
          <a:noFill/>
          <a:ln>
            <a:noFill/>
          </a:ln>
        </p:spPr>
        <p:txBody>
          <a:bodyPr spcFirstLastPara="1" wrap="square" lIns="162533" tIns="162533" rIns="162533" bIns="162533" anchor="t" anchorCtr="0">
            <a:spAutoFit/>
          </a:bodyPr>
          <a:lstStyle/>
          <a:p>
            <a:r>
              <a:rPr lang="ru-RU" sz="1200" b="1" dirty="0">
                <a:solidFill>
                  <a:srgbClr val="C8C8C8"/>
                </a:solidFill>
                <a:latin typeface="Roboto"/>
                <a:ea typeface="Roboto"/>
                <a:cs typeface="Roboto"/>
                <a:sym typeface="Roboto"/>
              </a:rPr>
              <a:t>Перечень уроков в модулях:</a:t>
            </a:r>
            <a:br>
              <a:rPr lang="ru-RU" sz="1200" b="1" dirty="0">
                <a:solidFill>
                  <a:srgbClr val="C8C8C8"/>
                </a:solidFill>
                <a:latin typeface="Roboto"/>
                <a:ea typeface="Roboto"/>
                <a:cs typeface="Roboto"/>
                <a:sym typeface="Roboto"/>
              </a:rPr>
            </a:br>
            <a:endParaRPr lang="ru-RU" sz="1200" b="1" dirty="0">
              <a:solidFill>
                <a:srgbClr val="C8C8C8"/>
              </a:solidFill>
              <a:latin typeface="Roboto"/>
              <a:ea typeface="Roboto"/>
              <a:cs typeface="Roboto"/>
              <a:sym typeface="Roboto"/>
            </a:endParaRPr>
          </a:p>
          <a:p>
            <a:pPr marL="171450" indent="-171450">
              <a:buClr>
                <a:srgbClr val="FFC000"/>
              </a:buClr>
              <a:buFont typeface="Arial" panose="020B0604020202020204" pitchFamily="34" charset="0"/>
              <a:buChar char="•"/>
            </a:pPr>
            <a:r>
              <a:rPr lang="ru-RU" sz="1200" dirty="0">
                <a:solidFill>
                  <a:srgbClr val="C8C8C8"/>
                </a:solidFill>
                <a:latin typeface="Roboto"/>
                <a:ea typeface="Roboto"/>
                <a:cs typeface="Roboto"/>
                <a:sym typeface="Roboto"/>
              </a:rPr>
              <a:t>Урок 2.2: </a:t>
            </a:r>
          </a:p>
          <a:p>
            <a:pPr marL="355600" lvl="2"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1 – Числа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………………………………………………………….………………………………4</a:t>
            </a:r>
            <a:endParaRPr lang="ru-RU" sz="1200" dirty="0">
              <a:solidFill>
                <a:srgbClr val="C8C8C8"/>
              </a:solidFill>
              <a:latin typeface="Roboto"/>
              <a:ea typeface="Roboto"/>
              <a:cs typeface="Roboto"/>
              <a:sym typeface="Roboto"/>
            </a:endParaRPr>
          </a:p>
          <a:p>
            <a:pPr marL="355600" lvl="2"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8 – Переменные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…………………………………….……….………………………………8</a:t>
            </a: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marL="171450" indent="-171450">
              <a:buClr>
                <a:srgbClr val="FFC000"/>
              </a:buClr>
              <a:buFont typeface="Arial" panose="020B0604020202020204" pitchFamily="34" charset="0"/>
              <a:buChar char="•"/>
            </a:pPr>
            <a:r>
              <a:rPr lang="ru-RU" sz="1200" dirty="0">
                <a:solidFill>
                  <a:srgbClr val="C8C8C8"/>
                </a:solidFill>
                <a:latin typeface="Roboto"/>
                <a:ea typeface="Roboto"/>
                <a:cs typeface="Roboto"/>
                <a:sym typeface="Roboto"/>
              </a:rPr>
              <a:t>Урок 2.3: </a:t>
            </a:r>
          </a:p>
          <a:p>
            <a:pPr marL="355600"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1 - Строки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………………………………………………………….…………………………….10</a:t>
            </a:r>
            <a:endParaRPr lang="ru-RU" sz="1200" dirty="0">
              <a:solidFill>
                <a:srgbClr val="C8C8C8"/>
              </a:solidFill>
              <a:latin typeface="Roboto"/>
              <a:ea typeface="Roboto"/>
              <a:cs typeface="Roboto"/>
              <a:sym typeface="Roboto"/>
            </a:endParaRPr>
          </a:p>
          <a:p>
            <a:pPr marL="355600"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10 - Методы и срезы строк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…………………………………………..……………14</a:t>
            </a: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marL="171450" indent="-171450">
              <a:buClr>
                <a:srgbClr val="FFC000"/>
              </a:buClr>
              <a:buFont typeface="Arial" panose="020B0604020202020204" pitchFamily="34" charset="0"/>
              <a:buChar char="•"/>
            </a:pPr>
            <a:r>
              <a:rPr lang="ru-RU" sz="1200" dirty="0">
                <a:solidFill>
                  <a:srgbClr val="C8C8C8"/>
                </a:solidFill>
                <a:latin typeface="Roboto"/>
                <a:ea typeface="Roboto"/>
                <a:cs typeface="Roboto"/>
                <a:sym typeface="Roboto"/>
              </a:rPr>
              <a:t>Урок 2.4: </a:t>
            </a:r>
          </a:p>
          <a:p>
            <a:pPr marL="355600"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1 - Логический тип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………………………………………………………….…………...28</a:t>
            </a: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marL="171450" indent="-171450">
              <a:buClr>
                <a:srgbClr val="FFC000"/>
              </a:buClr>
              <a:buFont typeface="Arial" panose="020B0604020202020204" pitchFamily="34" charset="0"/>
              <a:buChar char="•"/>
            </a:pPr>
            <a:r>
              <a:rPr lang="ru-RU" sz="1200" dirty="0">
                <a:solidFill>
                  <a:srgbClr val="C8C8C8"/>
                </a:solidFill>
                <a:latin typeface="Roboto"/>
                <a:ea typeface="Roboto"/>
                <a:cs typeface="Roboto"/>
                <a:sym typeface="Roboto"/>
              </a:rPr>
              <a:t>Урок 2.5: </a:t>
            </a:r>
          </a:p>
          <a:p>
            <a:pPr marL="355600"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1 – Кортежи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………………………………………………………….……………………….34</a:t>
            </a: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marL="171450" indent="-171450">
              <a:buClr>
                <a:srgbClr val="FFC000"/>
              </a:buClr>
              <a:buFont typeface="Arial" panose="020B0604020202020204" pitchFamily="34" charset="0"/>
              <a:buChar char="•"/>
            </a:pPr>
            <a:r>
              <a:rPr lang="ru-RU" sz="1200" dirty="0">
                <a:solidFill>
                  <a:srgbClr val="C8C8C8"/>
                </a:solidFill>
                <a:latin typeface="Roboto"/>
                <a:ea typeface="Roboto"/>
                <a:cs typeface="Roboto"/>
                <a:sym typeface="Roboto"/>
              </a:rPr>
              <a:t>Урок 2.6: </a:t>
            </a:r>
          </a:p>
          <a:p>
            <a:pPr marL="355600"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1 - Условный оператор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………………………………………………………….……39</a:t>
            </a: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marL="171450" indent="-171450">
              <a:buClr>
                <a:srgbClr val="FFC000"/>
              </a:buClr>
              <a:buFont typeface="Arial" panose="020B0604020202020204" pitchFamily="34" charset="0"/>
              <a:buChar char="•"/>
            </a:pPr>
            <a:r>
              <a:rPr lang="ru-RU" sz="1200" dirty="0">
                <a:solidFill>
                  <a:srgbClr val="C8C8C8"/>
                </a:solidFill>
                <a:latin typeface="Roboto"/>
                <a:ea typeface="Roboto"/>
                <a:cs typeface="Roboto"/>
                <a:sym typeface="Roboto"/>
              </a:rPr>
              <a:t>Урок 2.7: </a:t>
            </a:r>
          </a:p>
          <a:p>
            <a:pPr marL="355600"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1 – Циклы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………………………………………………………….…………………………..50</a:t>
            </a:r>
            <a:endParaRPr lang="ru-RU" sz="1200" dirty="0">
              <a:solidFill>
                <a:srgbClr val="C8C8C8"/>
              </a:solidFill>
              <a:latin typeface="Roboto"/>
              <a:ea typeface="Roboto"/>
              <a:cs typeface="Roboto"/>
              <a:sym typeface="Roboto"/>
            </a:endParaRPr>
          </a:p>
          <a:p>
            <a:pPr marL="355600"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6 - Прерывания циклов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………………………………………………………….…..60</a:t>
            </a: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marL="171450" indent="-171450">
              <a:buClr>
                <a:srgbClr val="FFC000"/>
              </a:buClr>
              <a:buFont typeface="Arial" panose="020B0604020202020204" pitchFamily="34" charset="0"/>
              <a:buChar char="•"/>
            </a:pPr>
            <a:r>
              <a:rPr lang="ru-RU" sz="1200" dirty="0">
                <a:solidFill>
                  <a:srgbClr val="C8C8C8"/>
                </a:solidFill>
                <a:latin typeface="Roboto"/>
                <a:ea typeface="Roboto"/>
                <a:cs typeface="Roboto"/>
                <a:sym typeface="Roboto"/>
              </a:rPr>
              <a:t>Урок 2.8: </a:t>
            </a:r>
          </a:p>
          <a:p>
            <a:pPr marL="355600"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1 – Списки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 70</a:t>
            </a:r>
            <a:endParaRPr lang="ru-RU" sz="1200" dirty="0">
              <a:solidFill>
                <a:srgbClr val="C8C8C8"/>
              </a:solidFill>
              <a:latin typeface="Roboto"/>
              <a:ea typeface="Roboto"/>
              <a:cs typeface="Roboto"/>
              <a:sym typeface="Roboto"/>
            </a:endParaRPr>
          </a:p>
        </p:txBody>
      </p:sp>
      <p:cxnSp>
        <p:nvCxnSpPr>
          <p:cNvPr id="62" name="Google Shape;62;p14"/>
          <p:cNvCxnSpPr>
            <a:cxnSpLocks/>
          </p:cNvCxnSpPr>
          <p:nvPr/>
        </p:nvCxnSpPr>
        <p:spPr>
          <a:xfrm>
            <a:off x="0" y="947591"/>
            <a:ext cx="6858000" cy="16723"/>
          </a:xfrm>
          <a:prstGeom prst="straightConnector1">
            <a:avLst/>
          </a:prstGeom>
          <a:noFill/>
          <a:ln w="9525" cap="flat" cmpd="sng">
            <a:solidFill>
              <a:srgbClr val="4FA5E0"/>
            </a:solidFill>
            <a:prstDash val="solid"/>
            <a:round/>
            <a:headEnd type="none" w="med" len="med"/>
            <a:tailEnd type="none" w="med" len="med"/>
          </a:ln>
        </p:spPr>
      </p:cxnSp>
      <p:sp>
        <p:nvSpPr>
          <p:cNvPr id="64" name="Google Shape;64;p14"/>
          <p:cNvSpPr txBox="1"/>
          <p:nvPr/>
        </p:nvSpPr>
        <p:spPr>
          <a:xfrm>
            <a:off x="634163" y="1210924"/>
            <a:ext cx="5589671" cy="1620902"/>
          </a:xfrm>
          <a:prstGeom prst="rect">
            <a:avLst/>
          </a:prstGeom>
          <a:noFill/>
          <a:ln>
            <a:noFill/>
          </a:ln>
        </p:spPr>
        <p:txBody>
          <a:bodyPr spcFirstLastPara="1" wrap="square" lIns="162533" tIns="162533" rIns="162533" bIns="162533" anchor="t" anchorCtr="0">
            <a:spAutoFit/>
          </a:bodyPr>
          <a:lstStyle/>
          <a:p>
            <a:r>
              <a:rPr lang="ru-RU" sz="1200" dirty="0">
                <a:solidFill>
                  <a:srgbClr val="C8C8C8"/>
                </a:solidFill>
                <a:latin typeface="Roboto"/>
                <a:ea typeface="Roboto"/>
                <a:cs typeface="Roboto"/>
                <a:sym typeface="Roboto"/>
              </a:rPr>
              <a:t>Добро пожаловать на онлайн-курс "Python для инженеров", на котором за 3,5 месяца вы сможете научиться писать автоматизацию: </a:t>
            </a:r>
            <a:r>
              <a:rPr lang="ru-RU" sz="1200" dirty="0" err="1">
                <a:solidFill>
                  <a:srgbClr val="C8C8C8"/>
                </a:solidFill>
                <a:latin typeface="Roboto"/>
                <a:ea typeface="Roboto"/>
                <a:cs typeface="Roboto"/>
                <a:sym typeface="Roboto"/>
              </a:rPr>
              <a:t>Docker</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Gitlab</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Prometheus</a:t>
            </a:r>
            <a:r>
              <a:rPr lang="ru-RU" sz="1200" dirty="0">
                <a:solidFill>
                  <a:srgbClr val="C8C8C8"/>
                </a:solidFill>
                <a:latin typeface="Roboto"/>
                <a:ea typeface="Roboto"/>
                <a:cs typeface="Roboto"/>
                <a:sym typeface="Roboto"/>
              </a:rPr>
              <a:t>, K8S и др.</a:t>
            </a:r>
          </a:p>
          <a:p>
            <a:r>
              <a:rPr lang="ru-RU" sz="1200" dirty="0">
                <a:solidFill>
                  <a:srgbClr val="C8C8C8"/>
                </a:solidFill>
                <a:latin typeface="Roboto"/>
                <a:ea typeface="Roboto"/>
                <a:cs typeface="Roboto"/>
                <a:sym typeface="Roboto"/>
              </a:rPr>
              <a:t>Программа курса включает 13 модулей (включая введение и финальный проект), выстроенных в логической последовательности. </a:t>
            </a:r>
          </a:p>
          <a:p>
            <a:r>
              <a:rPr lang="ru-RU" sz="1200" dirty="0">
                <a:solidFill>
                  <a:srgbClr val="C8C8C8"/>
                </a:solidFill>
                <a:latin typeface="Roboto"/>
                <a:ea typeface="Roboto"/>
                <a:cs typeface="Roboto"/>
                <a:sym typeface="Roboto"/>
              </a:rPr>
              <a:t>Если у вас возникли дополнительные вопросы по курсу вы можете написать нам на почту </a:t>
            </a:r>
            <a:r>
              <a:rPr lang="ru-RU" sz="1200" u="sng" dirty="0">
                <a:solidFill>
                  <a:srgbClr val="FFBC00"/>
                </a:solidFill>
                <a:latin typeface="Roboto"/>
                <a:ea typeface="Roboto"/>
                <a:cs typeface="Roboto"/>
                <a:sym typeface="Roboto"/>
              </a:rPr>
              <a:t>ask@</a:t>
            </a:r>
            <a:r>
              <a:rPr lang="ru-RU" sz="1200" u="sng" dirty="0">
                <a:solidFill>
                  <a:srgbClr val="FFC000"/>
                </a:solidFill>
                <a:latin typeface="Roboto"/>
                <a:ea typeface="Roboto"/>
                <a:cs typeface="Roboto"/>
                <a:sym typeface="Roboto"/>
              </a:rPr>
              <a:t>slurm</a:t>
            </a:r>
            <a:r>
              <a:rPr lang="ru-RU" sz="1200" u="sng" dirty="0">
                <a:solidFill>
                  <a:srgbClr val="FFBC00"/>
                </a:solidFill>
                <a:latin typeface="Roboto"/>
                <a:ea typeface="Roboto"/>
                <a:cs typeface="Roboto"/>
                <a:sym typeface="Roboto"/>
              </a:rPr>
              <a:t>.io </a:t>
            </a:r>
          </a:p>
        </p:txBody>
      </p:sp>
      <p:sp>
        <p:nvSpPr>
          <p:cNvPr id="67" name="Google Shape;67;p14"/>
          <p:cNvSpPr txBox="1"/>
          <p:nvPr/>
        </p:nvSpPr>
        <p:spPr>
          <a:xfrm>
            <a:off x="634164" y="359075"/>
            <a:ext cx="5589671" cy="605239"/>
          </a:xfrm>
          <a:prstGeom prst="rect">
            <a:avLst/>
          </a:prstGeom>
          <a:noFill/>
          <a:ln>
            <a:noFill/>
          </a:ln>
        </p:spPr>
        <p:txBody>
          <a:bodyPr spcFirstLastPara="1" wrap="square" lIns="162533" tIns="162533" rIns="162533" bIns="162533" anchor="t" anchorCtr="0">
            <a:spAutoFit/>
          </a:bodyPr>
          <a:lstStyle/>
          <a:p>
            <a:r>
              <a:rPr lang="ru-RU" sz="1800" dirty="0">
                <a:solidFill>
                  <a:srgbClr val="C8C8C8"/>
                </a:solidFill>
                <a:latin typeface="Montserrat Medium"/>
                <a:ea typeface="Montserrat Medium"/>
                <a:cs typeface="Montserrat Medium"/>
                <a:sym typeface="Montserrat Medium"/>
              </a:rPr>
              <a:t>Введение</a:t>
            </a:r>
            <a:endParaRPr sz="1800" dirty="0">
              <a:solidFill>
                <a:srgbClr val="C8C8C8"/>
              </a:solidFill>
              <a:latin typeface="Montserrat Medium"/>
              <a:ea typeface="Montserrat Medium"/>
              <a:cs typeface="Montserrat Medium"/>
              <a:sym typeface="Montserrat Medium"/>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cxnSp>
        <p:nvCxnSpPr>
          <p:cNvPr id="16" name="Google Shape;62;p14">
            <a:extLst>
              <a:ext uri="{FF2B5EF4-FFF2-40B4-BE49-F238E27FC236}">
                <a16:creationId xmlns:a16="http://schemas.microsoft.com/office/drawing/2014/main" id="{FB6C5952-35DF-47C4-BB3E-70D212368BB9}"/>
              </a:ext>
            </a:extLst>
          </p:cNvPr>
          <p:cNvCxnSpPr>
            <a:cxnSpLocks/>
          </p:cNvCxnSpPr>
          <p:nvPr/>
        </p:nvCxnSpPr>
        <p:spPr>
          <a:xfrm>
            <a:off x="-1" y="3515987"/>
            <a:ext cx="6858000" cy="16723"/>
          </a:xfrm>
          <a:prstGeom prst="straightConnector1">
            <a:avLst/>
          </a:prstGeom>
          <a:noFill/>
          <a:ln w="9525" cap="flat" cmpd="sng">
            <a:solidFill>
              <a:srgbClr val="4FA5E0"/>
            </a:solidFill>
            <a:prstDash val="solid"/>
            <a:round/>
            <a:headEnd type="none" w="med" len="med"/>
            <a:tailEnd type="none" w="med" len="med"/>
          </a:ln>
        </p:spPr>
      </p:cxnSp>
      <p:sp>
        <p:nvSpPr>
          <p:cNvPr id="17" name="Google Shape;67;p14">
            <a:extLst>
              <a:ext uri="{FF2B5EF4-FFF2-40B4-BE49-F238E27FC236}">
                <a16:creationId xmlns:a16="http://schemas.microsoft.com/office/drawing/2014/main" id="{0ACB8504-9691-4DCD-B582-FFFB2346C4BC}"/>
              </a:ext>
            </a:extLst>
          </p:cNvPr>
          <p:cNvSpPr txBox="1"/>
          <p:nvPr/>
        </p:nvSpPr>
        <p:spPr>
          <a:xfrm>
            <a:off x="634163" y="2927471"/>
            <a:ext cx="5589671" cy="605239"/>
          </a:xfrm>
          <a:prstGeom prst="rect">
            <a:avLst/>
          </a:prstGeom>
          <a:noFill/>
          <a:ln>
            <a:noFill/>
          </a:ln>
        </p:spPr>
        <p:txBody>
          <a:bodyPr spcFirstLastPara="1" wrap="square" lIns="162533" tIns="162533" rIns="162533" bIns="162533" anchor="t" anchorCtr="0">
            <a:spAutoFit/>
          </a:bodyPr>
          <a:lstStyle/>
          <a:p>
            <a:r>
              <a:rPr lang="ru-RU" sz="1800" dirty="0">
                <a:solidFill>
                  <a:srgbClr val="C8C8C8"/>
                </a:solidFill>
                <a:latin typeface="Montserrat Medium"/>
                <a:ea typeface="Montserrat Medium"/>
                <a:cs typeface="Montserrat Medium"/>
                <a:sym typeface="Montserrat Medium"/>
              </a:rPr>
              <a:t>2. Основы синтаксиса и структур в Python</a:t>
            </a:r>
            <a:endParaRPr sz="1800" dirty="0">
              <a:solidFill>
                <a:srgbClr val="C8C8C8"/>
              </a:solidFill>
              <a:latin typeface="Montserrat Medium"/>
              <a:ea typeface="Montserrat Medium"/>
              <a:cs typeface="Montserrat Medium"/>
              <a:sym typeface="Montserrat Medium"/>
            </a:endParaRPr>
          </a:p>
        </p:txBody>
      </p:sp>
      <p:sp>
        <p:nvSpPr>
          <p:cNvPr id="2" name="Номер слайда 1">
            <a:extLst>
              <a:ext uri="{FF2B5EF4-FFF2-40B4-BE49-F238E27FC236}">
                <a16:creationId xmlns:a16="http://schemas.microsoft.com/office/drawing/2014/main" id="{00D015D0-65A8-4456-9FF2-951467AD385F}"/>
              </a:ext>
            </a:extLst>
          </p:cNvPr>
          <p:cNvSpPr>
            <a:spLocks noGrp="1"/>
          </p:cNvSpPr>
          <p:nvPr>
            <p:ph type="sldNum" idx="12"/>
          </p:nvPr>
        </p:nvSpPr>
        <p:spPr/>
        <p:txBody>
          <a:bodyPr/>
          <a:lstStyle/>
          <a:p>
            <a:fld id="{00000000-1234-1234-1234-123412341234}" type="slidenum">
              <a:rPr lang="ru" smtClean="0"/>
              <a:pPr/>
              <a:t>2</a:t>
            </a:fld>
            <a:endParaRPr lang="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p:tgtEl>
                                          <p:spTgt spid="62"/>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1000"/>
                                        <p:tgtEl>
                                          <p:spTgt spid="67"/>
                                        </p:tgtEl>
                                      </p:cBhvr>
                                    </p:animEffect>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1000"/>
                                        <p:tgtEl>
                                          <p:spTgt spid="16"/>
                                        </p:tgtEl>
                                        <p:attrNameLst>
                                          <p:attrName>ppt_x</p:attrName>
                                        </p:attrNameLst>
                                      </p:cBhvr>
                                      <p:tavLst>
                                        <p:tav tm="0">
                                          <p:val>
                                            <p:strVal val="#ppt_x-1"/>
                                          </p:val>
                                        </p:tav>
                                        <p:tav tm="100000">
                                          <p:val>
                                            <p:strVal val="#ppt_x"/>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11266" name="Picture 2">
            <a:extLst>
              <a:ext uri="{FF2B5EF4-FFF2-40B4-BE49-F238E27FC236}">
                <a16:creationId xmlns:a16="http://schemas.microsoft.com/office/drawing/2014/main" id="{A5108EF0-B059-449F-854D-47EDD2ADF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61" y="429930"/>
            <a:ext cx="5589671" cy="315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Google Shape;69;p14"/>
          <p:cNvPicPr preferRelativeResize="0"/>
          <p:nvPr/>
        </p:nvPicPr>
        <p:blipFill>
          <a:blip r:embed="rId4">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1" y="3669216"/>
            <a:ext cx="5589671" cy="4021559"/>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Что он делает проще всего понять на примере, давайте именно так и поступим. У нас есть строка «0123456», к которой мы применяем срез с самого её начала по элемент с шестым индексом с шагом 3. Шаг у нас передаётся 3-м аргументом, опять же через двоеточие, поскольку это не функция, а оператор. Что же будет делать интерпретатор в данном случае? Он сделает первый шаг, там элемент с индексом 0, все элементы, встретившиеся на 1 шаге, будут добавлены в срез. Затем он сделает 2 шаг, этот элемент добавлен не будет. 3 шаг, опять же элемент добавлен не будет. А затем счётчик шага сброситься, так как мы сказали, что он делает всего лишь 3 шага. Снова 1 шаг, элемент со значением 3 будет добавлен в срез. 2, 3 шаг не будут, и вот этот элемент на 1 шаге должен был бы быть добавлен, если бы мы не сказали в срезе, что срез у нас происходит по элемент с 6 индексом, а как мы знаем, что последний элемент в интервале у нас в срез не включается. По умолчанию шаг равен единице. И вот такая вот запись полностью эквивалентна, если бы мы указали срез вообще без шага.</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Но и для того, чтобы закрепить все наши знания о методах строк, о срезах, о срезах с шагом, об индексации, давайте решим один довольно-таки выдуманный кейс.</a:t>
            </a:r>
          </a:p>
        </p:txBody>
      </p:sp>
      <p:pic>
        <p:nvPicPr>
          <p:cNvPr id="5" name="Рисунок 4">
            <a:extLst>
              <a:ext uri="{FF2B5EF4-FFF2-40B4-BE49-F238E27FC236}">
                <a16:creationId xmlns:a16="http://schemas.microsoft.com/office/drawing/2014/main" id="{FD8934F3-C899-47D1-BDEE-72135B78E8AB}"/>
              </a:ext>
            </a:extLst>
          </p:cNvPr>
          <p:cNvPicPr>
            <a:picLocks noChangeAspect="1"/>
          </p:cNvPicPr>
          <p:nvPr/>
        </p:nvPicPr>
        <p:blipFill>
          <a:blip r:embed="rId5"/>
          <a:stretch>
            <a:fillRect/>
          </a:stretch>
        </p:blipFill>
        <p:spPr>
          <a:xfrm flipH="1">
            <a:off x="5344417" y="7594311"/>
            <a:ext cx="879415" cy="1065924"/>
          </a:xfrm>
          <a:prstGeom prst="rect">
            <a:avLst/>
          </a:prstGeom>
        </p:spPr>
      </p:pic>
      <p:sp>
        <p:nvSpPr>
          <p:cNvPr id="2" name="Номер слайда 1">
            <a:extLst>
              <a:ext uri="{FF2B5EF4-FFF2-40B4-BE49-F238E27FC236}">
                <a16:creationId xmlns:a16="http://schemas.microsoft.com/office/drawing/2014/main" id="{95D338BF-1687-4D58-8ACF-E67DA2FC4CE1}"/>
              </a:ext>
            </a:extLst>
          </p:cNvPr>
          <p:cNvSpPr>
            <a:spLocks noGrp="1"/>
          </p:cNvSpPr>
          <p:nvPr>
            <p:ph type="sldNum" idx="12"/>
          </p:nvPr>
        </p:nvSpPr>
        <p:spPr/>
        <p:txBody>
          <a:bodyPr>
            <a:normAutofit/>
          </a:bodyPr>
          <a:lstStyle/>
          <a:p>
            <a:fld id="{00000000-1234-1234-1234-123412341234}" type="slidenum">
              <a:rPr lang="ru" smtClean="0"/>
              <a:pPr/>
              <a:t>20</a:t>
            </a:fld>
            <a:endParaRPr lang="ru"/>
          </a:p>
        </p:txBody>
      </p:sp>
    </p:spTree>
    <p:extLst>
      <p:ext uri="{BB962C8B-B14F-4D97-AF65-F5344CB8AC3E}">
        <p14:creationId xmlns:p14="http://schemas.microsoft.com/office/powerpoint/2010/main" val="346672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0" y="3224716"/>
            <a:ext cx="5589671" cy="5683553"/>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В качестве входных данных мы имеем следующие значения:</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 = "       ~~~</a:t>
            </a:r>
            <a:r>
              <a:rPr lang="ru-RU" sz="1200" dirty="0" err="1">
                <a:solidFill>
                  <a:srgbClr val="FFBC00"/>
                </a:solidFill>
                <a:latin typeface="Consolas" panose="020B0609020204030204" pitchFamily="49" charset="0"/>
                <a:ea typeface="Roboto"/>
                <a:cs typeface="Roboto"/>
                <a:sym typeface="Roboto"/>
              </a:rPr>
              <a:t>денис</a:t>
            </a:r>
            <a:r>
              <a:rPr lang="ru-RU" sz="1200" dirty="0">
                <a:solidFill>
                  <a:srgbClr val="FFBC00"/>
                </a:solidFill>
                <a:latin typeface="Consolas" panose="020B0609020204030204" pitchFamily="49" charset="0"/>
                <a:ea typeface="Roboto"/>
                <a:cs typeface="Roboto"/>
                <a:sym typeface="Roboto"/>
              </a:rPr>
              <a:t>~~     "</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 "R&amp;D </a:t>
            </a:r>
            <a:r>
              <a:rPr lang="ru-RU" sz="1200" dirty="0" err="1">
                <a:solidFill>
                  <a:srgbClr val="FFBC00"/>
                </a:solidFill>
                <a:latin typeface="Consolas" panose="020B0609020204030204" pitchFamily="49" charset="0"/>
                <a:ea typeface="Roboto"/>
                <a:cs typeface="Roboto"/>
                <a:sym typeface="Roboto"/>
              </a:rPr>
              <a:t>рAзРаБоТчИк</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 = "d.naumov@slurm.io"</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secret_symbol_first_part</a:t>
            </a:r>
            <a:r>
              <a:rPr lang="ru-RU" sz="1200" dirty="0">
                <a:solidFill>
                  <a:srgbClr val="FFBC00"/>
                </a:solidFill>
                <a:latin typeface="Consolas" panose="020B0609020204030204" pitchFamily="49" charset="0"/>
                <a:ea typeface="Roboto"/>
                <a:cs typeface="Roboto"/>
                <a:sym typeface="Roboto"/>
              </a:rPr>
              <a:t> = "wer4605rtrt"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secret_symbol_second_part</a:t>
            </a:r>
            <a:r>
              <a:rPr lang="ru-RU" sz="1200" dirty="0">
                <a:solidFill>
                  <a:srgbClr val="FFBC00"/>
                </a:solidFill>
                <a:latin typeface="Consolas" panose="020B0609020204030204" pitchFamily="49" charset="0"/>
                <a:ea typeface="Roboto"/>
                <a:cs typeface="Roboto"/>
                <a:sym typeface="Roboto"/>
              </a:rPr>
              <a:t> = "w5g3t3g2j“</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По правилам русского языка, имя должно быть записано с большой буквы и без лишних символов в начале и конце. А заказчик требует, чтобы профессия была записана маленькими буквами, а в адресе электронной почты символ “@” должен быть заменен на предлог “</a:t>
            </a:r>
            <a:r>
              <a:rPr lang="ru-RU" sz="1200" dirty="0" err="1">
                <a:solidFill>
                  <a:srgbClr val="C8C8C8"/>
                </a:solidFill>
                <a:latin typeface="Roboto"/>
                <a:ea typeface="Roboto"/>
                <a:cs typeface="Roboto"/>
                <a:sym typeface="Roboto"/>
              </a:rPr>
              <a:t>at</a:t>
            </a:r>
            <a:r>
              <a:rPr lang="ru-RU" sz="1200" dirty="0">
                <a:solidFill>
                  <a:srgbClr val="C8C8C8"/>
                </a:solidFill>
                <a:latin typeface="Roboto"/>
                <a:ea typeface="Roboto"/>
                <a:cs typeface="Roboto"/>
                <a:sym typeface="Roboto"/>
              </a:rPr>
              <a:t>”.</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Для начала декомпозируем кейс на подзадачи. Это хорошая практика в разработке, сразу становится видно с чего можно начать и какие ключевые точки необходимо пройти. В данном примере такая методология может </a:t>
            </a:r>
            <a:r>
              <a:rPr lang="ru-RU" sz="1200" dirty="0" err="1">
                <a:solidFill>
                  <a:srgbClr val="C8C8C8"/>
                </a:solidFill>
                <a:latin typeface="Roboto"/>
                <a:ea typeface="Roboto"/>
                <a:cs typeface="Roboto"/>
                <a:sym typeface="Roboto"/>
              </a:rPr>
              <a:t>казатсья</a:t>
            </a:r>
            <a:r>
              <a:rPr lang="ru-RU" sz="1200" dirty="0">
                <a:solidFill>
                  <a:srgbClr val="C8C8C8"/>
                </a:solidFill>
                <a:latin typeface="Roboto"/>
                <a:ea typeface="Roboto"/>
                <a:cs typeface="Roboto"/>
                <a:sym typeface="Roboto"/>
              </a:rPr>
              <a:t> притянутой за уши, но по мере приобретения опыта в разработке можно дробить задачи крупнее и получать те же бонусы.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Итак, запишем наши задачи в комментарии к коду:</a:t>
            </a:r>
          </a:p>
          <a:p>
            <a:pPr>
              <a:buClr>
                <a:srgbClr val="C8C8C8"/>
              </a:buClr>
            </a:pPr>
            <a:r>
              <a:rPr lang="ru-RU" sz="1200" dirty="0">
                <a:solidFill>
                  <a:srgbClr val="FFBC00"/>
                </a:solidFill>
                <a:latin typeface="Consolas" panose="020B0609020204030204" pitchFamily="49" charset="0"/>
                <a:ea typeface="Roboto"/>
                <a:cs typeface="Roboto"/>
                <a:sym typeface="Roboto"/>
              </a:rPr>
              <a:t># TODO: Вывести строку с интерполированными переменными</a:t>
            </a:r>
          </a:p>
          <a:p>
            <a:pPr>
              <a:buClr>
                <a:srgbClr val="C8C8C8"/>
              </a:buClr>
            </a:pPr>
            <a:r>
              <a:rPr lang="ru-RU" sz="1200" dirty="0">
                <a:solidFill>
                  <a:srgbClr val="FFBC00"/>
                </a:solidFill>
                <a:latin typeface="Consolas" panose="020B0609020204030204" pitchFamily="49" charset="0"/>
                <a:ea typeface="Roboto"/>
                <a:cs typeface="Roboto"/>
                <a:sym typeface="Roboto"/>
              </a:rPr>
              <a:t># TODO: Убрать пробелы в начале и в конце имени</a:t>
            </a:r>
          </a:p>
          <a:p>
            <a:pPr>
              <a:buClr>
                <a:srgbClr val="C8C8C8"/>
              </a:buClr>
            </a:pPr>
            <a:r>
              <a:rPr lang="ru-RU" sz="1200" dirty="0">
                <a:solidFill>
                  <a:srgbClr val="FFBC00"/>
                </a:solidFill>
                <a:latin typeface="Consolas" panose="020B0609020204030204" pitchFamily="49" charset="0"/>
                <a:ea typeface="Roboto"/>
                <a:cs typeface="Roboto"/>
                <a:sym typeface="Roboto"/>
              </a:rPr>
              <a:t># TODO: Убрать символы “~” в начале и конце имени</a:t>
            </a:r>
          </a:p>
          <a:p>
            <a:pPr>
              <a:buClr>
                <a:srgbClr val="C8C8C8"/>
              </a:buClr>
            </a:pPr>
            <a:r>
              <a:rPr lang="ru-RU" sz="1200" dirty="0">
                <a:solidFill>
                  <a:srgbClr val="FFBC00"/>
                </a:solidFill>
                <a:latin typeface="Consolas" panose="020B0609020204030204" pitchFamily="49" charset="0"/>
                <a:ea typeface="Roboto"/>
                <a:cs typeface="Roboto"/>
                <a:sym typeface="Roboto"/>
              </a:rPr>
              <a:t># TODO: Сделать первую букву имени заглавной</a:t>
            </a:r>
          </a:p>
          <a:p>
            <a:pPr>
              <a:buClr>
                <a:srgbClr val="C8C8C8"/>
              </a:buClr>
            </a:pPr>
            <a:r>
              <a:rPr lang="ru-RU" sz="1200" dirty="0">
                <a:solidFill>
                  <a:srgbClr val="FFBC00"/>
                </a:solidFill>
                <a:latin typeface="Consolas" panose="020B0609020204030204" pitchFamily="49" charset="0"/>
                <a:ea typeface="Roboto"/>
                <a:cs typeface="Roboto"/>
                <a:sym typeface="Roboto"/>
              </a:rPr>
              <a:t># TODO: Привести профессию к нижнему регистру</a:t>
            </a:r>
          </a:p>
          <a:p>
            <a:pPr>
              <a:buClr>
                <a:srgbClr val="C8C8C8"/>
              </a:buClr>
            </a:pPr>
            <a:r>
              <a:rPr lang="ru-RU" sz="1200" dirty="0">
                <a:solidFill>
                  <a:srgbClr val="FFBC00"/>
                </a:solidFill>
                <a:latin typeface="Consolas" panose="020B0609020204030204" pitchFamily="49" charset="0"/>
                <a:ea typeface="Roboto"/>
                <a:cs typeface="Roboto"/>
                <a:sym typeface="Roboto"/>
              </a:rPr>
              <a:t># TODO: Заменить в адресе электронной почты символ “@ на предлог “</a:t>
            </a:r>
            <a:r>
              <a:rPr lang="ru-RU" sz="1200" dirty="0" err="1">
                <a:solidFill>
                  <a:srgbClr val="FFBC00"/>
                </a:solidFill>
                <a:latin typeface="Consolas" panose="020B0609020204030204" pitchFamily="49" charset="0"/>
                <a:ea typeface="Roboto"/>
                <a:cs typeface="Roboto"/>
                <a:sym typeface="Roboto"/>
              </a:rPr>
              <a:t>at</a:t>
            </a:r>
            <a:r>
              <a:rPr lang="ru-RU" sz="1200" dirty="0">
                <a:solidFill>
                  <a:srgbClr val="FFBC00"/>
                </a:solidFill>
                <a:latin typeface="Consolas" panose="020B0609020204030204" pitchFamily="49" charset="0"/>
                <a:ea typeface="Roboto"/>
                <a:cs typeface="Roboto"/>
                <a:sym typeface="Roboto"/>
              </a:rPr>
              <a:t>”</a:t>
            </a:r>
          </a:p>
        </p:txBody>
      </p:sp>
      <p:pic>
        <p:nvPicPr>
          <p:cNvPr id="12290" name="Picture 2">
            <a:extLst>
              <a:ext uri="{FF2B5EF4-FFF2-40B4-BE49-F238E27FC236}">
                <a16:creationId xmlns:a16="http://schemas.microsoft.com/office/drawing/2014/main" id="{5148D1AA-2E5D-4C80-9E7F-B373131E9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1" y="429930"/>
            <a:ext cx="5589671" cy="262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0BB80C73-CABA-45FE-88C2-37C039E411AA}"/>
              </a:ext>
            </a:extLst>
          </p:cNvPr>
          <p:cNvSpPr>
            <a:spLocks noGrp="1"/>
          </p:cNvSpPr>
          <p:nvPr>
            <p:ph type="sldNum" idx="12"/>
          </p:nvPr>
        </p:nvSpPr>
        <p:spPr/>
        <p:txBody>
          <a:bodyPr>
            <a:normAutofit/>
          </a:bodyPr>
          <a:lstStyle/>
          <a:p>
            <a:fld id="{00000000-1234-1234-1234-123412341234}" type="slidenum">
              <a:rPr lang="ru" smtClean="0"/>
              <a:pPr/>
              <a:t>21</a:t>
            </a:fld>
            <a:endParaRPr lang="ru"/>
          </a:p>
        </p:txBody>
      </p:sp>
    </p:spTree>
    <p:extLst>
      <p:ext uri="{BB962C8B-B14F-4D97-AF65-F5344CB8AC3E}">
        <p14:creationId xmlns:p14="http://schemas.microsoft.com/office/powerpoint/2010/main" val="456351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1" y="429930"/>
            <a:ext cx="5589671" cy="1066904"/>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FFBC00"/>
                </a:solidFill>
                <a:latin typeface="Consolas" panose="020B0609020204030204" pitchFamily="49" charset="0"/>
                <a:ea typeface="Roboto"/>
                <a:cs typeface="Roboto"/>
                <a:sym typeface="Roboto"/>
              </a:rPr>
              <a:t># TODO: Разгадать и вывести секретный символ</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Кстати, при такой записи, в </a:t>
            </a:r>
            <a:r>
              <a:rPr lang="ru-RU" sz="1200" dirty="0" err="1">
                <a:solidFill>
                  <a:srgbClr val="C8C8C8"/>
                </a:solidFill>
                <a:latin typeface="Roboto"/>
                <a:ea typeface="Roboto"/>
                <a:cs typeface="Roboto"/>
                <a:sym typeface="Roboto"/>
              </a:rPr>
              <a:t>PyCharm</a:t>
            </a:r>
            <a:r>
              <a:rPr lang="ru-RU" sz="1200" dirty="0">
                <a:solidFill>
                  <a:srgbClr val="C8C8C8"/>
                </a:solidFill>
                <a:latin typeface="Roboto"/>
                <a:ea typeface="Roboto"/>
                <a:cs typeface="Roboto"/>
                <a:sym typeface="Roboto"/>
              </a:rPr>
              <a:t> можно посмотреть список задач из кода.</a:t>
            </a:r>
          </a:p>
        </p:txBody>
      </p:sp>
      <p:pic>
        <p:nvPicPr>
          <p:cNvPr id="13314" name="Picture 2">
            <a:extLst>
              <a:ext uri="{FF2B5EF4-FFF2-40B4-BE49-F238E27FC236}">
                <a16:creationId xmlns:a16="http://schemas.microsoft.com/office/drawing/2014/main" id="{87789072-4B3E-4B30-9A61-7F9D3DF06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4" y="1616811"/>
            <a:ext cx="5589671" cy="318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4;p14">
            <a:extLst>
              <a:ext uri="{FF2B5EF4-FFF2-40B4-BE49-F238E27FC236}">
                <a16:creationId xmlns:a16="http://schemas.microsoft.com/office/drawing/2014/main" id="{C7BB0695-EBB0-4A36-8BAD-E98A0A023DBE}"/>
              </a:ext>
            </a:extLst>
          </p:cNvPr>
          <p:cNvSpPr txBox="1"/>
          <p:nvPr/>
        </p:nvSpPr>
        <p:spPr>
          <a:xfrm>
            <a:off x="634160" y="4917402"/>
            <a:ext cx="5589671" cy="3652227"/>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Код для решения первой задачи у нас уже есть:</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f"Меня</a:t>
            </a:r>
            <a:r>
              <a:rPr lang="ru-RU" sz="1200" dirty="0">
                <a:solidFill>
                  <a:srgbClr val="FFBC00"/>
                </a:solidFill>
                <a:latin typeface="Consolas" panose="020B0609020204030204" pitchFamily="49" charset="0"/>
                <a:ea typeface="Roboto"/>
                <a:cs typeface="Roboto"/>
                <a:sym typeface="Roboto"/>
              </a:rPr>
              <a:t> зовут {</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 я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Меня зовут        ~~~</a:t>
            </a:r>
            <a:r>
              <a:rPr lang="ru-RU" sz="1200" dirty="0" err="1">
                <a:solidFill>
                  <a:srgbClr val="FFBC00"/>
                </a:solidFill>
                <a:latin typeface="Consolas" panose="020B0609020204030204" pitchFamily="49" charset="0"/>
                <a:ea typeface="Roboto"/>
                <a:cs typeface="Roboto"/>
                <a:sym typeface="Roboto"/>
              </a:rPr>
              <a:t>денис</a:t>
            </a:r>
            <a:r>
              <a:rPr lang="ru-RU" sz="1200" dirty="0">
                <a:solidFill>
                  <a:srgbClr val="FFBC00"/>
                </a:solidFill>
                <a:latin typeface="Consolas" panose="020B0609020204030204" pitchFamily="49" charset="0"/>
                <a:ea typeface="Roboto"/>
                <a:cs typeface="Roboto"/>
                <a:sym typeface="Roboto"/>
              </a:rPr>
              <a:t>~~     , я R&amp;D </a:t>
            </a:r>
            <a:r>
              <a:rPr lang="ru-RU" sz="1200" dirty="0" err="1">
                <a:solidFill>
                  <a:srgbClr val="FFBC00"/>
                </a:solidFill>
                <a:latin typeface="Consolas" panose="020B0609020204030204" pitchFamily="49" charset="0"/>
                <a:ea typeface="Roboto"/>
                <a:cs typeface="Roboto"/>
                <a:sym typeface="Roboto"/>
              </a:rPr>
              <a:t>рAзРаБоТчИк</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d.naumov@slurm.io</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Уберем выполненный TODO-комментарий и перейдем к следующему. Пробелы в начале и конце строки вполне могут быть регулярным явлением. Например, данные из форм не всегда </a:t>
            </a:r>
            <a:r>
              <a:rPr lang="ru-RU" sz="1200" dirty="0" err="1">
                <a:solidFill>
                  <a:srgbClr val="C8C8C8"/>
                </a:solidFill>
                <a:latin typeface="Roboto"/>
                <a:ea typeface="Roboto"/>
                <a:cs typeface="Roboto"/>
                <a:sym typeface="Roboto"/>
              </a:rPr>
              <a:t>валидируются</a:t>
            </a:r>
            <a:r>
              <a:rPr lang="ru-RU" sz="1200" dirty="0">
                <a:solidFill>
                  <a:srgbClr val="C8C8C8"/>
                </a:solidFill>
                <a:latin typeface="Roboto"/>
                <a:ea typeface="Roboto"/>
                <a:cs typeface="Roboto"/>
                <a:sym typeface="Roboto"/>
              </a:rPr>
              <a:t> и могут приходить в весьма странных форматах. А мы уже знаем, что решать такие частые задачи помогают методы строк. И для этого случая в Python есть метод строки </a:t>
            </a:r>
            <a:r>
              <a:rPr lang="ru-RU" sz="1200" dirty="0" err="1">
                <a:solidFill>
                  <a:srgbClr val="C8C8C8"/>
                </a:solidFill>
                <a:latin typeface="Roboto"/>
                <a:ea typeface="Roboto"/>
                <a:cs typeface="Roboto"/>
                <a:sym typeface="Roboto"/>
              </a:rPr>
              <a:t>strip</a:t>
            </a:r>
            <a:r>
              <a:rPr lang="ru-RU" sz="1200" dirty="0">
                <a:solidFill>
                  <a:srgbClr val="C8C8C8"/>
                </a:solidFill>
                <a:latin typeface="Roboto"/>
                <a:ea typeface="Roboto"/>
                <a:cs typeface="Roboto"/>
                <a:sym typeface="Roboto"/>
              </a:rPr>
              <a:t>. </a:t>
            </a:r>
          </a:p>
        </p:txBody>
      </p:sp>
      <p:sp>
        <p:nvSpPr>
          <p:cNvPr id="2" name="Номер слайда 1">
            <a:extLst>
              <a:ext uri="{FF2B5EF4-FFF2-40B4-BE49-F238E27FC236}">
                <a16:creationId xmlns:a16="http://schemas.microsoft.com/office/drawing/2014/main" id="{13D107FD-416B-42FF-8E8C-4A55F0FB9174}"/>
              </a:ext>
            </a:extLst>
          </p:cNvPr>
          <p:cNvSpPr>
            <a:spLocks noGrp="1"/>
          </p:cNvSpPr>
          <p:nvPr>
            <p:ph type="sldNum" idx="12"/>
          </p:nvPr>
        </p:nvSpPr>
        <p:spPr/>
        <p:txBody>
          <a:bodyPr>
            <a:normAutofit/>
          </a:bodyPr>
          <a:lstStyle/>
          <a:p>
            <a:fld id="{00000000-1234-1234-1234-123412341234}" type="slidenum">
              <a:rPr lang="ru" smtClean="0"/>
              <a:pPr/>
              <a:t>22</a:t>
            </a:fld>
            <a:endParaRPr lang="ru"/>
          </a:p>
        </p:txBody>
      </p:sp>
    </p:spTree>
    <p:extLst>
      <p:ext uri="{BB962C8B-B14F-4D97-AF65-F5344CB8AC3E}">
        <p14:creationId xmlns:p14="http://schemas.microsoft.com/office/powerpoint/2010/main" val="899512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1" y="429930"/>
            <a:ext cx="5589671" cy="771487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Применим его.</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f"Меня</a:t>
            </a:r>
            <a:r>
              <a:rPr lang="ru-RU" sz="1200" dirty="0">
                <a:solidFill>
                  <a:srgbClr val="FFBC00"/>
                </a:solidFill>
                <a:latin typeface="Consolas" panose="020B0609020204030204" pitchFamily="49" charset="0"/>
                <a:ea typeface="Roboto"/>
                <a:cs typeface="Roboto"/>
                <a:sym typeface="Roboto"/>
              </a:rPr>
              <a:t> зовут {</a:t>
            </a:r>
            <a:r>
              <a:rPr lang="ru-RU" sz="1200" dirty="0" err="1">
                <a:solidFill>
                  <a:srgbClr val="FFBC00"/>
                </a:solidFill>
                <a:latin typeface="Consolas" panose="020B0609020204030204" pitchFamily="49" charset="0"/>
                <a:ea typeface="Roboto"/>
                <a:cs typeface="Roboto"/>
                <a:sym typeface="Roboto"/>
              </a:rPr>
              <a:t>name.strip</a:t>
            </a:r>
            <a:r>
              <a:rPr lang="ru-RU" sz="1200" dirty="0">
                <a:solidFill>
                  <a:srgbClr val="FFBC00"/>
                </a:solidFill>
                <a:latin typeface="Consolas" panose="020B0609020204030204" pitchFamily="49" charset="0"/>
                <a:ea typeface="Roboto"/>
                <a:cs typeface="Roboto"/>
                <a:sym typeface="Roboto"/>
              </a:rPr>
              <a:t>()}, я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Меня зовут ~~~</a:t>
            </a:r>
            <a:r>
              <a:rPr lang="ru-RU" sz="1200" dirty="0" err="1">
                <a:solidFill>
                  <a:srgbClr val="FFBC00"/>
                </a:solidFill>
                <a:latin typeface="Consolas" panose="020B0609020204030204" pitchFamily="49" charset="0"/>
                <a:ea typeface="Roboto"/>
                <a:cs typeface="Roboto"/>
                <a:sym typeface="Roboto"/>
              </a:rPr>
              <a:t>денис</a:t>
            </a:r>
            <a:r>
              <a:rPr lang="ru-RU" sz="1200" dirty="0">
                <a:solidFill>
                  <a:srgbClr val="FFBC00"/>
                </a:solidFill>
                <a:latin typeface="Consolas" panose="020B0609020204030204" pitchFamily="49" charset="0"/>
                <a:ea typeface="Roboto"/>
                <a:cs typeface="Roboto"/>
                <a:sym typeface="Roboto"/>
              </a:rPr>
              <a:t>~~, я R&amp;D </a:t>
            </a:r>
            <a:r>
              <a:rPr lang="ru-RU" sz="1200" dirty="0" err="1">
                <a:solidFill>
                  <a:srgbClr val="FFBC00"/>
                </a:solidFill>
                <a:latin typeface="Consolas" panose="020B0609020204030204" pitchFamily="49" charset="0"/>
                <a:ea typeface="Roboto"/>
                <a:cs typeface="Roboto"/>
                <a:sym typeface="Roboto"/>
              </a:rPr>
              <a:t>рAзРаБоТчИк</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d.naumov@slurm.io</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Стало чуть лучше. Но как убрать не только пробелы, а еще и символ “~”? Все просто: метод </a:t>
            </a:r>
            <a:r>
              <a:rPr lang="ru-RU" sz="1200" dirty="0" err="1">
                <a:solidFill>
                  <a:srgbClr val="C8C8C8"/>
                </a:solidFill>
                <a:latin typeface="Roboto"/>
                <a:ea typeface="Roboto"/>
                <a:cs typeface="Roboto"/>
                <a:sym typeface="Roboto"/>
              </a:rPr>
              <a:t>strip</a:t>
            </a:r>
            <a:r>
              <a:rPr lang="ru-RU" sz="1200" dirty="0">
                <a:solidFill>
                  <a:srgbClr val="C8C8C8"/>
                </a:solidFill>
                <a:latin typeface="Roboto"/>
                <a:ea typeface="Roboto"/>
                <a:cs typeface="Roboto"/>
                <a:sym typeface="Roboto"/>
              </a:rPr>
              <a:t> может принимать в качеству аргумента строку, символы которой он будет убирать из начала и конца строки. Здесь нам помогут одинарные кавычки, так как двойные уже используются в объявлении основной строки.</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f"Меня</a:t>
            </a:r>
            <a:r>
              <a:rPr lang="ru-RU" sz="1200" dirty="0">
                <a:solidFill>
                  <a:srgbClr val="FFBC00"/>
                </a:solidFill>
                <a:latin typeface="Consolas" panose="020B0609020204030204" pitchFamily="49" charset="0"/>
                <a:ea typeface="Roboto"/>
                <a:cs typeface="Roboto"/>
                <a:sym typeface="Roboto"/>
              </a:rPr>
              <a:t> зовут {</a:t>
            </a:r>
            <a:r>
              <a:rPr lang="ru-RU" sz="1200" dirty="0" err="1">
                <a:solidFill>
                  <a:srgbClr val="FFBC00"/>
                </a:solidFill>
                <a:latin typeface="Consolas" panose="020B0609020204030204" pitchFamily="49" charset="0"/>
                <a:ea typeface="Roboto"/>
                <a:cs typeface="Roboto"/>
                <a:sym typeface="Roboto"/>
              </a:rPr>
              <a:t>name.strip</a:t>
            </a:r>
            <a:r>
              <a:rPr lang="ru-RU" sz="1200" dirty="0">
                <a:solidFill>
                  <a:srgbClr val="FFBC00"/>
                </a:solidFill>
                <a:latin typeface="Consolas" panose="020B0609020204030204" pitchFamily="49" charset="0"/>
                <a:ea typeface="Roboto"/>
                <a:cs typeface="Roboto"/>
                <a:sym typeface="Roboto"/>
              </a:rPr>
              <a:t>(' ~')}, я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Меня зовут </a:t>
            </a:r>
            <a:r>
              <a:rPr lang="ru-RU" sz="1200" dirty="0" err="1">
                <a:solidFill>
                  <a:srgbClr val="FFBC00"/>
                </a:solidFill>
                <a:latin typeface="Consolas" panose="020B0609020204030204" pitchFamily="49" charset="0"/>
                <a:ea typeface="Roboto"/>
                <a:cs typeface="Roboto"/>
                <a:sym typeface="Roboto"/>
              </a:rPr>
              <a:t>денис</a:t>
            </a:r>
            <a:r>
              <a:rPr lang="ru-RU" sz="1200" dirty="0">
                <a:solidFill>
                  <a:srgbClr val="FFBC00"/>
                </a:solidFill>
                <a:latin typeface="Consolas" panose="020B0609020204030204" pitchFamily="49" charset="0"/>
                <a:ea typeface="Roboto"/>
                <a:cs typeface="Roboto"/>
                <a:sym typeface="Roboto"/>
              </a:rPr>
              <a:t>, я R&amp;D </a:t>
            </a:r>
            <a:r>
              <a:rPr lang="ru-RU" sz="1200" dirty="0" err="1">
                <a:solidFill>
                  <a:srgbClr val="FFBC00"/>
                </a:solidFill>
                <a:latin typeface="Consolas" panose="020B0609020204030204" pitchFamily="49" charset="0"/>
                <a:ea typeface="Roboto"/>
                <a:cs typeface="Roboto"/>
                <a:sym typeface="Roboto"/>
              </a:rPr>
              <a:t>рAзРаБоТчИк</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d.naumov@slurm.io</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То, что надо. Если бы нам было нужно убрать ненужные символы только слева или только справа у метода </a:t>
            </a:r>
            <a:r>
              <a:rPr lang="ru-RU" sz="1200" dirty="0" err="1">
                <a:solidFill>
                  <a:srgbClr val="C8C8C8"/>
                </a:solidFill>
                <a:latin typeface="Roboto"/>
                <a:ea typeface="Roboto"/>
                <a:cs typeface="Roboto"/>
                <a:sym typeface="Roboto"/>
              </a:rPr>
              <a:t>strip</a:t>
            </a:r>
            <a:r>
              <a:rPr lang="ru-RU" sz="1200" dirty="0">
                <a:solidFill>
                  <a:srgbClr val="C8C8C8"/>
                </a:solidFill>
                <a:latin typeface="Roboto"/>
                <a:ea typeface="Roboto"/>
                <a:cs typeface="Roboto"/>
                <a:sym typeface="Roboto"/>
              </a:rPr>
              <a:t> есть вариации </a:t>
            </a:r>
            <a:r>
              <a:rPr lang="ru-RU" sz="1200" dirty="0" err="1">
                <a:solidFill>
                  <a:srgbClr val="C8C8C8"/>
                </a:solidFill>
                <a:latin typeface="Roboto"/>
                <a:ea typeface="Roboto"/>
                <a:cs typeface="Roboto"/>
                <a:sym typeface="Roboto"/>
              </a:rPr>
              <a:t>lstrip</a:t>
            </a:r>
            <a:r>
              <a:rPr lang="ru-RU" sz="1200" dirty="0">
                <a:solidFill>
                  <a:srgbClr val="C8C8C8"/>
                </a:solidFill>
                <a:latin typeface="Roboto"/>
                <a:ea typeface="Roboto"/>
                <a:cs typeface="Roboto"/>
                <a:sym typeface="Roboto"/>
              </a:rPr>
              <a:t> (от </a:t>
            </a:r>
            <a:r>
              <a:rPr lang="ru-RU" sz="1200" dirty="0" err="1">
                <a:solidFill>
                  <a:srgbClr val="C8C8C8"/>
                </a:solidFill>
                <a:latin typeface="Roboto"/>
                <a:ea typeface="Roboto"/>
                <a:cs typeface="Roboto"/>
                <a:sym typeface="Roboto"/>
              </a:rPr>
              <a:t>left</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strip</a:t>
            </a:r>
            <a:r>
              <a:rPr lang="ru-RU" sz="1200" dirty="0">
                <a:solidFill>
                  <a:srgbClr val="C8C8C8"/>
                </a:solidFill>
                <a:latin typeface="Roboto"/>
                <a:ea typeface="Roboto"/>
                <a:cs typeface="Roboto"/>
                <a:sym typeface="Roboto"/>
              </a:rPr>
              <a:t>) и </a:t>
            </a:r>
            <a:r>
              <a:rPr lang="ru-RU" sz="1200" dirty="0" err="1">
                <a:solidFill>
                  <a:srgbClr val="C8C8C8"/>
                </a:solidFill>
                <a:latin typeface="Roboto"/>
                <a:ea typeface="Roboto"/>
                <a:cs typeface="Roboto"/>
                <a:sym typeface="Roboto"/>
              </a:rPr>
              <a:t>rstrip</a:t>
            </a:r>
            <a:r>
              <a:rPr lang="ru-RU" sz="1200" dirty="0">
                <a:solidFill>
                  <a:srgbClr val="C8C8C8"/>
                </a:solidFill>
                <a:latin typeface="Roboto"/>
                <a:ea typeface="Roboto"/>
                <a:cs typeface="Roboto"/>
                <a:sym typeface="Roboto"/>
              </a:rPr>
              <a:t> (от </a:t>
            </a:r>
            <a:r>
              <a:rPr lang="ru-RU" sz="1200" dirty="0" err="1">
                <a:solidFill>
                  <a:srgbClr val="C8C8C8"/>
                </a:solidFill>
                <a:latin typeface="Roboto"/>
                <a:ea typeface="Roboto"/>
                <a:cs typeface="Roboto"/>
                <a:sym typeface="Roboto"/>
              </a:rPr>
              <a:t>right</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strip</a:t>
            </a:r>
            <a:r>
              <a:rPr lang="ru-RU" sz="1200" dirty="0">
                <a:solidFill>
                  <a:srgbClr val="C8C8C8"/>
                </a:solidFill>
                <a:latin typeface="Roboto"/>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А еще мы поняли, что как метод </a:t>
            </a:r>
            <a:r>
              <a:rPr lang="ru-RU" sz="1200" dirty="0" err="1">
                <a:solidFill>
                  <a:srgbClr val="C8C8C8"/>
                </a:solidFill>
                <a:latin typeface="Roboto"/>
                <a:ea typeface="Roboto"/>
                <a:cs typeface="Roboto"/>
                <a:sym typeface="Roboto"/>
              </a:rPr>
              <a:t>strip</a:t>
            </a:r>
            <a:r>
              <a:rPr lang="ru-RU" sz="1200" dirty="0">
                <a:solidFill>
                  <a:srgbClr val="C8C8C8"/>
                </a:solidFill>
                <a:latin typeface="Roboto"/>
                <a:ea typeface="Roboto"/>
                <a:cs typeface="Roboto"/>
                <a:sym typeface="Roboto"/>
              </a:rPr>
              <a:t> работает, и что в качестве результата применения он возвращает также строку. Это значит, что к полученному результату можно применить еще один метод строки. Такой подход называется </a:t>
            </a:r>
            <a:r>
              <a:rPr lang="ru-RU" sz="1200" dirty="0" err="1">
                <a:solidFill>
                  <a:srgbClr val="C8C8C8"/>
                </a:solidFill>
                <a:latin typeface="Roboto"/>
                <a:ea typeface="Roboto"/>
                <a:cs typeface="Roboto"/>
                <a:sym typeface="Roboto"/>
              </a:rPr>
              <a:t>чейнингом</a:t>
            </a:r>
            <a:r>
              <a:rPr lang="ru-RU" sz="1200" dirty="0">
                <a:solidFill>
                  <a:srgbClr val="C8C8C8"/>
                </a:solidFill>
                <a:latin typeface="Roboto"/>
                <a:ea typeface="Roboto"/>
                <a:cs typeface="Roboto"/>
                <a:sym typeface="Roboto"/>
              </a:rPr>
              <a:t> или цепочками методов.</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Управление регистром - тоже частая задача. А это значит, что и для нее наверняка есть свой метод строки. И это правда, для этого служат такие методы как </a:t>
            </a:r>
            <a:r>
              <a:rPr lang="ru-RU" sz="1200" dirty="0" err="1">
                <a:solidFill>
                  <a:srgbClr val="C8C8C8"/>
                </a:solidFill>
                <a:latin typeface="Roboto"/>
                <a:ea typeface="Roboto"/>
                <a:cs typeface="Roboto"/>
                <a:sym typeface="Roboto"/>
              </a:rPr>
              <a:t>upper</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lower</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capitalize</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swapcase</a:t>
            </a:r>
            <a:r>
              <a:rPr lang="ru-RU" sz="1200" dirty="0">
                <a:solidFill>
                  <a:srgbClr val="C8C8C8"/>
                </a:solidFill>
                <a:latin typeface="Roboto"/>
                <a:ea typeface="Roboto"/>
                <a:cs typeface="Roboto"/>
                <a:sym typeface="Roboto"/>
              </a:rPr>
              <a:t> и </a:t>
            </a:r>
            <a:r>
              <a:rPr lang="ru-RU" sz="1200" dirty="0" err="1">
                <a:solidFill>
                  <a:srgbClr val="C8C8C8"/>
                </a:solidFill>
                <a:latin typeface="Roboto"/>
                <a:ea typeface="Roboto"/>
                <a:cs typeface="Roboto"/>
                <a:sym typeface="Roboto"/>
              </a:rPr>
              <a:t>title</a:t>
            </a:r>
            <a:r>
              <a:rPr lang="ru-RU" sz="1200" dirty="0">
                <a:solidFill>
                  <a:srgbClr val="C8C8C8"/>
                </a:solidFill>
                <a:latin typeface="Roboto"/>
                <a:ea typeface="Roboto"/>
                <a:cs typeface="Roboto"/>
                <a:sym typeface="Roboto"/>
              </a:rPr>
              <a:t>.</a:t>
            </a:r>
          </a:p>
        </p:txBody>
      </p:sp>
      <p:sp>
        <p:nvSpPr>
          <p:cNvPr id="2" name="Номер слайда 1">
            <a:extLst>
              <a:ext uri="{FF2B5EF4-FFF2-40B4-BE49-F238E27FC236}">
                <a16:creationId xmlns:a16="http://schemas.microsoft.com/office/drawing/2014/main" id="{E9274DA6-57AB-42CC-AF2F-A4A1D23B6181}"/>
              </a:ext>
            </a:extLst>
          </p:cNvPr>
          <p:cNvSpPr>
            <a:spLocks noGrp="1"/>
          </p:cNvSpPr>
          <p:nvPr>
            <p:ph type="sldNum" idx="12"/>
          </p:nvPr>
        </p:nvSpPr>
        <p:spPr/>
        <p:txBody>
          <a:bodyPr>
            <a:normAutofit/>
          </a:bodyPr>
          <a:lstStyle/>
          <a:p>
            <a:fld id="{00000000-1234-1234-1234-123412341234}" type="slidenum">
              <a:rPr lang="ru" smtClean="0"/>
              <a:pPr/>
              <a:t>23</a:t>
            </a:fld>
            <a:endParaRPr lang="ru"/>
          </a:p>
        </p:txBody>
      </p:sp>
    </p:spTree>
    <p:extLst>
      <p:ext uri="{BB962C8B-B14F-4D97-AF65-F5344CB8AC3E}">
        <p14:creationId xmlns:p14="http://schemas.microsoft.com/office/powerpoint/2010/main" val="4073203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1" y="429930"/>
            <a:ext cx="5589671" cy="771487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a:t>
            </a:r>
            <a:r>
              <a:rPr lang="en-US"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upper</a:t>
            </a:r>
            <a:r>
              <a:rPr lang="ru-RU" sz="1200" dirty="0">
                <a:solidFill>
                  <a:srgbClr val="C8C8C8"/>
                </a:solidFill>
                <a:latin typeface="Roboto"/>
                <a:ea typeface="Roboto"/>
                <a:cs typeface="Roboto"/>
                <a:sym typeface="Roboto"/>
              </a:rPr>
              <a:t> приводит символы строки к заглавным</a:t>
            </a:r>
          </a:p>
          <a:p>
            <a:pPr>
              <a:buClr>
                <a:srgbClr val="C8C8C8"/>
              </a:buClr>
            </a:pPr>
            <a:r>
              <a:rPr lang="ru-RU" sz="1200" dirty="0">
                <a:solidFill>
                  <a:srgbClr val="C8C8C8"/>
                </a:solidFill>
                <a:latin typeface="Roboto"/>
                <a:ea typeface="Roboto"/>
                <a:cs typeface="Roboto"/>
                <a:sym typeface="Roboto"/>
              </a:rPr>
              <a:t>•</a:t>
            </a:r>
            <a:r>
              <a:rPr lang="en-US"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lower</a:t>
            </a:r>
            <a:r>
              <a:rPr lang="ru-RU" sz="1200" dirty="0">
                <a:solidFill>
                  <a:srgbClr val="C8C8C8"/>
                </a:solidFill>
                <a:latin typeface="Roboto"/>
                <a:ea typeface="Roboto"/>
                <a:cs typeface="Roboto"/>
                <a:sym typeface="Roboto"/>
              </a:rPr>
              <a:t> приводит символы строки к строчным</a:t>
            </a:r>
          </a:p>
          <a:p>
            <a:pPr>
              <a:buClr>
                <a:srgbClr val="C8C8C8"/>
              </a:buClr>
            </a:pPr>
            <a:r>
              <a:rPr lang="ru-RU" sz="1200" dirty="0">
                <a:solidFill>
                  <a:srgbClr val="C8C8C8"/>
                </a:solidFill>
                <a:latin typeface="Roboto"/>
                <a:ea typeface="Roboto"/>
                <a:cs typeface="Roboto"/>
                <a:sym typeface="Roboto"/>
              </a:rPr>
              <a:t>•</a:t>
            </a:r>
            <a:r>
              <a:rPr lang="en-US"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capitalize</a:t>
            </a:r>
            <a:r>
              <a:rPr lang="ru-RU" sz="1200" dirty="0">
                <a:solidFill>
                  <a:srgbClr val="C8C8C8"/>
                </a:solidFill>
                <a:latin typeface="Roboto"/>
                <a:ea typeface="Roboto"/>
                <a:cs typeface="Roboto"/>
                <a:sym typeface="Roboto"/>
              </a:rPr>
              <a:t> делает первую букву строки заглавной</a:t>
            </a:r>
          </a:p>
          <a:p>
            <a:pPr>
              <a:buClr>
                <a:srgbClr val="C8C8C8"/>
              </a:buClr>
            </a:pPr>
            <a:r>
              <a:rPr lang="ru-RU" sz="1200" dirty="0">
                <a:solidFill>
                  <a:srgbClr val="C8C8C8"/>
                </a:solidFill>
                <a:latin typeface="Roboto"/>
                <a:ea typeface="Roboto"/>
                <a:cs typeface="Roboto"/>
                <a:sym typeface="Roboto"/>
              </a:rPr>
              <a:t>•</a:t>
            </a:r>
            <a:r>
              <a:rPr lang="en-US"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swapcase</a:t>
            </a:r>
            <a:r>
              <a:rPr lang="ru-RU" sz="1200" dirty="0">
                <a:solidFill>
                  <a:srgbClr val="C8C8C8"/>
                </a:solidFill>
                <a:latin typeface="Roboto"/>
                <a:ea typeface="Roboto"/>
                <a:cs typeface="Roboto"/>
                <a:sym typeface="Roboto"/>
              </a:rPr>
              <a:t> меняет регистр на противоположный</a:t>
            </a:r>
          </a:p>
          <a:p>
            <a:pPr>
              <a:buClr>
                <a:srgbClr val="C8C8C8"/>
              </a:buClr>
            </a:pPr>
            <a:r>
              <a:rPr lang="ru-RU" sz="1200" dirty="0">
                <a:solidFill>
                  <a:srgbClr val="C8C8C8"/>
                </a:solidFill>
                <a:latin typeface="Roboto"/>
                <a:ea typeface="Roboto"/>
                <a:cs typeface="Roboto"/>
                <a:sym typeface="Roboto"/>
              </a:rPr>
              <a:t>•</a:t>
            </a:r>
            <a:r>
              <a:rPr lang="en-US"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title</a:t>
            </a:r>
            <a:r>
              <a:rPr lang="ru-RU" sz="1200" dirty="0">
                <a:solidFill>
                  <a:srgbClr val="C8C8C8"/>
                </a:solidFill>
                <a:latin typeface="Roboto"/>
                <a:ea typeface="Roboto"/>
                <a:cs typeface="Roboto"/>
                <a:sym typeface="Roboto"/>
              </a:rPr>
              <a:t> приводит первую букву каждого слова в верхний регистр, а все остальные в нижний</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Кажется, что в имени нам нужен метод </a:t>
            </a:r>
            <a:r>
              <a:rPr lang="ru-RU" sz="1200" dirty="0" err="1">
                <a:solidFill>
                  <a:srgbClr val="C8C8C8"/>
                </a:solidFill>
                <a:latin typeface="Roboto"/>
                <a:ea typeface="Roboto"/>
                <a:cs typeface="Roboto"/>
                <a:sym typeface="Roboto"/>
              </a:rPr>
              <a:t>capitalize</a:t>
            </a:r>
            <a:r>
              <a:rPr lang="ru-RU" sz="1200" dirty="0">
                <a:solidFill>
                  <a:srgbClr val="C8C8C8"/>
                </a:solidFill>
                <a:latin typeface="Roboto"/>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f"Меня</a:t>
            </a:r>
            <a:r>
              <a:rPr lang="ru-RU" sz="1200" dirty="0">
                <a:solidFill>
                  <a:srgbClr val="FFBC00"/>
                </a:solidFill>
                <a:latin typeface="Consolas" panose="020B0609020204030204" pitchFamily="49" charset="0"/>
                <a:ea typeface="Roboto"/>
                <a:cs typeface="Roboto"/>
                <a:sym typeface="Roboto"/>
              </a:rPr>
              <a:t> зовут {</a:t>
            </a:r>
            <a:r>
              <a:rPr lang="ru-RU" sz="1200" dirty="0" err="1">
                <a:solidFill>
                  <a:srgbClr val="FFBC00"/>
                </a:solidFill>
                <a:latin typeface="Consolas" panose="020B0609020204030204" pitchFamily="49" charset="0"/>
                <a:ea typeface="Roboto"/>
                <a:cs typeface="Roboto"/>
                <a:sym typeface="Roboto"/>
              </a:rPr>
              <a:t>name.strip</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capitalize</a:t>
            </a:r>
            <a:r>
              <a:rPr lang="ru-RU" sz="1200" dirty="0">
                <a:solidFill>
                  <a:srgbClr val="FFBC00"/>
                </a:solidFill>
                <a:latin typeface="Consolas" panose="020B0609020204030204" pitchFamily="49" charset="0"/>
                <a:ea typeface="Roboto"/>
                <a:cs typeface="Roboto"/>
                <a:sym typeface="Roboto"/>
              </a:rPr>
              <a:t>()}, я {</a:t>
            </a:r>
            <a:r>
              <a:rPr lang="ru-RU" sz="1200" dirty="0" err="1">
                <a:solidFill>
                  <a:srgbClr val="FFBC00"/>
                </a:solidFill>
                <a:latin typeface="Consolas" panose="020B0609020204030204" pitchFamily="49" charset="0"/>
                <a:ea typeface="Roboto"/>
                <a:cs typeface="Roboto"/>
                <a:sym typeface="Roboto"/>
              </a:rPr>
              <a:t>job</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Меня зовут Денис, я R&amp;D </a:t>
            </a:r>
            <a:r>
              <a:rPr lang="ru-RU" sz="1200" dirty="0" err="1">
                <a:solidFill>
                  <a:srgbClr val="FFBC00"/>
                </a:solidFill>
                <a:latin typeface="Consolas" panose="020B0609020204030204" pitchFamily="49" charset="0"/>
                <a:ea typeface="Roboto"/>
                <a:cs typeface="Roboto"/>
                <a:sym typeface="Roboto"/>
              </a:rPr>
              <a:t>рAзРаБоТчИк</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d.naumov@slurm.io</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Убираем TODO, и сразу же делаем следующий. Здесь кажется применимым метод </a:t>
            </a:r>
            <a:r>
              <a:rPr lang="ru-RU" sz="1200" dirty="0" err="1">
                <a:solidFill>
                  <a:srgbClr val="C8C8C8"/>
                </a:solidFill>
                <a:latin typeface="Roboto"/>
                <a:ea typeface="Roboto"/>
                <a:cs typeface="Roboto"/>
                <a:sym typeface="Roboto"/>
              </a:rPr>
              <a:t>lower</a:t>
            </a:r>
            <a:r>
              <a:rPr lang="ru-RU" sz="1200" dirty="0">
                <a:solidFill>
                  <a:srgbClr val="C8C8C8"/>
                </a:solidFill>
                <a:latin typeface="Roboto"/>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f"Меня</a:t>
            </a:r>
            <a:r>
              <a:rPr lang="ru-RU" sz="1200" dirty="0">
                <a:solidFill>
                  <a:srgbClr val="FFBC00"/>
                </a:solidFill>
                <a:latin typeface="Consolas" panose="020B0609020204030204" pitchFamily="49" charset="0"/>
                <a:ea typeface="Roboto"/>
                <a:cs typeface="Roboto"/>
                <a:sym typeface="Roboto"/>
              </a:rPr>
              <a:t> зовут {</a:t>
            </a:r>
            <a:r>
              <a:rPr lang="ru-RU" sz="1200" dirty="0" err="1">
                <a:solidFill>
                  <a:srgbClr val="FFBC00"/>
                </a:solidFill>
                <a:latin typeface="Consolas" panose="020B0609020204030204" pitchFamily="49" charset="0"/>
                <a:ea typeface="Roboto"/>
                <a:cs typeface="Roboto"/>
                <a:sym typeface="Roboto"/>
              </a:rPr>
              <a:t>name.strip</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capitalize</a:t>
            </a:r>
            <a:r>
              <a:rPr lang="ru-RU" sz="1200" dirty="0">
                <a:solidFill>
                  <a:srgbClr val="FFBC00"/>
                </a:solidFill>
                <a:latin typeface="Consolas" panose="020B0609020204030204" pitchFamily="49" charset="0"/>
                <a:ea typeface="Roboto"/>
                <a:cs typeface="Roboto"/>
                <a:sym typeface="Roboto"/>
              </a:rPr>
              <a:t>()}, я {</a:t>
            </a:r>
            <a:r>
              <a:rPr lang="ru-RU" sz="1200" dirty="0" err="1">
                <a:solidFill>
                  <a:srgbClr val="FFBC00"/>
                </a:solidFill>
                <a:latin typeface="Consolas" panose="020B0609020204030204" pitchFamily="49" charset="0"/>
                <a:ea typeface="Roboto"/>
                <a:cs typeface="Roboto"/>
                <a:sym typeface="Roboto"/>
              </a:rPr>
              <a:t>job.lower</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email</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Меня зовут Денис, я </a:t>
            </a:r>
            <a:r>
              <a:rPr lang="ru-RU" sz="1200" dirty="0" err="1">
                <a:solidFill>
                  <a:srgbClr val="FFBC00"/>
                </a:solidFill>
                <a:latin typeface="Consolas" panose="020B0609020204030204" pitchFamily="49" charset="0"/>
                <a:ea typeface="Roboto"/>
                <a:cs typeface="Roboto"/>
                <a:sym typeface="Roboto"/>
              </a:rPr>
              <a:t>r&amp;d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рaзработчик</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d.naumov@slurm.io</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И пред последняя TODO: Заменить в адресе электронной почты символ “@ на предлог “</a:t>
            </a:r>
            <a:r>
              <a:rPr lang="ru-RU" sz="1200" dirty="0" err="1">
                <a:solidFill>
                  <a:srgbClr val="C8C8C8"/>
                </a:solidFill>
                <a:latin typeface="Roboto"/>
                <a:ea typeface="Roboto"/>
                <a:cs typeface="Roboto"/>
                <a:sym typeface="Roboto"/>
              </a:rPr>
              <a:t>at</a:t>
            </a:r>
            <a:r>
              <a:rPr lang="ru-RU" sz="1200" dirty="0">
                <a:solidFill>
                  <a:srgbClr val="C8C8C8"/>
                </a:solidFill>
                <a:latin typeface="Roboto"/>
                <a:ea typeface="Roboto"/>
                <a:cs typeface="Roboto"/>
                <a:sym typeface="Roboto"/>
              </a:rPr>
              <a:t>”. Что может быть более регулярным при работе со строками, чем замена одной части на другую? И реализует эту возможность метод </a:t>
            </a:r>
            <a:r>
              <a:rPr lang="ru-RU" sz="1200" dirty="0" err="1">
                <a:solidFill>
                  <a:srgbClr val="C8C8C8"/>
                </a:solidFill>
                <a:latin typeface="Roboto"/>
                <a:ea typeface="Roboto"/>
                <a:cs typeface="Roboto"/>
                <a:sym typeface="Roboto"/>
              </a:rPr>
              <a:t>replace</a:t>
            </a:r>
            <a:r>
              <a:rPr lang="ru-RU" sz="1200" dirty="0">
                <a:solidFill>
                  <a:srgbClr val="C8C8C8"/>
                </a:solidFill>
                <a:latin typeface="Roboto"/>
                <a:ea typeface="Roboto"/>
                <a:cs typeface="Roboto"/>
                <a:sym typeface="Roboto"/>
              </a:rPr>
              <a:t>. В качестве первого параметра он принимает подстроку, которая будет заменена в исходной строке. В качестве второго - строку, на которую будет заменена подстрока в исходной строка. А в качестве третьего - максимальное количество замен, по умолчанию метод заменяет все вхождения.</a:t>
            </a:r>
          </a:p>
        </p:txBody>
      </p:sp>
      <p:sp>
        <p:nvSpPr>
          <p:cNvPr id="2" name="Номер слайда 1">
            <a:extLst>
              <a:ext uri="{FF2B5EF4-FFF2-40B4-BE49-F238E27FC236}">
                <a16:creationId xmlns:a16="http://schemas.microsoft.com/office/drawing/2014/main" id="{3B2FD7DA-6214-46EE-B944-65B660921A9B}"/>
              </a:ext>
            </a:extLst>
          </p:cNvPr>
          <p:cNvSpPr>
            <a:spLocks noGrp="1"/>
          </p:cNvSpPr>
          <p:nvPr>
            <p:ph type="sldNum" idx="12"/>
          </p:nvPr>
        </p:nvSpPr>
        <p:spPr/>
        <p:txBody>
          <a:bodyPr>
            <a:normAutofit/>
          </a:bodyPr>
          <a:lstStyle/>
          <a:p>
            <a:fld id="{00000000-1234-1234-1234-123412341234}" type="slidenum">
              <a:rPr lang="ru" smtClean="0"/>
              <a:pPr/>
              <a:t>24</a:t>
            </a:fld>
            <a:endParaRPr lang="ru"/>
          </a:p>
        </p:txBody>
      </p:sp>
    </p:spTree>
    <p:extLst>
      <p:ext uri="{BB962C8B-B14F-4D97-AF65-F5344CB8AC3E}">
        <p14:creationId xmlns:p14="http://schemas.microsoft.com/office/powerpoint/2010/main" val="3490346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1" y="429930"/>
            <a:ext cx="5589671" cy="863820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Нам нужно заменить  символ “@ на предлог “</a:t>
            </a:r>
            <a:r>
              <a:rPr lang="ru-RU" sz="1200" dirty="0" err="1">
                <a:solidFill>
                  <a:srgbClr val="C8C8C8"/>
                </a:solidFill>
                <a:latin typeface="Roboto"/>
                <a:ea typeface="Roboto"/>
                <a:cs typeface="Roboto"/>
                <a:sym typeface="Roboto"/>
              </a:rPr>
              <a:t>at</a:t>
            </a:r>
            <a:r>
              <a:rPr lang="ru-RU" sz="1200" dirty="0">
                <a:solidFill>
                  <a:srgbClr val="C8C8C8"/>
                </a:solidFill>
                <a:latin typeface="Roboto"/>
                <a:ea typeface="Roboto"/>
                <a:cs typeface="Roboto"/>
                <a:sym typeface="Roboto"/>
              </a:rPr>
              <a:t>”. Вспомним самое начало урока и то, что нам приходилось расставлять пробелы, с предлогом наверняка будет то же самое. Давайте сразу укажем пробелы слева и справа от предлога. В конечном счете все выглядит так:</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f"Меня</a:t>
            </a:r>
            <a:r>
              <a:rPr lang="ru-RU" sz="1200" dirty="0">
                <a:solidFill>
                  <a:srgbClr val="FFBC00"/>
                </a:solidFill>
                <a:latin typeface="Consolas" panose="020B0609020204030204" pitchFamily="49" charset="0"/>
                <a:ea typeface="Roboto"/>
                <a:cs typeface="Roboto"/>
                <a:sym typeface="Roboto"/>
              </a:rPr>
              <a:t> зовут {</a:t>
            </a:r>
            <a:r>
              <a:rPr lang="ru-RU" sz="1200" dirty="0" err="1">
                <a:solidFill>
                  <a:srgbClr val="FFBC00"/>
                </a:solidFill>
                <a:latin typeface="Consolas" panose="020B0609020204030204" pitchFamily="49" charset="0"/>
                <a:ea typeface="Roboto"/>
                <a:cs typeface="Roboto"/>
                <a:sym typeface="Roboto"/>
              </a:rPr>
              <a:t>name.strip</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capitalize</a:t>
            </a:r>
            <a:r>
              <a:rPr lang="ru-RU" sz="1200" dirty="0">
                <a:solidFill>
                  <a:srgbClr val="FFBC00"/>
                </a:solidFill>
                <a:latin typeface="Consolas" panose="020B0609020204030204" pitchFamily="49" charset="0"/>
                <a:ea typeface="Roboto"/>
                <a:cs typeface="Roboto"/>
                <a:sym typeface="Roboto"/>
              </a:rPr>
              <a:t>()}, я {</a:t>
            </a:r>
            <a:r>
              <a:rPr lang="ru-RU" sz="1200" dirty="0" err="1">
                <a:solidFill>
                  <a:srgbClr val="FFBC00"/>
                </a:solidFill>
                <a:latin typeface="Consolas" panose="020B0609020204030204" pitchFamily="49" charset="0"/>
                <a:ea typeface="Roboto"/>
                <a:cs typeface="Roboto"/>
                <a:sym typeface="Roboto"/>
              </a:rPr>
              <a:t>job.lower</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email.replace</a:t>
            </a:r>
            <a:r>
              <a:rPr lang="ru-RU" sz="1200" dirty="0">
                <a:solidFill>
                  <a:srgbClr val="FFBC00"/>
                </a:solidFill>
                <a:latin typeface="Consolas" panose="020B0609020204030204" pitchFamily="49" charset="0"/>
                <a:ea typeface="Roboto"/>
                <a:cs typeface="Roboto"/>
                <a:sym typeface="Roboto"/>
              </a:rPr>
              <a:t>('@' , ' </a:t>
            </a:r>
            <a:r>
              <a:rPr lang="ru-RU" sz="1200" dirty="0" err="1">
                <a:solidFill>
                  <a:srgbClr val="FFBC00"/>
                </a:solidFill>
                <a:latin typeface="Consolas" panose="020B0609020204030204" pitchFamily="49" charset="0"/>
                <a:ea typeface="Roboto"/>
                <a:cs typeface="Roboto"/>
                <a:sym typeface="Roboto"/>
              </a:rPr>
              <a:t>at</a:t>
            </a:r>
            <a:r>
              <a:rPr lang="ru-RU" sz="1200" dirty="0">
                <a:solidFill>
                  <a:srgbClr val="FFBC00"/>
                </a:solidFill>
                <a:latin typeface="Consolas" panose="020B0609020204030204" pitchFamily="49" charset="0"/>
                <a:ea typeface="Roboto"/>
                <a:cs typeface="Roboto"/>
                <a:sym typeface="Roboto"/>
              </a:rPr>
              <a:t> ')}")</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Меня зовут Денис, я </a:t>
            </a:r>
            <a:r>
              <a:rPr lang="ru-RU" sz="1200" dirty="0" err="1">
                <a:solidFill>
                  <a:srgbClr val="FFBC00"/>
                </a:solidFill>
                <a:latin typeface="Consolas" panose="020B0609020204030204" pitchFamily="49" charset="0"/>
                <a:ea typeface="Roboto"/>
                <a:cs typeface="Roboto"/>
                <a:sym typeface="Roboto"/>
              </a:rPr>
              <a:t>r&amp;d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рaзработчик</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d.naumov</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at</a:t>
            </a:r>
            <a:r>
              <a:rPr lang="ru-RU" sz="1200" dirty="0">
                <a:solidFill>
                  <a:srgbClr val="FFBC00"/>
                </a:solidFill>
                <a:latin typeface="Consolas" panose="020B0609020204030204" pitchFamily="49" charset="0"/>
                <a:ea typeface="Roboto"/>
                <a:cs typeface="Roboto"/>
                <a:sym typeface="Roboto"/>
              </a:rPr>
              <a:t> slurm.io</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И последняя наша задача – это разгадать и вывести секретный символ. Вот с этим чуть сложнее. Мы знаем, что секретный символ у нас определен каким-то числовым кодом. Наверное, вот эти числа, если мы отсюда извлечём и сложим, как это было сказано в брифинге, то мы получим наш секретный символ. Давайте извлечём из 1 части нашего секретного символа все цифры при помощи среза. Нам нужно сделать срез с «0123» с третьего индекса по «4567» по седьмой индекс, потому что последний элемент у нас в срез включен не будет. Сложим его со </a:t>
            </a:r>
            <a:endParaRPr lang="en-US"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2-й частью секретного символа. И вот здесь всё на самом деле уже чуть сложнее, потому что как достать отсюда символ, пока что непонятно. Но можно заметить, что числовые символы у нас расположены на расстоянии одного символа. Здесь нам на самом деле мог бы помочь шаг, если бы наша строка начиналось с символа «5», а не с «w», если бы символа «w» не было бы вообще.</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Но что мешает нам это устроить? Мы просто сделаем срез с 1-го индекса, то есть вот элемент с нулевым индексом будет вообще исключен по самый конец строки с шагом 2. Проверяем и видим, что вместо того, чтобы эти числа сложились, они склеились, потому что на самом деле срезы нам возвращают строки.</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en-US" sz="1200" dirty="0" err="1">
                <a:solidFill>
                  <a:srgbClr val="FFBC00"/>
                </a:solidFill>
                <a:latin typeface="Consolas" panose="020B0609020204030204" pitchFamily="49" charset="0"/>
                <a:ea typeface="Roboto"/>
                <a:cs typeface="Roboto"/>
                <a:sym typeface="Roboto"/>
              </a:rPr>
              <a:t>secret_symbol_first_part</a:t>
            </a:r>
            <a:r>
              <a:rPr lang="en-US" sz="1200" dirty="0">
                <a:solidFill>
                  <a:srgbClr val="FFBC00"/>
                </a:solidFill>
                <a:latin typeface="Consolas" panose="020B0609020204030204" pitchFamily="49" charset="0"/>
                <a:ea typeface="Roboto"/>
                <a:cs typeface="Roboto"/>
                <a:sym typeface="Roboto"/>
              </a:rPr>
              <a:t> = "wer4605rtrt"</a:t>
            </a:r>
          </a:p>
          <a:p>
            <a:pPr>
              <a:buClr>
                <a:srgbClr val="C8C8C8"/>
              </a:buClr>
            </a:pPr>
            <a:r>
              <a:rPr lang="en-US" sz="1200" dirty="0" err="1">
                <a:solidFill>
                  <a:srgbClr val="FFBC00"/>
                </a:solidFill>
                <a:latin typeface="Consolas" panose="020B0609020204030204" pitchFamily="49" charset="0"/>
                <a:ea typeface="Roboto"/>
                <a:cs typeface="Roboto"/>
                <a:sym typeface="Roboto"/>
              </a:rPr>
              <a:t>secret_symbol_second_part</a:t>
            </a:r>
            <a:r>
              <a:rPr lang="en-US" sz="1200" dirty="0">
                <a:solidFill>
                  <a:srgbClr val="FFBC00"/>
                </a:solidFill>
                <a:latin typeface="Consolas" panose="020B0609020204030204" pitchFamily="49" charset="0"/>
                <a:ea typeface="Roboto"/>
                <a:cs typeface="Roboto"/>
                <a:sym typeface="Roboto"/>
              </a:rPr>
              <a:t> = "w5g3t3g2j"</a:t>
            </a:r>
          </a:p>
          <a:p>
            <a:pPr>
              <a:buClr>
                <a:srgbClr val="C8C8C8"/>
              </a:buClr>
            </a:pPr>
            <a:r>
              <a:rPr lang="en-US" sz="1200" dirty="0" err="1">
                <a:solidFill>
                  <a:srgbClr val="FFBC00"/>
                </a:solidFill>
                <a:latin typeface="Consolas" panose="020B0609020204030204" pitchFamily="49" charset="0"/>
                <a:ea typeface="Roboto"/>
                <a:cs typeface="Roboto"/>
                <a:sym typeface="Roboto"/>
              </a:rPr>
              <a:t>secret_symbol</a:t>
            </a:r>
            <a:r>
              <a:rPr lang="en-US" sz="1200" dirty="0">
                <a:solidFill>
                  <a:srgbClr val="FFBC00"/>
                </a:solidFill>
                <a:latin typeface="Consolas" panose="020B0609020204030204" pitchFamily="49" charset="0"/>
                <a:ea typeface="Roboto"/>
                <a:cs typeface="Roboto"/>
                <a:sym typeface="Roboto"/>
              </a:rPr>
              <a:t> = </a:t>
            </a:r>
            <a:r>
              <a:rPr lang="en-US" sz="1200" dirty="0" err="1">
                <a:solidFill>
                  <a:srgbClr val="FFBC00"/>
                </a:solidFill>
                <a:latin typeface="Consolas" panose="020B0609020204030204" pitchFamily="49" charset="0"/>
                <a:ea typeface="Roboto"/>
                <a:cs typeface="Roboto"/>
                <a:sym typeface="Roboto"/>
              </a:rPr>
              <a:t>secret_symbol_first_part</a:t>
            </a:r>
            <a:r>
              <a:rPr lang="en-US" sz="1200" dirty="0">
                <a:solidFill>
                  <a:srgbClr val="FFBC00"/>
                </a:solidFill>
                <a:latin typeface="Consolas" panose="020B0609020204030204" pitchFamily="49" charset="0"/>
                <a:ea typeface="Roboto"/>
                <a:cs typeface="Roboto"/>
                <a:sym typeface="Roboto"/>
              </a:rPr>
              <a:t>[3:7] + </a:t>
            </a:r>
            <a:r>
              <a:rPr lang="en-US" sz="1200" dirty="0" err="1">
                <a:solidFill>
                  <a:srgbClr val="FFBC00"/>
                </a:solidFill>
                <a:latin typeface="Consolas" panose="020B0609020204030204" pitchFamily="49" charset="0"/>
                <a:ea typeface="Roboto"/>
                <a:cs typeface="Roboto"/>
                <a:sym typeface="Roboto"/>
              </a:rPr>
              <a:t>secret_symbol_second_part</a:t>
            </a:r>
            <a:r>
              <a:rPr lang="en-US" sz="1200" dirty="0">
                <a:solidFill>
                  <a:srgbClr val="FFBC00"/>
                </a:solidFill>
                <a:latin typeface="Consolas" panose="020B0609020204030204" pitchFamily="49" charset="0"/>
                <a:ea typeface="Roboto"/>
                <a:cs typeface="Roboto"/>
                <a:sym typeface="Roboto"/>
              </a:rPr>
              <a:t>[1::2]</a:t>
            </a:r>
          </a:p>
          <a:p>
            <a:pPr>
              <a:buClr>
                <a:srgbClr val="C8C8C8"/>
              </a:buClr>
            </a:pPr>
            <a:r>
              <a:rPr lang="en-US" sz="1200" dirty="0">
                <a:solidFill>
                  <a:srgbClr val="FFBC00"/>
                </a:solidFill>
                <a:latin typeface="Consolas" panose="020B0609020204030204" pitchFamily="49" charset="0"/>
                <a:ea typeface="Roboto"/>
                <a:cs typeface="Roboto"/>
                <a:sym typeface="Roboto"/>
              </a:rPr>
              <a:t>print(f"</a:t>
            </a:r>
            <a:r>
              <a:rPr lang="ru-RU" sz="1200" dirty="0">
                <a:solidFill>
                  <a:srgbClr val="FFBC00"/>
                </a:solidFill>
                <a:latin typeface="Consolas" panose="020B0609020204030204" pitchFamily="49" charset="0"/>
                <a:ea typeface="Roboto"/>
                <a:cs typeface="Roboto"/>
                <a:sym typeface="Roboto"/>
              </a:rPr>
              <a:t>Меня зовут {</a:t>
            </a:r>
            <a:r>
              <a:rPr lang="en-US" sz="1200" dirty="0" err="1">
                <a:solidFill>
                  <a:srgbClr val="FFBC00"/>
                </a:solidFill>
                <a:latin typeface="Consolas" panose="020B0609020204030204" pitchFamily="49" charset="0"/>
                <a:ea typeface="Roboto"/>
                <a:cs typeface="Roboto"/>
                <a:sym typeface="Roboto"/>
              </a:rPr>
              <a:t>name.strip</a:t>
            </a:r>
            <a:r>
              <a:rPr lang="en-US" sz="1200" dirty="0">
                <a:solidFill>
                  <a:srgbClr val="FFBC00"/>
                </a:solidFill>
                <a:latin typeface="Consolas" panose="020B0609020204030204" pitchFamily="49" charset="0"/>
                <a:ea typeface="Roboto"/>
                <a:cs typeface="Roboto"/>
                <a:sym typeface="Roboto"/>
              </a:rPr>
              <a:t>(' ~').capitalize()}, </a:t>
            </a:r>
            <a:r>
              <a:rPr lang="ru-RU" sz="1200" dirty="0">
                <a:solidFill>
                  <a:srgbClr val="FFBC00"/>
                </a:solidFill>
                <a:latin typeface="Consolas" panose="020B0609020204030204" pitchFamily="49" charset="0"/>
                <a:ea typeface="Roboto"/>
                <a:cs typeface="Roboto"/>
                <a:sym typeface="Roboto"/>
              </a:rPr>
              <a:t>я {</a:t>
            </a:r>
            <a:r>
              <a:rPr lang="en-US" sz="1200" dirty="0" err="1">
                <a:solidFill>
                  <a:srgbClr val="FFBC00"/>
                </a:solidFill>
                <a:latin typeface="Consolas" panose="020B0609020204030204" pitchFamily="49" charset="0"/>
                <a:ea typeface="Roboto"/>
                <a:cs typeface="Roboto"/>
                <a:sym typeface="Roboto"/>
              </a:rPr>
              <a:t>job.lower</a:t>
            </a:r>
            <a:r>
              <a:rPr lang="en-US" sz="1200" dirty="0">
                <a:solidFill>
                  <a:srgbClr val="FFBC00"/>
                </a:solidFill>
                <a:latin typeface="Consolas" panose="020B0609020204030204" pitchFamily="49" charset="0"/>
                <a:ea typeface="Roboto"/>
                <a:cs typeface="Roboto"/>
                <a:sym typeface="Roboto"/>
              </a:rPr>
              <a:t>()}, </a:t>
            </a:r>
            <a:r>
              <a:rPr lang="ru-RU" sz="1200" dirty="0">
                <a:solidFill>
                  <a:srgbClr val="FFBC00"/>
                </a:solidFill>
                <a:latin typeface="Consolas" panose="020B0609020204030204" pitchFamily="49" charset="0"/>
                <a:ea typeface="Roboto"/>
                <a:cs typeface="Roboto"/>
                <a:sym typeface="Roboto"/>
              </a:rPr>
              <a:t>связаться со мной можно через почту {</a:t>
            </a:r>
            <a:r>
              <a:rPr lang="en-US" sz="1200" dirty="0" err="1">
                <a:solidFill>
                  <a:srgbClr val="FFBC00"/>
                </a:solidFill>
                <a:latin typeface="Consolas" panose="020B0609020204030204" pitchFamily="49" charset="0"/>
                <a:ea typeface="Roboto"/>
                <a:cs typeface="Roboto"/>
                <a:sym typeface="Roboto"/>
              </a:rPr>
              <a:t>email.replace</a:t>
            </a:r>
            <a:r>
              <a:rPr lang="en-US" sz="1200" dirty="0">
                <a:solidFill>
                  <a:srgbClr val="FFBC00"/>
                </a:solidFill>
                <a:latin typeface="Consolas" panose="020B0609020204030204" pitchFamily="49" charset="0"/>
                <a:ea typeface="Roboto"/>
                <a:cs typeface="Roboto"/>
                <a:sym typeface="Roboto"/>
              </a:rPr>
              <a:t>('@' , ' at ')}{</a:t>
            </a:r>
            <a:r>
              <a:rPr lang="en-US" sz="1200" dirty="0" err="1">
                <a:solidFill>
                  <a:srgbClr val="FFBC00"/>
                </a:solidFill>
                <a:latin typeface="Consolas" panose="020B0609020204030204" pitchFamily="49" charset="0"/>
                <a:ea typeface="Roboto"/>
                <a:cs typeface="Roboto"/>
                <a:sym typeface="Roboto"/>
              </a:rPr>
              <a:t>secret_symbol</a:t>
            </a:r>
            <a:r>
              <a:rPr lang="en-US" sz="1200" dirty="0">
                <a:solidFill>
                  <a:srgbClr val="FFBC00"/>
                </a:solidFill>
                <a:latin typeface="Consolas" panose="020B0609020204030204" pitchFamily="49" charset="0"/>
                <a:ea typeface="Roboto"/>
                <a:cs typeface="Roboto"/>
                <a:sym typeface="Roboto"/>
              </a:rPr>
              <a:t>}")</a:t>
            </a:r>
            <a:endParaRPr lang="ru-RU" sz="1200" dirty="0">
              <a:solidFill>
                <a:srgbClr val="FFBC00"/>
              </a:solidFill>
              <a:latin typeface="Consolas" panose="020B0609020204030204" pitchFamily="49" charset="0"/>
              <a:ea typeface="Roboto"/>
              <a:cs typeface="Roboto"/>
              <a:sym typeface="Roboto"/>
            </a:endParaRPr>
          </a:p>
        </p:txBody>
      </p:sp>
      <p:sp>
        <p:nvSpPr>
          <p:cNvPr id="2" name="Номер слайда 1">
            <a:extLst>
              <a:ext uri="{FF2B5EF4-FFF2-40B4-BE49-F238E27FC236}">
                <a16:creationId xmlns:a16="http://schemas.microsoft.com/office/drawing/2014/main" id="{5FA8DAC7-4D10-4F79-8777-DB513F3EB3C5}"/>
              </a:ext>
            </a:extLst>
          </p:cNvPr>
          <p:cNvSpPr>
            <a:spLocks noGrp="1"/>
          </p:cNvSpPr>
          <p:nvPr>
            <p:ph type="sldNum" idx="12"/>
          </p:nvPr>
        </p:nvSpPr>
        <p:spPr/>
        <p:txBody>
          <a:bodyPr>
            <a:normAutofit/>
          </a:bodyPr>
          <a:lstStyle/>
          <a:p>
            <a:fld id="{00000000-1234-1234-1234-123412341234}" type="slidenum">
              <a:rPr lang="ru" smtClean="0"/>
              <a:pPr/>
              <a:t>25</a:t>
            </a:fld>
            <a:endParaRPr lang="ru"/>
          </a:p>
        </p:txBody>
      </p:sp>
    </p:spTree>
    <p:extLst>
      <p:ext uri="{BB962C8B-B14F-4D97-AF65-F5344CB8AC3E}">
        <p14:creationId xmlns:p14="http://schemas.microsoft.com/office/powerpoint/2010/main" val="728887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1" y="429930"/>
            <a:ext cx="5589671" cy="771487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Меня зовут Денис, я </a:t>
            </a:r>
            <a:r>
              <a:rPr lang="ru-RU" sz="1200" dirty="0" err="1">
                <a:solidFill>
                  <a:srgbClr val="FFBC00"/>
                </a:solidFill>
                <a:latin typeface="Consolas" panose="020B0609020204030204" pitchFamily="49" charset="0"/>
                <a:ea typeface="Roboto"/>
                <a:cs typeface="Roboto"/>
                <a:sym typeface="Roboto"/>
              </a:rPr>
              <a:t>r&amp;d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рaзработчик</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d.naumov</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at</a:t>
            </a:r>
            <a:r>
              <a:rPr lang="ru-RU" sz="1200" dirty="0">
                <a:solidFill>
                  <a:srgbClr val="FFBC00"/>
                </a:solidFill>
                <a:latin typeface="Consolas" panose="020B0609020204030204" pitchFamily="49" charset="0"/>
                <a:ea typeface="Roboto"/>
                <a:cs typeface="Roboto"/>
                <a:sym typeface="Roboto"/>
              </a:rPr>
              <a:t> slurm.io46055332</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Как же сделать так, чтобы строка стало числом, и мы могли производить над ней арифметические операции? Для этого служат методы преобразования типов. Например, привести что-нибудь к числу можно при помощи метода </a:t>
            </a:r>
            <a:r>
              <a:rPr lang="ru-RU" sz="1200" dirty="0" err="1">
                <a:solidFill>
                  <a:srgbClr val="C8C8C8"/>
                </a:solidFill>
                <a:latin typeface="Roboto"/>
                <a:ea typeface="Roboto"/>
                <a:cs typeface="Roboto"/>
                <a:sym typeface="Roboto"/>
              </a:rPr>
              <a:t>int</a:t>
            </a:r>
            <a:r>
              <a:rPr lang="ru-RU" sz="1200" dirty="0">
                <a:solidFill>
                  <a:srgbClr val="C8C8C8"/>
                </a:solidFill>
                <a:latin typeface="Roboto"/>
                <a:ea typeface="Roboto"/>
                <a:cs typeface="Roboto"/>
                <a:sym typeface="Roboto"/>
              </a:rPr>
              <a:t>. Если бы мы хотели привезти что-нибудь к числу с плавающей точкой, а не с целым мы бы использовали метод </a:t>
            </a:r>
            <a:r>
              <a:rPr lang="ru-RU" sz="1200" dirty="0" err="1">
                <a:solidFill>
                  <a:srgbClr val="C8C8C8"/>
                </a:solidFill>
                <a:latin typeface="Roboto"/>
                <a:ea typeface="Roboto"/>
                <a:cs typeface="Roboto"/>
                <a:sym typeface="Roboto"/>
              </a:rPr>
              <a:t>float</a:t>
            </a:r>
            <a:r>
              <a:rPr lang="ru-RU" sz="1200" dirty="0">
                <a:solidFill>
                  <a:srgbClr val="C8C8C8"/>
                </a:solidFill>
                <a:latin typeface="Roboto"/>
                <a:ea typeface="Roboto"/>
                <a:cs typeface="Roboto"/>
                <a:sym typeface="Roboto"/>
              </a:rPr>
              <a:t>, и наоборот, можно что-нибудь привести к строке используя метод </a:t>
            </a:r>
            <a:r>
              <a:rPr lang="ru-RU" sz="1200" dirty="0" err="1">
                <a:solidFill>
                  <a:srgbClr val="C8C8C8"/>
                </a:solidFill>
                <a:latin typeface="Roboto"/>
                <a:ea typeface="Roboto"/>
                <a:cs typeface="Roboto"/>
                <a:sym typeface="Roboto"/>
              </a:rPr>
              <a:t>str</a:t>
            </a:r>
            <a:r>
              <a:rPr lang="ru-RU" sz="1200" dirty="0">
                <a:solidFill>
                  <a:srgbClr val="C8C8C8"/>
                </a:solidFill>
                <a:latin typeface="Roboto"/>
                <a:ea typeface="Roboto"/>
                <a:cs typeface="Roboto"/>
                <a:sym typeface="Roboto"/>
              </a:rPr>
              <a:t> и так далее. Но нам нужно целое число, поэтому мы применим функцию </a:t>
            </a:r>
            <a:r>
              <a:rPr lang="ru-RU" sz="1200" dirty="0" err="1">
                <a:solidFill>
                  <a:srgbClr val="C8C8C8"/>
                </a:solidFill>
                <a:latin typeface="Roboto"/>
                <a:ea typeface="Roboto"/>
                <a:cs typeface="Roboto"/>
                <a:sym typeface="Roboto"/>
              </a:rPr>
              <a:t>int</a:t>
            </a:r>
            <a:r>
              <a:rPr lang="ru-RU" sz="1200" dirty="0">
                <a:solidFill>
                  <a:srgbClr val="C8C8C8"/>
                </a:solidFill>
                <a:latin typeface="Roboto"/>
                <a:ea typeface="Roboto"/>
                <a:cs typeface="Roboto"/>
                <a:sym typeface="Roboto"/>
              </a:rPr>
              <a:t>. И видим, что да, действительно наши числа сложились.</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secret_symbol</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int</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secret_symbol_first_part</a:t>
            </a:r>
            <a:r>
              <a:rPr lang="ru-RU" sz="1200" dirty="0">
                <a:solidFill>
                  <a:srgbClr val="FFBC00"/>
                </a:solidFill>
                <a:latin typeface="Consolas" panose="020B0609020204030204" pitchFamily="49" charset="0"/>
                <a:ea typeface="Roboto"/>
                <a:cs typeface="Roboto"/>
                <a:sym typeface="Roboto"/>
              </a:rPr>
              <a:t>[3:7]) + </a:t>
            </a:r>
            <a:r>
              <a:rPr lang="ru-RU" sz="1200" dirty="0" err="1">
                <a:solidFill>
                  <a:srgbClr val="FFBC00"/>
                </a:solidFill>
                <a:latin typeface="Consolas" panose="020B0609020204030204" pitchFamily="49" charset="0"/>
                <a:ea typeface="Roboto"/>
                <a:cs typeface="Roboto"/>
                <a:sym typeface="Roboto"/>
              </a:rPr>
              <a:t>int</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secret_symbol_second_part</a:t>
            </a:r>
            <a:r>
              <a:rPr lang="ru-RU" sz="1200" dirty="0">
                <a:solidFill>
                  <a:srgbClr val="FFBC00"/>
                </a:solidFill>
                <a:latin typeface="Consolas" panose="020B0609020204030204" pitchFamily="49" charset="0"/>
                <a:ea typeface="Roboto"/>
                <a:cs typeface="Roboto"/>
                <a:sym typeface="Roboto"/>
              </a:rPr>
              <a:t>[1::2])</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Меня зовут Денис, я </a:t>
            </a:r>
            <a:r>
              <a:rPr lang="ru-RU" sz="1200" dirty="0" err="1">
                <a:solidFill>
                  <a:srgbClr val="FFBC00"/>
                </a:solidFill>
                <a:latin typeface="Consolas" panose="020B0609020204030204" pitchFamily="49" charset="0"/>
                <a:ea typeface="Roboto"/>
                <a:cs typeface="Roboto"/>
                <a:sym typeface="Roboto"/>
              </a:rPr>
              <a:t>r&amp;d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рaзработчик</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d.naumov</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at</a:t>
            </a:r>
            <a:r>
              <a:rPr lang="ru-RU" sz="1200" dirty="0">
                <a:solidFill>
                  <a:srgbClr val="FFBC00"/>
                </a:solidFill>
                <a:latin typeface="Consolas" panose="020B0609020204030204" pitchFamily="49" charset="0"/>
                <a:ea typeface="Roboto"/>
                <a:cs typeface="Roboto"/>
                <a:sym typeface="Roboto"/>
              </a:rPr>
              <a:t> slurm.io9937</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Теперь, как же нам по коду символа получить сам символ? Для этого используются такие функции, как </a:t>
            </a:r>
            <a:r>
              <a:rPr lang="ru-RU" sz="1200" dirty="0" err="1">
                <a:solidFill>
                  <a:srgbClr val="C8C8C8"/>
                </a:solidFill>
                <a:latin typeface="Roboto"/>
                <a:ea typeface="Roboto"/>
                <a:cs typeface="Roboto"/>
                <a:sym typeface="Roboto"/>
              </a:rPr>
              <a:t>chr</a:t>
            </a:r>
            <a:r>
              <a:rPr lang="ru-RU" sz="1200" dirty="0">
                <a:solidFill>
                  <a:srgbClr val="C8C8C8"/>
                </a:solidFill>
                <a:latin typeface="Roboto"/>
                <a:ea typeface="Roboto"/>
                <a:cs typeface="Roboto"/>
                <a:sym typeface="Roboto"/>
              </a:rPr>
              <a:t> и </a:t>
            </a:r>
            <a:r>
              <a:rPr lang="ru-RU" sz="1200" dirty="0" err="1">
                <a:solidFill>
                  <a:srgbClr val="C8C8C8"/>
                </a:solidFill>
                <a:latin typeface="Roboto"/>
                <a:ea typeface="Roboto"/>
                <a:cs typeface="Roboto"/>
                <a:sym typeface="Roboto"/>
              </a:rPr>
              <a:t>ord</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Chr</a:t>
            </a:r>
            <a:r>
              <a:rPr lang="ru-RU" sz="1200" dirty="0">
                <a:solidFill>
                  <a:srgbClr val="C8C8C8"/>
                </a:solidFill>
                <a:latin typeface="Roboto"/>
                <a:ea typeface="Roboto"/>
                <a:cs typeface="Roboto"/>
                <a:sym typeface="Roboto"/>
              </a:rPr>
              <a:t> позволяет нам по коду символа в таблице кодировки получить сам символ. А </a:t>
            </a:r>
            <a:r>
              <a:rPr lang="ru-RU" sz="1200" dirty="0" err="1">
                <a:solidFill>
                  <a:srgbClr val="C8C8C8"/>
                </a:solidFill>
                <a:latin typeface="Roboto"/>
                <a:ea typeface="Roboto"/>
                <a:cs typeface="Roboto"/>
                <a:sym typeface="Roboto"/>
              </a:rPr>
              <a:t>ord</a:t>
            </a:r>
            <a:r>
              <a:rPr lang="ru-RU" sz="1200" dirty="0">
                <a:solidFill>
                  <a:srgbClr val="C8C8C8"/>
                </a:solidFill>
                <a:latin typeface="Roboto"/>
                <a:ea typeface="Roboto"/>
                <a:cs typeface="Roboto"/>
                <a:sym typeface="Roboto"/>
              </a:rPr>
              <a:t> действует в обратную сторону, то есть он по символу может получить его код. Ну, </a:t>
            </a:r>
            <a:r>
              <a:rPr lang="ru-RU" sz="1200" dirty="0" err="1">
                <a:solidFill>
                  <a:srgbClr val="C8C8C8"/>
                </a:solidFill>
                <a:latin typeface="Roboto"/>
                <a:ea typeface="Roboto"/>
                <a:cs typeface="Roboto"/>
                <a:sym typeface="Roboto"/>
              </a:rPr>
              <a:t>ord</a:t>
            </a:r>
            <a:r>
              <a:rPr lang="ru-RU" sz="1200" dirty="0">
                <a:solidFill>
                  <a:srgbClr val="C8C8C8"/>
                </a:solidFill>
                <a:latin typeface="Roboto"/>
                <a:ea typeface="Roboto"/>
                <a:cs typeface="Roboto"/>
                <a:sym typeface="Roboto"/>
              </a:rPr>
              <a:t> нам в данном случае не нужен, да и вообще эти методы, на самом деле, практически не применяются. Но про то, что сроки, на самом деле, состоят из кодов символов, знать важно. Потому что при сравнении срок сравниваются именно коды символов, из которых они состоят последовательно. Но давайте посмотрим, что за там нам послание в виде секретного символа оставили.  Выполняем наш код.</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err="1">
                <a:solidFill>
                  <a:srgbClr val="FFBC00"/>
                </a:solidFill>
                <a:latin typeface="Consolas" panose="020B0609020204030204" pitchFamily="49" charset="0"/>
                <a:ea typeface="Roboto"/>
                <a:cs typeface="Roboto"/>
                <a:sym typeface="Roboto"/>
              </a:rPr>
              <a:t>secret_symbol</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chr</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int</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secret_symbol_first_part</a:t>
            </a:r>
            <a:r>
              <a:rPr lang="ru-RU" sz="1200" dirty="0">
                <a:solidFill>
                  <a:srgbClr val="FFBC00"/>
                </a:solidFill>
                <a:latin typeface="Consolas" panose="020B0609020204030204" pitchFamily="49" charset="0"/>
                <a:ea typeface="Roboto"/>
                <a:cs typeface="Roboto"/>
                <a:sym typeface="Roboto"/>
              </a:rPr>
              <a:t>[3:7]) + </a:t>
            </a:r>
            <a:r>
              <a:rPr lang="ru-RU" sz="1200" dirty="0" err="1">
                <a:solidFill>
                  <a:srgbClr val="FFBC00"/>
                </a:solidFill>
                <a:latin typeface="Consolas" panose="020B0609020204030204" pitchFamily="49" charset="0"/>
                <a:ea typeface="Roboto"/>
                <a:cs typeface="Roboto"/>
                <a:sym typeface="Roboto"/>
              </a:rPr>
              <a:t>int</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secret_symbol_second_part</a:t>
            </a:r>
            <a:r>
              <a:rPr lang="ru-RU" sz="1200" dirty="0">
                <a:solidFill>
                  <a:srgbClr val="FFBC00"/>
                </a:solidFill>
                <a:latin typeface="Consolas" panose="020B0609020204030204" pitchFamily="49" charset="0"/>
                <a:ea typeface="Roboto"/>
                <a:cs typeface="Roboto"/>
                <a:sym typeface="Roboto"/>
              </a:rPr>
              <a:t>[1::2]))</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p:txBody>
      </p:sp>
      <p:sp>
        <p:nvSpPr>
          <p:cNvPr id="2" name="Номер слайда 1">
            <a:extLst>
              <a:ext uri="{FF2B5EF4-FFF2-40B4-BE49-F238E27FC236}">
                <a16:creationId xmlns:a16="http://schemas.microsoft.com/office/drawing/2014/main" id="{A10ED08A-45FE-4DAD-8CCF-E1B6A442F6B6}"/>
              </a:ext>
            </a:extLst>
          </p:cNvPr>
          <p:cNvSpPr>
            <a:spLocks noGrp="1"/>
          </p:cNvSpPr>
          <p:nvPr>
            <p:ph type="sldNum" idx="12"/>
          </p:nvPr>
        </p:nvSpPr>
        <p:spPr/>
        <p:txBody>
          <a:bodyPr>
            <a:normAutofit/>
          </a:bodyPr>
          <a:lstStyle/>
          <a:p>
            <a:fld id="{00000000-1234-1234-1234-123412341234}" type="slidenum">
              <a:rPr lang="ru" smtClean="0"/>
              <a:pPr/>
              <a:t>26</a:t>
            </a:fld>
            <a:endParaRPr lang="ru"/>
          </a:p>
        </p:txBody>
      </p:sp>
    </p:spTree>
    <p:extLst>
      <p:ext uri="{BB962C8B-B14F-4D97-AF65-F5344CB8AC3E}">
        <p14:creationId xmlns:p14="http://schemas.microsoft.com/office/powerpoint/2010/main" val="2151910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1" y="429930"/>
            <a:ext cx="5589671" cy="272889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Меня зовут Денис, я </a:t>
            </a:r>
            <a:r>
              <a:rPr lang="ru-RU" sz="1200" dirty="0" err="1">
                <a:solidFill>
                  <a:srgbClr val="FFBC00"/>
                </a:solidFill>
                <a:latin typeface="Consolas" panose="020B0609020204030204" pitchFamily="49" charset="0"/>
                <a:ea typeface="Roboto"/>
                <a:cs typeface="Roboto"/>
                <a:sym typeface="Roboto"/>
              </a:rPr>
              <a:t>r&amp;d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рaзработчик</a:t>
            </a:r>
            <a:r>
              <a:rPr lang="ru-RU" sz="1200" dirty="0">
                <a:solidFill>
                  <a:srgbClr val="FFBC00"/>
                </a:solidFill>
                <a:latin typeface="Consolas" panose="020B0609020204030204" pitchFamily="49" charset="0"/>
                <a:ea typeface="Roboto"/>
                <a:cs typeface="Roboto"/>
                <a:sym typeface="Roboto"/>
              </a:rPr>
              <a:t>, связаться со мной можно через почту </a:t>
            </a:r>
            <a:r>
              <a:rPr lang="ru-RU" sz="1200" dirty="0" err="1">
                <a:solidFill>
                  <a:srgbClr val="FFBC00"/>
                </a:solidFill>
                <a:latin typeface="Consolas" panose="020B0609020204030204" pitchFamily="49" charset="0"/>
                <a:ea typeface="Roboto"/>
                <a:cs typeface="Roboto"/>
                <a:sym typeface="Roboto"/>
              </a:rPr>
              <a:t>d.naumov</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at</a:t>
            </a:r>
            <a:r>
              <a:rPr lang="ru-RU" sz="1200" dirty="0">
                <a:solidFill>
                  <a:srgbClr val="FFBC00"/>
                </a:solidFill>
                <a:latin typeface="Consolas" panose="020B0609020204030204" pitchFamily="49" charset="0"/>
                <a:ea typeface="Roboto"/>
                <a:cs typeface="Roboto"/>
                <a:sym typeface="Roboto"/>
              </a:rPr>
              <a:t> slurm.io⛑</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Но на самом деле можно было бы по</a:t>
            </a:r>
            <a:r>
              <a:rPr lang="en-US" sz="1200" dirty="0">
                <a:solidFill>
                  <a:srgbClr val="C8C8C8"/>
                </a:solidFill>
                <a:latin typeface="Roboto"/>
                <a:ea typeface="Roboto"/>
                <a:cs typeface="Roboto"/>
                <a:sym typeface="Roboto"/>
              </a:rPr>
              <a:t> </a:t>
            </a:r>
            <a:r>
              <a:rPr lang="ru-RU" sz="1200" dirty="0">
                <a:solidFill>
                  <a:srgbClr val="C8C8C8"/>
                </a:solidFill>
                <a:latin typeface="Roboto"/>
                <a:ea typeface="Roboto"/>
                <a:cs typeface="Roboto"/>
                <a:sym typeface="Roboto"/>
              </a:rPr>
              <a:t>оригинальнее, но зато у нас было много практики с методами строк, со срезами. Даже мы научились преобразовывать одни типы к другим. И поняли из чего же на самом деле состоят строки. Это значит, что наш урок подходит к концу. Мы можем закрыть последнюю задачу, а вас ждет ваше довольно-таки, выдуманное задание. Увидимся в следующем уроке.</a:t>
            </a:r>
          </a:p>
        </p:txBody>
      </p:sp>
      <p:cxnSp>
        <p:nvCxnSpPr>
          <p:cNvPr id="4" name="Google Shape;62;p14">
            <a:extLst>
              <a:ext uri="{FF2B5EF4-FFF2-40B4-BE49-F238E27FC236}">
                <a16:creationId xmlns:a16="http://schemas.microsoft.com/office/drawing/2014/main" id="{C13F8C84-A561-406E-87E3-8FF60803A101}"/>
              </a:ext>
            </a:extLst>
          </p:cNvPr>
          <p:cNvCxnSpPr>
            <a:cxnSpLocks/>
          </p:cNvCxnSpPr>
          <p:nvPr/>
        </p:nvCxnSpPr>
        <p:spPr>
          <a:xfrm>
            <a:off x="-3" y="3860288"/>
            <a:ext cx="6858000" cy="16723"/>
          </a:xfrm>
          <a:prstGeom prst="straightConnector1">
            <a:avLst/>
          </a:prstGeom>
          <a:noFill/>
          <a:ln w="9525" cap="flat" cmpd="sng">
            <a:solidFill>
              <a:srgbClr val="FFBC00"/>
            </a:solidFill>
            <a:prstDash val="solid"/>
            <a:round/>
            <a:headEnd type="none" w="med" len="med"/>
            <a:tailEnd type="none" w="med" len="med"/>
          </a:ln>
        </p:spPr>
      </p:cxnSp>
      <p:sp>
        <p:nvSpPr>
          <p:cNvPr id="5" name="Google Shape;64;p14">
            <a:extLst>
              <a:ext uri="{FF2B5EF4-FFF2-40B4-BE49-F238E27FC236}">
                <a16:creationId xmlns:a16="http://schemas.microsoft.com/office/drawing/2014/main" id="{5448B8D6-F09D-465D-B588-8E8D41A5A2D5}"/>
              </a:ext>
            </a:extLst>
          </p:cNvPr>
          <p:cNvSpPr txBox="1"/>
          <p:nvPr/>
        </p:nvSpPr>
        <p:spPr>
          <a:xfrm>
            <a:off x="634160" y="4123621"/>
            <a:ext cx="5589671" cy="4575557"/>
          </a:xfrm>
          <a:prstGeom prst="rect">
            <a:avLst/>
          </a:prstGeom>
          <a:noFill/>
          <a:ln>
            <a:noFill/>
          </a:ln>
        </p:spPr>
        <p:txBody>
          <a:bodyPr spcFirstLastPara="1" wrap="square" lIns="162533" tIns="162533" rIns="162533" bIns="162533" anchor="t" anchorCtr="0">
            <a:spAutoFit/>
          </a:bodyPr>
          <a:lstStyle/>
          <a:p>
            <a:r>
              <a:rPr lang="ru-RU" sz="1200" b="1" dirty="0">
                <a:solidFill>
                  <a:srgbClr val="C8C8C8"/>
                </a:solidFill>
                <a:latin typeface="Roboto"/>
                <a:ea typeface="Roboto"/>
                <a:cs typeface="Roboto"/>
                <a:sym typeface="Roboto"/>
              </a:rPr>
              <a:t>Текстовый вариант видеоурока с предыдущего шага.</a:t>
            </a:r>
            <a:r>
              <a:rPr lang="en-US" sz="1200" b="1" dirty="0">
                <a:solidFill>
                  <a:srgbClr val="C8C8C8"/>
                </a:solidFill>
                <a:latin typeface="Roboto"/>
                <a:ea typeface="Roboto"/>
                <a:cs typeface="Roboto"/>
                <a:sym typeface="Roboto"/>
              </a:rPr>
              <a:t/>
            </a:r>
            <a:br>
              <a:rPr lang="en-US" sz="1200" b="1" dirty="0">
                <a:solidFill>
                  <a:srgbClr val="C8C8C8"/>
                </a:solidFill>
                <a:latin typeface="Roboto"/>
                <a:ea typeface="Roboto"/>
                <a:cs typeface="Roboto"/>
                <a:sym typeface="Roboto"/>
              </a:rPr>
            </a:br>
            <a:endParaRPr lang="ru-RU" sz="1200" b="1"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Привет, в этом уроке поговорим об одном интересном типе данных, который называется логическим.</a:t>
            </a:r>
          </a:p>
          <a:p>
            <a:r>
              <a:rPr lang="ru-RU" sz="1200" dirty="0">
                <a:solidFill>
                  <a:srgbClr val="C8C8C8"/>
                </a:solidFill>
                <a:latin typeface="Roboto"/>
                <a:ea typeface="Roboto"/>
                <a:cs typeface="Roboto"/>
                <a:sym typeface="Roboto"/>
              </a:rPr>
              <a:t>Чтобы понять, что это такое, перейдём в среду разработки, и на самом деле значение переменных логических типов данных у нас могут быть всего двух видов: либо </a:t>
            </a:r>
            <a:r>
              <a:rPr lang="ru-RU" sz="1200" dirty="0" err="1">
                <a:solidFill>
                  <a:srgbClr val="C8C8C8"/>
                </a:solidFill>
                <a:latin typeface="Roboto"/>
                <a:ea typeface="Roboto"/>
                <a:cs typeface="Roboto"/>
                <a:sym typeface="Roboto"/>
              </a:rPr>
              <a:t>True</a:t>
            </a:r>
            <a:r>
              <a:rPr lang="ru-RU" sz="1200" dirty="0">
                <a:solidFill>
                  <a:srgbClr val="C8C8C8"/>
                </a:solidFill>
                <a:latin typeface="Roboto"/>
                <a:ea typeface="Roboto"/>
                <a:cs typeface="Roboto"/>
                <a:sym typeface="Roboto"/>
              </a:rPr>
              <a:t> – истина, либо </a:t>
            </a:r>
            <a:r>
              <a:rPr lang="ru-RU" sz="1200" dirty="0" err="1">
                <a:solidFill>
                  <a:srgbClr val="C8C8C8"/>
                </a:solidFill>
                <a:latin typeface="Roboto"/>
                <a:ea typeface="Roboto"/>
                <a:cs typeface="Roboto"/>
                <a:sym typeface="Roboto"/>
              </a:rPr>
              <a:t>False</a:t>
            </a:r>
            <a:r>
              <a:rPr lang="ru-RU" sz="1200" dirty="0">
                <a:solidFill>
                  <a:srgbClr val="C8C8C8"/>
                </a:solidFill>
                <a:latin typeface="Roboto"/>
                <a:ea typeface="Roboto"/>
                <a:cs typeface="Roboto"/>
                <a:sym typeface="Roboto"/>
              </a:rPr>
              <a:t> – ложь. Записываются они именно с большой буквы в отличие от большинства других языков программирования, где они записываются с маленькой.</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if __</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__ == '__</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__':</a:t>
            </a:r>
          </a:p>
          <a:p>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True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False</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На этом всё, увидимся в следующем уроке. Да нет, конечно! На самом деле про логический тип данных можно рассказать намного больше, например, введём для этого некоторые дополнительные переменные, и сейчас меня вот спросят: «А так можно было?». На самом деле – нет, нельзя, за такое на </a:t>
            </a:r>
            <a:r>
              <a:rPr lang="ru-RU" sz="1200" dirty="0" err="1">
                <a:solidFill>
                  <a:srgbClr val="C8C8C8"/>
                </a:solidFill>
                <a:latin typeface="Roboto"/>
                <a:ea typeface="Roboto"/>
                <a:cs typeface="Roboto"/>
                <a:sym typeface="Roboto"/>
              </a:rPr>
              <a:t>review</a:t>
            </a:r>
            <a:r>
              <a:rPr lang="ru-RU" sz="1200" dirty="0">
                <a:solidFill>
                  <a:srgbClr val="C8C8C8"/>
                </a:solidFill>
                <a:latin typeface="Roboto"/>
                <a:ea typeface="Roboto"/>
                <a:cs typeface="Roboto"/>
                <a:sym typeface="Roboto"/>
              </a:rPr>
              <a:t> обычно руки открывают, потому что читать код, где у нас переменные написаны, поименованы в разных языках довольно-таки сложно. Вдруг кто-то русский не знает и хочет читать переменные только на английском, что собственно-то и правильно, так нам говорит конвенция языка </a:t>
            </a:r>
            <a:r>
              <a:rPr lang="ru-RU" sz="1200" dirty="0" err="1">
                <a:solidFill>
                  <a:srgbClr val="C8C8C8"/>
                </a:solidFill>
                <a:latin typeface="Roboto"/>
                <a:ea typeface="Roboto"/>
                <a:cs typeface="Roboto"/>
                <a:sym typeface="Roboto"/>
              </a:rPr>
              <a:t>python</a:t>
            </a:r>
            <a:r>
              <a:rPr lang="ru-RU" sz="1200" dirty="0">
                <a:solidFill>
                  <a:srgbClr val="C8C8C8"/>
                </a:solidFill>
                <a:latin typeface="Roboto"/>
                <a:ea typeface="Roboto"/>
                <a:cs typeface="Roboto"/>
                <a:sym typeface="Roboto"/>
              </a:rPr>
              <a:t>, поэтому переименуем её как нужно, назовём её </a:t>
            </a:r>
            <a:r>
              <a:rPr lang="ru-RU" sz="1200" dirty="0" err="1">
                <a:solidFill>
                  <a:srgbClr val="C8C8C8"/>
                </a:solidFill>
                <a:latin typeface="Roboto"/>
                <a:ea typeface="Roboto"/>
                <a:cs typeface="Roboto"/>
                <a:sym typeface="Roboto"/>
              </a:rPr>
              <a:t>localized_slurm</a:t>
            </a:r>
            <a:r>
              <a:rPr lang="ru-RU" sz="1200" dirty="0">
                <a:solidFill>
                  <a:srgbClr val="C8C8C8"/>
                </a:solidFill>
                <a:latin typeface="Roboto"/>
                <a:ea typeface="Roboto"/>
                <a:cs typeface="Roboto"/>
                <a:sym typeface="Roboto"/>
              </a:rPr>
              <a:t>.</a:t>
            </a:r>
          </a:p>
        </p:txBody>
      </p:sp>
      <p:sp>
        <p:nvSpPr>
          <p:cNvPr id="6" name="Google Shape;67;p14">
            <a:extLst>
              <a:ext uri="{FF2B5EF4-FFF2-40B4-BE49-F238E27FC236}">
                <a16:creationId xmlns:a16="http://schemas.microsoft.com/office/drawing/2014/main" id="{4AF3E687-B635-4CBD-8D08-0CAE2E5E9BA0}"/>
              </a:ext>
            </a:extLst>
          </p:cNvPr>
          <p:cNvSpPr txBox="1"/>
          <p:nvPr/>
        </p:nvSpPr>
        <p:spPr>
          <a:xfrm>
            <a:off x="634161" y="3271772"/>
            <a:ext cx="5589671" cy="605239"/>
          </a:xfrm>
          <a:prstGeom prst="rect">
            <a:avLst/>
          </a:prstGeom>
          <a:noFill/>
          <a:ln>
            <a:noFill/>
          </a:ln>
        </p:spPr>
        <p:txBody>
          <a:bodyPr spcFirstLastPara="1" wrap="square" lIns="162533" tIns="162533" rIns="162533" bIns="162533" anchor="t" anchorCtr="0">
            <a:spAutoFit/>
          </a:bodyPr>
          <a:lstStyle/>
          <a:p>
            <a:r>
              <a:rPr lang="ru-RU" sz="1800" dirty="0">
                <a:solidFill>
                  <a:srgbClr val="C8C8C8"/>
                </a:solidFill>
                <a:latin typeface="Montserrat Medium"/>
                <a:ea typeface="Montserrat Medium"/>
                <a:cs typeface="Montserrat Medium"/>
                <a:sym typeface="Montserrat Medium"/>
              </a:rPr>
              <a:t>Урок 2.4:  Шаг 1 - Логический тип</a:t>
            </a:r>
            <a:endParaRPr sz="1800" dirty="0">
              <a:solidFill>
                <a:srgbClr val="C8C8C8"/>
              </a:solidFill>
              <a:latin typeface="Montserrat Medium"/>
              <a:ea typeface="Montserrat Medium"/>
              <a:cs typeface="Montserrat Medium"/>
              <a:sym typeface="Montserrat Medium"/>
            </a:endParaRPr>
          </a:p>
        </p:txBody>
      </p:sp>
      <p:sp>
        <p:nvSpPr>
          <p:cNvPr id="2" name="Номер слайда 1">
            <a:extLst>
              <a:ext uri="{FF2B5EF4-FFF2-40B4-BE49-F238E27FC236}">
                <a16:creationId xmlns:a16="http://schemas.microsoft.com/office/drawing/2014/main" id="{33ADE89E-7244-447C-8DCC-7558128C1E71}"/>
              </a:ext>
            </a:extLst>
          </p:cNvPr>
          <p:cNvSpPr>
            <a:spLocks noGrp="1"/>
          </p:cNvSpPr>
          <p:nvPr>
            <p:ph type="sldNum" idx="12"/>
          </p:nvPr>
        </p:nvSpPr>
        <p:spPr/>
        <p:txBody>
          <a:bodyPr>
            <a:normAutofit/>
          </a:bodyPr>
          <a:lstStyle/>
          <a:p>
            <a:fld id="{00000000-1234-1234-1234-123412341234}" type="slidenum">
              <a:rPr lang="ru" smtClean="0"/>
              <a:pPr/>
              <a:t>27</a:t>
            </a:fld>
            <a:endParaRPr lang="ru"/>
          </a:p>
        </p:txBody>
      </p:sp>
    </p:spTree>
    <p:extLst>
      <p:ext uri="{BB962C8B-B14F-4D97-AF65-F5344CB8AC3E}">
        <p14:creationId xmlns:p14="http://schemas.microsoft.com/office/powerpoint/2010/main" val="143848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1" y="429930"/>
            <a:ext cx="5589671" cy="753021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FFBC00"/>
                </a:solidFill>
                <a:latin typeface="Consolas" panose="020B0609020204030204" pitchFamily="49" charset="0"/>
                <a:ea typeface="Roboto"/>
                <a:cs typeface="Roboto"/>
                <a:sym typeface="Roboto"/>
              </a:rPr>
              <a:t>if __</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__ == '__</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__':</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one_and_half</a:t>
            </a:r>
            <a:r>
              <a:rPr lang="ru-RU" sz="1200" dirty="0">
                <a:solidFill>
                  <a:srgbClr val="FFBC00"/>
                </a:solidFill>
                <a:latin typeface="Consolas" panose="020B0609020204030204" pitchFamily="49" charset="0"/>
                <a:ea typeface="Roboto"/>
                <a:cs typeface="Roboto"/>
                <a:sym typeface="Roboto"/>
              </a:rPr>
              <a:t> = 1.5</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two</a:t>
            </a:r>
            <a:r>
              <a:rPr lang="ru-RU" sz="1200" dirty="0">
                <a:solidFill>
                  <a:srgbClr val="FFBC00"/>
                </a:solidFill>
                <a:latin typeface="Consolas" panose="020B0609020204030204" pitchFamily="49" charset="0"/>
                <a:ea typeface="Roboto"/>
                <a:cs typeface="Roboto"/>
                <a:sym typeface="Roboto"/>
              </a:rPr>
              <a:t> = 2</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slurm</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Slurm</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localized_slurm</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Слёрм</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Так вот, зачем мы ввели эти переменные? Всё дело в том, что результатом практически любой операции сравнения в </a:t>
            </a:r>
            <a:r>
              <a:rPr lang="ru-RU" sz="1200" dirty="0" err="1">
                <a:solidFill>
                  <a:srgbClr val="C8C8C8"/>
                </a:solidFill>
                <a:latin typeface="Roboto"/>
                <a:ea typeface="Roboto"/>
                <a:cs typeface="Roboto"/>
                <a:sym typeface="Roboto"/>
              </a:rPr>
              <a:t>python</a:t>
            </a:r>
            <a:r>
              <a:rPr lang="ru-RU" sz="1200" dirty="0">
                <a:solidFill>
                  <a:srgbClr val="C8C8C8"/>
                </a:solidFill>
                <a:latin typeface="Roboto"/>
                <a:ea typeface="Roboto"/>
                <a:cs typeface="Roboto"/>
                <a:sym typeface="Roboto"/>
              </a:rPr>
              <a:t> является именно логический тип данных. Давайте это проверим. Допустим, мы сравним переменную </a:t>
            </a:r>
            <a:r>
              <a:rPr lang="ru-RU" sz="1200" dirty="0" err="1">
                <a:solidFill>
                  <a:srgbClr val="C8C8C8"/>
                </a:solidFill>
                <a:latin typeface="Roboto"/>
                <a:ea typeface="Roboto"/>
                <a:cs typeface="Roboto"/>
                <a:sym typeface="Roboto"/>
              </a:rPr>
              <a:t>one_and_half</a:t>
            </a:r>
            <a:r>
              <a:rPr lang="ru-RU" sz="1200" dirty="0">
                <a:solidFill>
                  <a:srgbClr val="C8C8C8"/>
                </a:solidFill>
                <a:latin typeface="Roboto"/>
                <a:ea typeface="Roboto"/>
                <a:cs typeface="Roboto"/>
                <a:sym typeface="Roboto"/>
              </a:rPr>
              <a:t> с переменной </a:t>
            </a:r>
            <a:r>
              <a:rPr lang="ru-RU" sz="1200" dirty="0" err="1">
                <a:solidFill>
                  <a:srgbClr val="C8C8C8"/>
                </a:solidFill>
                <a:latin typeface="Roboto"/>
                <a:ea typeface="Roboto"/>
                <a:cs typeface="Roboto"/>
                <a:sym typeface="Roboto"/>
              </a:rPr>
              <a:t>two</a:t>
            </a:r>
            <a:r>
              <a:rPr lang="ru-RU" sz="1200" dirty="0">
                <a:solidFill>
                  <a:srgbClr val="C8C8C8"/>
                </a:solidFill>
                <a:latin typeface="Roboto"/>
                <a:ea typeface="Roboto"/>
                <a:cs typeface="Roboto"/>
                <a:sym typeface="Roboto"/>
              </a:rPr>
              <a:t>. Для этого служит бинарный оператор «==», он проверяет равенство или эквивалентность этих значений. Мы заведомо знаем, что они не равны, поэтому ожидаем увидеть значение </a:t>
            </a:r>
            <a:r>
              <a:rPr lang="ru-RU" sz="1200" dirty="0" err="1">
                <a:solidFill>
                  <a:srgbClr val="C8C8C8"/>
                </a:solidFill>
                <a:latin typeface="Roboto"/>
                <a:ea typeface="Roboto"/>
                <a:cs typeface="Roboto"/>
                <a:sym typeface="Roboto"/>
              </a:rPr>
              <a:t>false</a:t>
            </a:r>
            <a:r>
              <a:rPr lang="ru-RU" sz="1200" dirty="0">
                <a:solidFill>
                  <a:srgbClr val="C8C8C8"/>
                </a:solidFill>
                <a:latin typeface="Roboto"/>
                <a:ea typeface="Roboto"/>
                <a:cs typeface="Roboto"/>
                <a:sym typeface="Roboto"/>
              </a:rPr>
              <a:t>, то есть, что это ложь, они не равны. Всё так и есть.</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one_and_half</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two</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False</a:t>
            </a:r>
            <a:endParaRPr lang="ru-RU"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 противоположность этому есть оператор неравенства, то есть, он проверяет, а не разные ли часом у нас значения вот в этих переменных. print(</a:t>
            </a:r>
            <a:r>
              <a:rPr lang="ru-RU" sz="1200" dirty="0" err="1">
                <a:solidFill>
                  <a:srgbClr val="C8C8C8"/>
                </a:solidFill>
                <a:latin typeface="Roboto"/>
                <a:ea typeface="Roboto"/>
                <a:cs typeface="Roboto"/>
                <a:sym typeface="Roboto"/>
              </a:rPr>
              <a:t>one_and_half</a:t>
            </a:r>
            <a:r>
              <a:rPr lang="ru-RU" sz="1200" dirty="0">
                <a:solidFill>
                  <a:srgbClr val="C8C8C8"/>
                </a:solidFill>
                <a:latin typeface="Roboto"/>
                <a:ea typeface="Roboto"/>
                <a:cs typeface="Roboto"/>
                <a:sym typeface="Roboto"/>
              </a:rPr>
              <a:t> != </a:t>
            </a:r>
            <a:r>
              <a:rPr lang="ru-RU" sz="1200" dirty="0" err="1">
                <a:solidFill>
                  <a:srgbClr val="C8C8C8"/>
                </a:solidFill>
                <a:latin typeface="Roboto"/>
                <a:ea typeface="Roboto"/>
                <a:cs typeface="Roboto"/>
                <a:sym typeface="Roboto"/>
              </a:rPr>
              <a:t>two</a:t>
            </a:r>
            <a:r>
              <a:rPr lang="ru-RU" sz="1200" dirty="0">
                <a:solidFill>
                  <a:srgbClr val="C8C8C8"/>
                </a:solidFill>
                <a:latin typeface="Roboto"/>
                <a:ea typeface="Roboto"/>
                <a:cs typeface="Roboto"/>
                <a:sym typeface="Roboto"/>
              </a:rPr>
              <a:t>) Я, кстати, буду говорить, что я сравниваю переменные, но на самом деле мы, конечно же, сравниваем их значения, просто так говорить короче, ну, и менее научно, что ли, выходит. И мы видим, что – да, действительно, они не равны.</a:t>
            </a:r>
          </a:p>
          <a:p>
            <a:pPr>
              <a:buClr>
                <a:srgbClr val="C8C8C8"/>
              </a:buClr>
            </a:pPr>
            <a:r>
              <a:rPr lang="ru-RU" sz="1200" dirty="0">
                <a:solidFill>
                  <a:srgbClr val="C8C8C8"/>
                </a:solidFill>
                <a:latin typeface="Roboto"/>
                <a:ea typeface="Roboto"/>
                <a:cs typeface="Roboto"/>
                <a:sym typeface="Roboto"/>
              </a:rPr>
              <a:t>А теперь давайте сделаем одну очень интересную штуку. Мы распечатаем типы данных значений, которые лежат в этих переменных. Допустим, значение в переменной </a:t>
            </a:r>
            <a:r>
              <a:rPr lang="ru-RU" sz="1200" dirty="0" err="1">
                <a:solidFill>
                  <a:srgbClr val="C8C8C8"/>
                </a:solidFill>
                <a:latin typeface="Roboto"/>
                <a:ea typeface="Roboto"/>
                <a:cs typeface="Roboto"/>
                <a:sym typeface="Roboto"/>
              </a:rPr>
              <a:t>one_and_half</a:t>
            </a:r>
            <a:r>
              <a:rPr lang="ru-RU" sz="1200" dirty="0">
                <a:solidFill>
                  <a:srgbClr val="C8C8C8"/>
                </a:solidFill>
                <a:latin typeface="Roboto"/>
                <a:ea typeface="Roboto"/>
                <a:cs typeface="Roboto"/>
                <a:sym typeface="Roboto"/>
              </a:rPr>
              <a:t>, значение в переменной </a:t>
            </a:r>
            <a:r>
              <a:rPr lang="ru-RU" sz="1200" dirty="0" err="1">
                <a:solidFill>
                  <a:srgbClr val="C8C8C8"/>
                </a:solidFill>
                <a:latin typeface="Roboto"/>
                <a:ea typeface="Roboto"/>
                <a:cs typeface="Roboto"/>
                <a:sym typeface="Roboto"/>
              </a:rPr>
              <a:t>two</a:t>
            </a:r>
            <a:r>
              <a:rPr lang="ru-RU" sz="1200" dirty="0">
                <a:solidFill>
                  <a:srgbClr val="C8C8C8"/>
                </a:solidFill>
                <a:latin typeface="Roboto"/>
                <a:ea typeface="Roboto"/>
                <a:cs typeface="Roboto"/>
                <a:sym typeface="Roboto"/>
              </a:rPr>
              <a:t>. Выполним наш код, и мы видим, что они на самом деле разных типов данных.</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one_and_half</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two</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type</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one_and_half</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type</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two</a:t>
            </a:r>
            <a:r>
              <a:rPr lang="ru-RU" sz="1200" dirty="0">
                <a:solidFill>
                  <a:srgbClr val="FFBC00"/>
                </a:solidFill>
                <a:latin typeface="Consolas" panose="020B0609020204030204" pitchFamily="49" charset="0"/>
                <a:ea typeface="Roboto"/>
                <a:cs typeface="Roboto"/>
                <a:sym typeface="Roboto"/>
              </a:rPr>
              <a:t>))</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p:txBody>
      </p:sp>
      <p:pic>
        <p:nvPicPr>
          <p:cNvPr id="4" name="Рисунок 3">
            <a:extLst>
              <a:ext uri="{FF2B5EF4-FFF2-40B4-BE49-F238E27FC236}">
                <a16:creationId xmlns:a16="http://schemas.microsoft.com/office/drawing/2014/main" id="{6C5D390E-675A-4C68-B35A-5FEEC5355A1C}"/>
              </a:ext>
            </a:extLst>
          </p:cNvPr>
          <p:cNvPicPr>
            <a:picLocks noChangeAspect="1"/>
          </p:cNvPicPr>
          <p:nvPr/>
        </p:nvPicPr>
        <p:blipFill>
          <a:blip r:embed="rId4"/>
          <a:stretch>
            <a:fillRect/>
          </a:stretch>
        </p:blipFill>
        <p:spPr>
          <a:xfrm>
            <a:off x="4480011" y="7237291"/>
            <a:ext cx="1743821" cy="1445702"/>
          </a:xfrm>
          <a:prstGeom prst="rect">
            <a:avLst/>
          </a:prstGeom>
        </p:spPr>
      </p:pic>
      <p:sp>
        <p:nvSpPr>
          <p:cNvPr id="2" name="Номер слайда 1">
            <a:extLst>
              <a:ext uri="{FF2B5EF4-FFF2-40B4-BE49-F238E27FC236}">
                <a16:creationId xmlns:a16="http://schemas.microsoft.com/office/drawing/2014/main" id="{04B1F4A8-BDEE-4BE8-92D0-6CEE8B906091}"/>
              </a:ext>
            </a:extLst>
          </p:cNvPr>
          <p:cNvSpPr>
            <a:spLocks noGrp="1"/>
          </p:cNvSpPr>
          <p:nvPr>
            <p:ph type="sldNum" idx="12"/>
          </p:nvPr>
        </p:nvSpPr>
        <p:spPr/>
        <p:txBody>
          <a:bodyPr>
            <a:normAutofit/>
          </a:bodyPr>
          <a:lstStyle/>
          <a:p>
            <a:fld id="{00000000-1234-1234-1234-123412341234}" type="slidenum">
              <a:rPr lang="ru" smtClean="0"/>
              <a:pPr/>
              <a:t>28</a:t>
            </a:fld>
            <a:endParaRPr lang="ru"/>
          </a:p>
        </p:txBody>
      </p:sp>
    </p:spTree>
    <p:extLst>
      <p:ext uri="{BB962C8B-B14F-4D97-AF65-F5344CB8AC3E}">
        <p14:creationId xmlns:p14="http://schemas.microsoft.com/office/powerpoint/2010/main" val="621764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1" y="429930"/>
            <a:ext cx="5589671" cy="845354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Вывод программы:</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err="1">
                <a:solidFill>
                  <a:srgbClr val="C8C8C8"/>
                </a:solidFill>
                <a:latin typeface="Roboto" panose="02000000000000000000" pitchFamily="2" charset="0"/>
                <a:ea typeface="Roboto" panose="02000000000000000000" pitchFamily="2" charset="0"/>
                <a:cs typeface="Roboto"/>
                <a:sym typeface="Roboto"/>
              </a:rPr>
              <a:t>True</a:t>
            </a: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&lt;class '</a:t>
            </a:r>
            <a:r>
              <a:rPr lang="ru-RU" sz="1200" dirty="0" err="1">
                <a:solidFill>
                  <a:srgbClr val="C8C8C8"/>
                </a:solidFill>
                <a:latin typeface="Roboto" panose="02000000000000000000" pitchFamily="2" charset="0"/>
                <a:ea typeface="Roboto" panose="02000000000000000000" pitchFamily="2" charset="0"/>
                <a:cs typeface="Roboto"/>
                <a:sym typeface="Roboto"/>
              </a:rPr>
              <a:t>float</a:t>
            </a:r>
            <a:r>
              <a:rPr lang="ru-RU" sz="1200" dirty="0">
                <a:solidFill>
                  <a:srgbClr val="C8C8C8"/>
                </a:solidFill>
                <a:latin typeface="Roboto" panose="02000000000000000000" pitchFamily="2" charset="0"/>
                <a:ea typeface="Roboto" panose="02000000000000000000" pitchFamily="2" charset="0"/>
                <a:cs typeface="Roboto"/>
                <a:sym typeface="Roboto"/>
              </a:rPr>
              <a:t>'&gt;</a:t>
            </a: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&lt;class '</a:t>
            </a:r>
            <a:r>
              <a:rPr lang="ru-RU" sz="1200" dirty="0" err="1">
                <a:solidFill>
                  <a:srgbClr val="C8C8C8"/>
                </a:solidFill>
                <a:latin typeface="Roboto" panose="02000000000000000000" pitchFamily="2" charset="0"/>
                <a:ea typeface="Roboto" panose="02000000000000000000" pitchFamily="2" charset="0"/>
                <a:cs typeface="Roboto"/>
                <a:sym typeface="Roboto"/>
              </a:rPr>
              <a:t>str</a:t>
            </a:r>
            <a:r>
              <a:rPr lang="ru-RU" sz="1200" dirty="0">
                <a:solidFill>
                  <a:srgbClr val="C8C8C8"/>
                </a:solidFill>
                <a:latin typeface="Roboto" panose="02000000000000000000" pitchFamily="2" charset="0"/>
                <a:ea typeface="Roboto" panose="02000000000000000000" pitchFamily="2" charset="0"/>
                <a:cs typeface="Roboto"/>
                <a:sym typeface="Roboto"/>
              </a:rPr>
              <a:t>'&gt;</a:t>
            </a:r>
          </a:p>
          <a:p>
            <a:pPr>
              <a:buClr>
                <a:srgbClr val="C8C8C8"/>
              </a:buClr>
            </a:pP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Process </a:t>
            </a:r>
            <a:r>
              <a:rPr lang="ru-RU" sz="1200" dirty="0" err="1">
                <a:solidFill>
                  <a:srgbClr val="C8C8C8"/>
                </a:solidFill>
                <a:latin typeface="Roboto" panose="02000000000000000000" pitchFamily="2" charset="0"/>
                <a:ea typeface="Roboto" panose="02000000000000000000" pitchFamily="2" charset="0"/>
                <a:cs typeface="Roboto"/>
                <a:sym typeface="Roboto"/>
              </a:rPr>
              <a:t>finished</a:t>
            </a:r>
            <a:r>
              <a:rPr lang="ru-RU" sz="1200" dirty="0">
                <a:solidFill>
                  <a:srgbClr val="C8C8C8"/>
                </a:solidFill>
                <a:latin typeface="Roboto" panose="02000000000000000000" pitchFamily="2" charset="0"/>
                <a:ea typeface="Roboto" panose="02000000000000000000" pitchFamily="2" charset="0"/>
                <a:cs typeface="Roboto"/>
                <a:sym typeface="Roboto"/>
              </a:rPr>
              <a:t> </a:t>
            </a:r>
            <a:r>
              <a:rPr lang="ru-RU" sz="1200" dirty="0" err="1">
                <a:solidFill>
                  <a:srgbClr val="C8C8C8"/>
                </a:solidFill>
                <a:latin typeface="Roboto" panose="02000000000000000000" pitchFamily="2" charset="0"/>
                <a:ea typeface="Roboto" panose="02000000000000000000" pitchFamily="2" charset="0"/>
                <a:cs typeface="Roboto"/>
                <a:sym typeface="Roboto"/>
              </a:rPr>
              <a:t>with</a:t>
            </a:r>
            <a:r>
              <a:rPr lang="ru-RU" sz="1200" dirty="0">
                <a:solidFill>
                  <a:srgbClr val="C8C8C8"/>
                </a:solidFill>
                <a:latin typeface="Roboto" panose="02000000000000000000" pitchFamily="2" charset="0"/>
                <a:ea typeface="Roboto" panose="02000000000000000000" pitchFamily="2" charset="0"/>
                <a:cs typeface="Roboto"/>
                <a:sym typeface="Roboto"/>
              </a:rPr>
              <a:t> </a:t>
            </a:r>
            <a:r>
              <a:rPr lang="ru-RU" sz="1200" dirty="0" err="1">
                <a:solidFill>
                  <a:srgbClr val="C8C8C8"/>
                </a:solidFill>
                <a:latin typeface="Roboto" panose="02000000000000000000" pitchFamily="2" charset="0"/>
                <a:ea typeface="Roboto" panose="02000000000000000000" pitchFamily="2" charset="0"/>
                <a:cs typeface="Roboto"/>
                <a:sym typeface="Roboto"/>
              </a:rPr>
              <a:t>exit</a:t>
            </a:r>
            <a:r>
              <a:rPr lang="ru-RU" sz="1200" dirty="0">
                <a:solidFill>
                  <a:srgbClr val="C8C8C8"/>
                </a:solidFill>
                <a:latin typeface="Roboto" panose="02000000000000000000" pitchFamily="2" charset="0"/>
                <a:ea typeface="Roboto" panose="02000000000000000000" pitchFamily="2" charset="0"/>
                <a:cs typeface="Roboto"/>
                <a:sym typeface="Roboto"/>
              </a:rPr>
              <a:t> </a:t>
            </a:r>
            <a:r>
              <a:rPr lang="ru-RU" sz="1200" dirty="0" err="1">
                <a:solidFill>
                  <a:srgbClr val="C8C8C8"/>
                </a:solidFill>
                <a:latin typeface="Roboto" panose="02000000000000000000" pitchFamily="2" charset="0"/>
                <a:ea typeface="Roboto" panose="02000000000000000000" pitchFamily="2" charset="0"/>
                <a:cs typeface="Roboto"/>
                <a:sym typeface="Roboto"/>
              </a:rPr>
              <a:t>code</a:t>
            </a:r>
            <a:r>
              <a:rPr lang="ru-RU" sz="1200" dirty="0">
                <a:solidFill>
                  <a:srgbClr val="C8C8C8"/>
                </a:solidFill>
                <a:latin typeface="Roboto" panose="02000000000000000000" pitchFamily="2" charset="0"/>
                <a:ea typeface="Roboto" panose="02000000000000000000" pitchFamily="2" charset="0"/>
                <a:cs typeface="Roboto"/>
                <a:sym typeface="Roboto"/>
              </a:rPr>
              <a:t> 0</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В этом плане нам </a:t>
            </a:r>
            <a:r>
              <a:rPr lang="ru-RU" sz="1200" dirty="0" err="1">
                <a:solidFill>
                  <a:srgbClr val="C8C8C8"/>
                </a:solidFill>
                <a:latin typeface="Roboto" panose="02000000000000000000" pitchFamily="2" charset="0"/>
                <a:ea typeface="Roboto" panose="02000000000000000000" pitchFamily="2" charset="0"/>
                <a:cs typeface="Roboto"/>
                <a:sym typeface="Roboto"/>
              </a:rPr>
              <a:t>python</a:t>
            </a:r>
            <a:r>
              <a:rPr lang="ru-RU" sz="1200" dirty="0">
                <a:solidFill>
                  <a:srgbClr val="C8C8C8"/>
                </a:solidFill>
                <a:latin typeface="Roboto" panose="02000000000000000000" pitchFamily="2" charset="0"/>
                <a:ea typeface="Roboto" panose="02000000000000000000" pitchFamily="2" charset="0"/>
                <a:cs typeface="Roboto"/>
                <a:sym typeface="Roboto"/>
              </a:rPr>
              <a:t> предоставляем некоторую свободу, но ровно с этой свободой мы приобретаем возможность где-нибудь сильно ошибиться, поэтому советую очень следить за тем, что за переменные вы сравниваете, и что в них потенциально может находиться. В этом все минусы не типизированных языков программирования.</a:t>
            </a: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Теперь давайте вернём всё, как было, уберём код, который может нас смущать, и рассмотрим другие операторы сравнения. Есть также оператор «Больше», он соответственно проверяет, а не больше ли у нас часом левый операнд, чем правый. Выполним наш код и говорим, что нет – не больше.</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    print(</a:t>
            </a:r>
            <a:r>
              <a:rPr lang="ru-RU" sz="1200" dirty="0" err="1">
                <a:solidFill>
                  <a:srgbClr val="C8C8C8"/>
                </a:solidFill>
                <a:latin typeface="Roboto" panose="02000000000000000000" pitchFamily="2" charset="0"/>
                <a:ea typeface="Roboto" panose="02000000000000000000" pitchFamily="2" charset="0"/>
                <a:cs typeface="Roboto"/>
                <a:sym typeface="Roboto"/>
              </a:rPr>
              <a:t>one_and_half</a:t>
            </a:r>
            <a:r>
              <a:rPr lang="ru-RU" sz="1200" dirty="0">
                <a:solidFill>
                  <a:srgbClr val="C8C8C8"/>
                </a:solidFill>
                <a:latin typeface="Roboto" panose="02000000000000000000" pitchFamily="2" charset="0"/>
                <a:ea typeface="Roboto" panose="02000000000000000000" pitchFamily="2" charset="0"/>
                <a:cs typeface="Roboto"/>
                <a:sym typeface="Roboto"/>
              </a:rPr>
              <a:t> &gt; </a:t>
            </a:r>
            <a:r>
              <a:rPr lang="ru-RU" sz="1200" dirty="0" err="1">
                <a:solidFill>
                  <a:srgbClr val="C8C8C8"/>
                </a:solidFill>
                <a:latin typeface="Roboto" panose="02000000000000000000" pitchFamily="2" charset="0"/>
                <a:ea typeface="Roboto" panose="02000000000000000000" pitchFamily="2" charset="0"/>
                <a:cs typeface="Roboto"/>
                <a:sym typeface="Roboto"/>
              </a:rPr>
              <a:t>two</a:t>
            </a:r>
            <a:r>
              <a:rPr lang="ru-RU" sz="1200" dirty="0">
                <a:solidFill>
                  <a:srgbClr val="C8C8C8"/>
                </a:solidFill>
                <a:latin typeface="Roboto" panose="02000000000000000000" pitchFamily="2" charset="0"/>
                <a:ea typeface="Roboto" panose="02000000000000000000" pitchFamily="2" charset="0"/>
                <a:cs typeface="Roboto"/>
                <a:sym typeface="Roboto"/>
              </a:rPr>
              <a:t>)</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Вывод программы:</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err="1">
                <a:solidFill>
                  <a:srgbClr val="C8C8C8"/>
                </a:solidFill>
                <a:latin typeface="Roboto" panose="02000000000000000000" pitchFamily="2" charset="0"/>
                <a:ea typeface="Roboto" panose="02000000000000000000" pitchFamily="2" charset="0"/>
                <a:cs typeface="Roboto"/>
                <a:sym typeface="Roboto"/>
              </a:rPr>
              <a:t>False</a:t>
            </a: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Process </a:t>
            </a:r>
            <a:r>
              <a:rPr lang="ru-RU" sz="1200" dirty="0" err="1">
                <a:solidFill>
                  <a:srgbClr val="C8C8C8"/>
                </a:solidFill>
                <a:latin typeface="Roboto" panose="02000000000000000000" pitchFamily="2" charset="0"/>
                <a:ea typeface="Roboto" panose="02000000000000000000" pitchFamily="2" charset="0"/>
                <a:cs typeface="Roboto"/>
                <a:sym typeface="Roboto"/>
              </a:rPr>
              <a:t>finished</a:t>
            </a:r>
            <a:r>
              <a:rPr lang="ru-RU" sz="1200" dirty="0">
                <a:solidFill>
                  <a:srgbClr val="C8C8C8"/>
                </a:solidFill>
                <a:latin typeface="Roboto" panose="02000000000000000000" pitchFamily="2" charset="0"/>
                <a:ea typeface="Roboto" panose="02000000000000000000" pitchFamily="2" charset="0"/>
                <a:cs typeface="Roboto"/>
                <a:sym typeface="Roboto"/>
              </a:rPr>
              <a:t> </a:t>
            </a:r>
            <a:r>
              <a:rPr lang="ru-RU" sz="1200" dirty="0" err="1">
                <a:solidFill>
                  <a:srgbClr val="C8C8C8"/>
                </a:solidFill>
                <a:latin typeface="Roboto" panose="02000000000000000000" pitchFamily="2" charset="0"/>
                <a:ea typeface="Roboto" panose="02000000000000000000" pitchFamily="2" charset="0"/>
                <a:cs typeface="Roboto"/>
                <a:sym typeface="Roboto"/>
              </a:rPr>
              <a:t>with</a:t>
            </a:r>
            <a:r>
              <a:rPr lang="ru-RU" sz="1200" dirty="0">
                <a:solidFill>
                  <a:srgbClr val="C8C8C8"/>
                </a:solidFill>
                <a:latin typeface="Roboto" panose="02000000000000000000" pitchFamily="2" charset="0"/>
                <a:ea typeface="Roboto" panose="02000000000000000000" pitchFamily="2" charset="0"/>
                <a:cs typeface="Roboto"/>
                <a:sym typeface="Roboto"/>
              </a:rPr>
              <a:t> </a:t>
            </a:r>
            <a:r>
              <a:rPr lang="ru-RU" sz="1200" dirty="0" err="1">
                <a:solidFill>
                  <a:srgbClr val="C8C8C8"/>
                </a:solidFill>
                <a:latin typeface="Roboto" panose="02000000000000000000" pitchFamily="2" charset="0"/>
                <a:ea typeface="Roboto" panose="02000000000000000000" pitchFamily="2" charset="0"/>
                <a:cs typeface="Roboto"/>
                <a:sym typeface="Roboto"/>
              </a:rPr>
              <a:t>exit</a:t>
            </a:r>
            <a:r>
              <a:rPr lang="ru-RU" sz="1200" dirty="0">
                <a:solidFill>
                  <a:srgbClr val="C8C8C8"/>
                </a:solidFill>
                <a:latin typeface="Roboto" panose="02000000000000000000" pitchFamily="2" charset="0"/>
                <a:ea typeface="Roboto" panose="02000000000000000000" pitchFamily="2" charset="0"/>
                <a:cs typeface="Roboto"/>
                <a:sym typeface="Roboto"/>
              </a:rPr>
              <a:t> </a:t>
            </a:r>
            <a:r>
              <a:rPr lang="ru-RU" sz="1200" dirty="0" err="1">
                <a:solidFill>
                  <a:srgbClr val="C8C8C8"/>
                </a:solidFill>
                <a:latin typeface="Roboto" panose="02000000000000000000" pitchFamily="2" charset="0"/>
                <a:ea typeface="Roboto" panose="02000000000000000000" pitchFamily="2" charset="0"/>
                <a:cs typeface="Roboto"/>
                <a:sym typeface="Roboto"/>
              </a:rPr>
              <a:t>code</a:t>
            </a:r>
            <a:r>
              <a:rPr lang="ru-RU" sz="1200" dirty="0">
                <a:solidFill>
                  <a:srgbClr val="C8C8C8"/>
                </a:solidFill>
                <a:latin typeface="Roboto" panose="02000000000000000000" pitchFamily="2" charset="0"/>
                <a:ea typeface="Roboto" panose="02000000000000000000" pitchFamily="2" charset="0"/>
                <a:cs typeface="Roboto"/>
                <a:sym typeface="Roboto"/>
              </a:rPr>
              <a:t> 0</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Но если мы прибавим к нему единичку, например, print(</a:t>
            </a:r>
            <a:r>
              <a:rPr lang="ru-RU" sz="1200" dirty="0" err="1">
                <a:solidFill>
                  <a:srgbClr val="C8C8C8"/>
                </a:solidFill>
                <a:latin typeface="Roboto" panose="02000000000000000000" pitchFamily="2" charset="0"/>
                <a:ea typeface="Roboto" panose="02000000000000000000" pitchFamily="2" charset="0"/>
                <a:cs typeface="Roboto"/>
                <a:sym typeface="Roboto"/>
              </a:rPr>
              <a:t>one_and_half</a:t>
            </a:r>
            <a:r>
              <a:rPr lang="ru-RU" sz="1200" dirty="0">
                <a:solidFill>
                  <a:srgbClr val="C8C8C8"/>
                </a:solidFill>
                <a:latin typeface="Roboto" panose="02000000000000000000" pitchFamily="2" charset="0"/>
                <a:ea typeface="Roboto" panose="02000000000000000000" pitchFamily="2" charset="0"/>
                <a:cs typeface="Roboto"/>
                <a:sym typeface="Roboto"/>
              </a:rPr>
              <a:t> + 1 &gt; </a:t>
            </a:r>
            <a:r>
              <a:rPr lang="ru-RU" sz="1200" dirty="0" err="1">
                <a:solidFill>
                  <a:srgbClr val="C8C8C8"/>
                </a:solidFill>
                <a:latin typeface="Roboto" panose="02000000000000000000" pitchFamily="2" charset="0"/>
                <a:ea typeface="Roboto" panose="02000000000000000000" pitchFamily="2" charset="0"/>
                <a:cs typeface="Roboto"/>
                <a:sym typeface="Roboto"/>
              </a:rPr>
              <a:t>two</a:t>
            </a:r>
            <a:r>
              <a:rPr lang="ru-RU" sz="1200" dirty="0">
                <a:solidFill>
                  <a:srgbClr val="C8C8C8"/>
                </a:solidFill>
                <a:latin typeface="Roboto" panose="02000000000000000000" pitchFamily="2" charset="0"/>
                <a:ea typeface="Roboto" panose="02000000000000000000" pitchFamily="2" charset="0"/>
                <a:cs typeface="Roboto"/>
                <a:sym typeface="Roboto"/>
              </a:rPr>
              <a:t>) то всё у нас изменилось и теперь 2,5 больше, чем 2.</a:t>
            </a: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Кроме оператора «Больше», есть оператор «Больше или Равно». Если мы сюда, допустим, прибавим половинку, то результатом будет </a:t>
            </a:r>
            <a:r>
              <a:rPr lang="ru-RU" sz="1200" dirty="0" err="1">
                <a:solidFill>
                  <a:srgbClr val="C8C8C8"/>
                </a:solidFill>
                <a:latin typeface="Roboto" panose="02000000000000000000" pitchFamily="2" charset="0"/>
                <a:ea typeface="Roboto" panose="02000000000000000000" pitchFamily="2" charset="0"/>
                <a:cs typeface="Roboto"/>
                <a:sym typeface="Roboto"/>
              </a:rPr>
              <a:t>True</a:t>
            </a:r>
            <a:r>
              <a:rPr lang="ru-RU" sz="1200" dirty="0">
                <a:solidFill>
                  <a:srgbClr val="C8C8C8"/>
                </a:solidFill>
                <a:latin typeface="Roboto" panose="02000000000000000000" pitchFamily="2" charset="0"/>
                <a:ea typeface="Roboto" panose="02000000000000000000" pitchFamily="2" charset="0"/>
                <a:cs typeface="Roboto"/>
                <a:sym typeface="Roboto"/>
              </a:rPr>
              <a:t>, оно не больше, но равно, именно как в математике этот оператор и работает. print(</a:t>
            </a:r>
            <a:r>
              <a:rPr lang="ru-RU" sz="1200" dirty="0" err="1">
                <a:solidFill>
                  <a:srgbClr val="C8C8C8"/>
                </a:solidFill>
                <a:latin typeface="Roboto" panose="02000000000000000000" pitchFamily="2" charset="0"/>
                <a:ea typeface="Roboto" panose="02000000000000000000" pitchFamily="2" charset="0"/>
                <a:cs typeface="Roboto"/>
                <a:sym typeface="Roboto"/>
              </a:rPr>
              <a:t>one_and_half</a:t>
            </a:r>
            <a:r>
              <a:rPr lang="ru-RU" sz="1200" dirty="0">
                <a:solidFill>
                  <a:srgbClr val="C8C8C8"/>
                </a:solidFill>
                <a:latin typeface="Roboto" panose="02000000000000000000" pitchFamily="2" charset="0"/>
                <a:ea typeface="Roboto" panose="02000000000000000000" pitchFamily="2" charset="0"/>
                <a:cs typeface="Roboto"/>
                <a:sym typeface="Roboto"/>
              </a:rPr>
              <a:t> + 0.5 &gt;= </a:t>
            </a:r>
            <a:r>
              <a:rPr lang="ru-RU" sz="1200" dirty="0" err="1">
                <a:solidFill>
                  <a:srgbClr val="C8C8C8"/>
                </a:solidFill>
                <a:latin typeface="Roboto" panose="02000000000000000000" pitchFamily="2" charset="0"/>
                <a:ea typeface="Roboto" panose="02000000000000000000" pitchFamily="2" charset="0"/>
                <a:cs typeface="Roboto"/>
                <a:sym typeface="Roboto"/>
              </a:rPr>
              <a:t>two</a:t>
            </a:r>
            <a:r>
              <a:rPr lang="ru-RU" sz="1200" dirty="0">
                <a:solidFill>
                  <a:srgbClr val="C8C8C8"/>
                </a:solidFill>
                <a:latin typeface="Roboto" panose="02000000000000000000" pitchFamily="2" charset="0"/>
                <a:ea typeface="Roboto" panose="02000000000000000000" pitchFamily="2" charset="0"/>
                <a:cs typeface="Roboto"/>
                <a:sym typeface="Roboto"/>
              </a:rPr>
              <a:t>)</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В противоположность этому есть оператор «Меньше» и «Меньше Равно». Операторы «Больше, «Больше Равно», «Меньше» и «Меньше Равно» используются чаще всего именно с числовыми типами данных. На самом деле, с другими типами данных их так же можно использовать, но это не имеет какого-либо смысла. Сейчас объясню почему.</a:t>
            </a:r>
            <a:endParaRPr lang="en-US"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Я уже рассказывал в предыдущем уроке, как сравниваются строки, а сравниваются они не по длине или как-либо ещё, а по кодам символов, из которых они состоят. </a:t>
            </a:r>
          </a:p>
        </p:txBody>
      </p:sp>
      <p:sp>
        <p:nvSpPr>
          <p:cNvPr id="2" name="Номер слайда 1">
            <a:extLst>
              <a:ext uri="{FF2B5EF4-FFF2-40B4-BE49-F238E27FC236}">
                <a16:creationId xmlns:a16="http://schemas.microsoft.com/office/drawing/2014/main" id="{8772A054-8789-4538-BF23-699DD4FC4D2D}"/>
              </a:ext>
            </a:extLst>
          </p:cNvPr>
          <p:cNvSpPr>
            <a:spLocks noGrp="1"/>
          </p:cNvSpPr>
          <p:nvPr>
            <p:ph type="sldNum" idx="12"/>
          </p:nvPr>
        </p:nvSpPr>
        <p:spPr/>
        <p:txBody>
          <a:bodyPr>
            <a:normAutofit/>
          </a:bodyPr>
          <a:lstStyle/>
          <a:p>
            <a:fld id="{00000000-1234-1234-1234-123412341234}" type="slidenum">
              <a:rPr lang="ru" smtClean="0"/>
              <a:pPr/>
              <a:t>29</a:t>
            </a:fld>
            <a:endParaRPr lang="ru"/>
          </a:p>
        </p:txBody>
      </p:sp>
    </p:spTree>
    <p:extLst>
      <p:ext uri="{BB962C8B-B14F-4D97-AF65-F5344CB8AC3E}">
        <p14:creationId xmlns:p14="http://schemas.microsoft.com/office/powerpoint/2010/main" val="2835998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4" name="Google Shape;64;p14"/>
          <p:cNvSpPr txBox="1"/>
          <p:nvPr/>
        </p:nvSpPr>
        <p:spPr>
          <a:xfrm>
            <a:off x="634164" y="359075"/>
            <a:ext cx="5589671" cy="2544232"/>
          </a:xfrm>
          <a:prstGeom prst="rect">
            <a:avLst/>
          </a:prstGeom>
          <a:noFill/>
          <a:ln>
            <a:noFill/>
          </a:ln>
        </p:spPr>
        <p:txBody>
          <a:bodyPr spcFirstLastPara="1" wrap="square" lIns="162533" tIns="162533" rIns="162533" bIns="162533" anchor="t" anchorCtr="0">
            <a:spAutoFit/>
          </a:bodyPr>
          <a:lstStyle/>
          <a:p>
            <a:pPr marL="171450" indent="-171450">
              <a:buClr>
                <a:srgbClr val="FFC000"/>
              </a:buClr>
              <a:buFont typeface="Arial" panose="020B0604020202020204" pitchFamily="34" charset="0"/>
              <a:buChar char="•"/>
            </a:pPr>
            <a:r>
              <a:rPr lang="ru-RU" sz="1200" dirty="0">
                <a:solidFill>
                  <a:srgbClr val="C8C8C8"/>
                </a:solidFill>
                <a:latin typeface="Roboto"/>
                <a:ea typeface="Roboto"/>
                <a:cs typeface="Roboto"/>
                <a:sym typeface="Roboto"/>
              </a:rPr>
              <a:t>Урок 2.9: </a:t>
            </a:r>
          </a:p>
          <a:p>
            <a:pPr marL="355600"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1 – Словари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………………………………………………………….………………………80</a:t>
            </a: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marL="171450" indent="-171450">
              <a:buClr>
                <a:srgbClr val="FFC000"/>
              </a:buClr>
              <a:buFont typeface="Arial" panose="020B0604020202020204" pitchFamily="34" charset="0"/>
              <a:buChar char="•"/>
            </a:pPr>
            <a:r>
              <a:rPr lang="ru-RU" sz="1200" dirty="0">
                <a:solidFill>
                  <a:srgbClr val="C8C8C8"/>
                </a:solidFill>
                <a:latin typeface="Roboto"/>
                <a:ea typeface="Roboto"/>
                <a:cs typeface="Roboto"/>
                <a:sym typeface="Roboto"/>
              </a:rPr>
              <a:t>Урок 2.10: </a:t>
            </a:r>
          </a:p>
          <a:p>
            <a:pPr marL="355600"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1 – Множества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………………………………………………………….…………………94</a:t>
            </a: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marL="171450" indent="-171450">
              <a:buClr>
                <a:srgbClr val="FFC000"/>
              </a:buClr>
              <a:buFont typeface="Arial" panose="020B0604020202020204" pitchFamily="34" charset="0"/>
              <a:buChar char="•"/>
            </a:pPr>
            <a:r>
              <a:rPr lang="ru-RU" sz="1200" dirty="0">
                <a:solidFill>
                  <a:srgbClr val="C8C8C8"/>
                </a:solidFill>
                <a:latin typeface="Roboto"/>
                <a:ea typeface="Roboto"/>
                <a:cs typeface="Roboto"/>
                <a:sym typeface="Roboto"/>
              </a:rPr>
              <a:t>Урок 2.11: </a:t>
            </a:r>
          </a:p>
          <a:p>
            <a:pPr marL="355600"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1 – Функции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………………………………………………………….…………………….101</a:t>
            </a:r>
            <a:endParaRPr lang="ru-RU" sz="1200" dirty="0">
              <a:solidFill>
                <a:srgbClr val="C8C8C8"/>
              </a:solidFill>
              <a:latin typeface="Roboto"/>
              <a:ea typeface="Roboto"/>
              <a:cs typeface="Roboto"/>
              <a:sym typeface="Roboto"/>
            </a:endParaRPr>
          </a:p>
          <a:p>
            <a:pPr marL="355600"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10 - Области видимости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………………………………………………………….117</a:t>
            </a:r>
            <a:r>
              <a:rPr lang="ru-RU" sz="1200" dirty="0">
                <a:solidFill>
                  <a:srgbClr val="C8C8C8"/>
                </a:solidFill>
                <a:latin typeface="Roboto"/>
                <a:ea typeface="Roboto"/>
                <a:cs typeface="Roboto"/>
                <a:sym typeface="Roboto"/>
              </a:rPr>
              <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marL="171450" indent="-171450">
              <a:buClr>
                <a:srgbClr val="FFC000"/>
              </a:buClr>
              <a:buFont typeface="Arial" panose="020B0604020202020204" pitchFamily="34" charset="0"/>
              <a:buChar char="•"/>
            </a:pPr>
            <a:r>
              <a:rPr lang="ru-RU" sz="1200" dirty="0">
                <a:solidFill>
                  <a:srgbClr val="C8C8C8"/>
                </a:solidFill>
                <a:latin typeface="Roboto"/>
                <a:ea typeface="Roboto"/>
                <a:cs typeface="Roboto"/>
                <a:sym typeface="Roboto"/>
              </a:rPr>
              <a:t>Урок 2.12: </a:t>
            </a:r>
          </a:p>
          <a:p>
            <a:pPr marL="355600" indent="-171450">
              <a:buClr>
                <a:srgbClr val="FFC000"/>
              </a:buClr>
              <a:buFont typeface="Wingdings" panose="05000000000000000000" pitchFamily="2" charset="2"/>
              <a:buChar char="Ø"/>
            </a:pPr>
            <a:r>
              <a:rPr lang="ru-RU" sz="1200" dirty="0">
                <a:solidFill>
                  <a:srgbClr val="C8C8C8"/>
                </a:solidFill>
                <a:latin typeface="Roboto"/>
                <a:ea typeface="Roboto"/>
                <a:cs typeface="Roboto"/>
                <a:sym typeface="Roboto"/>
              </a:rPr>
              <a:t>Шаг 1 - Генерация и обработка исключений </a:t>
            </a: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……………………………..122</a:t>
            </a:r>
            <a:endParaRPr lang="ru-RU" sz="1200" dirty="0">
              <a:solidFill>
                <a:srgbClr val="C8C8C8"/>
              </a:solidFill>
              <a:latin typeface="Roboto"/>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cxnSp>
        <p:nvCxnSpPr>
          <p:cNvPr id="10" name="Google Shape;62;p14">
            <a:extLst>
              <a:ext uri="{FF2B5EF4-FFF2-40B4-BE49-F238E27FC236}">
                <a16:creationId xmlns:a16="http://schemas.microsoft.com/office/drawing/2014/main" id="{AB3C5BD7-AF6D-43B3-8051-50C47CFB42A8}"/>
              </a:ext>
            </a:extLst>
          </p:cNvPr>
          <p:cNvCxnSpPr>
            <a:cxnSpLocks/>
          </p:cNvCxnSpPr>
          <p:nvPr/>
        </p:nvCxnSpPr>
        <p:spPr>
          <a:xfrm>
            <a:off x="0" y="3828889"/>
            <a:ext cx="6858000" cy="16723"/>
          </a:xfrm>
          <a:prstGeom prst="straightConnector1">
            <a:avLst/>
          </a:prstGeom>
          <a:noFill/>
          <a:ln w="9525" cap="flat" cmpd="sng">
            <a:solidFill>
              <a:srgbClr val="FFBC00"/>
            </a:solidFill>
            <a:prstDash val="solid"/>
            <a:round/>
            <a:headEnd type="none" w="med" len="med"/>
            <a:tailEnd type="none" w="med" len="med"/>
          </a:ln>
        </p:spPr>
      </p:cxnSp>
      <p:sp>
        <p:nvSpPr>
          <p:cNvPr id="11" name="Google Shape;67;p14">
            <a:extLst>
              <a:ext uri="{FF2B5EF4-FFF2-40B4-BE49-F238E27FC236}">
                <a16:creationId xmlns:a16="http://schemas.microsoft.com/office/drawing/2014/main" id="{CCE27384-B3B4-4705-B8A3-E2FF2A1F195E}"/>
              </a:ext>
            </a:extLst>
          </p:cNvPr>
          <p:cNvSpPr txBox="1"/>
          <p:nvPr/>
        </p:nvSpPr>
        <p:spPr>
          <a:xfrm>
            <a:off x="634164" y="3240373"/>
            <a:ext cx="5589671" cy="605239"/>
          </a:xfrm>
          <a:prstGeom prst="rect">
            <a:avLst/>
          </a:prstGeom>
          <a:noFill/>
          <a:ln>
            <a:noFill/>
          </a:ln>
        </p:spPr>
        <p:txBody>
          <a:bodyPr spcFirstLastPara="1" wrap="square" lIns="162533" tIns="162533" rIns="162533" bIns="162533" anchor="t" anchorCtr="0">
            <a:spAutoFit/>
          </a:bodyPr>
          <a:lstStyle/>
          <a:p>
            <a:r>
              <a:rPr lang="ru-RU" sz="1800" dirty="0">
                <a:solidFill>
                  <a:srgbClr val="C8C8C8"/>
                </a:solidFill>
                <a:latin typeface="Montserrat Medium"/>
                <a:ea typeface="Montserrat Medium"/>
                <a:cs typeface="Montserrat Medium"/>
                <a:sym typeface="Montserrat Medium"/>
              </a:rPr>
              <a:t>Урок 2.2: Шаг 1 - Числа</a:t>
            </a:r>
            <a:endParaRPr sz="1800" dirty="0">
              <a:solidFill>
                <a:srgbClr val="C8C8C8"/>
              </a:solidFill>
              <a:latin typeface="Montserrat Medium"/>
              <a:ea typeface="Montserrat Medium"/>
              <a:cs typeface="Montserrat Medium"/>
              <a:sym typeface="Montserrat Medium"/>
            </a:endParaRPr>
          </a:p>
        </p:txBody>
      </p:sp>
      <p:sp>
        <p:nvSpPr>
          <p:cNvPr id="12" name="Google Shape;64;p14">
            <a:extLst>
              <a:ext uri="{FF2B5EF4-FFF2-40B4-BE49-F238E27FC236}">
                <a16:creationId xmlns:a16="http://schemas.microsoft.com/office/drawing/2014/main" id="{C8174B18-DA51-472E-AFB9-AEC64A424E1B}"/>
              </a:ext>
            </a:extLst>
          </p:cNvPr>
          <p:cNvSpPr txBox="1"/>
          <p:nvPr/>
        </p:nvSpPr>
        <p:spPr>
          <a:xfrm>
            <a:off x="634163" y="3998012"/>
            <a:ext cx="5589671" cy="4575557"/>
          </a:xfrm>
          <a:prstGeom prst="rect">
            <a:avLst/>
          </a:prstGeom>
          <a:noFill/>
          <a:ln>
            <a:noFill/>
          </a:ln>
        </p:spPr>
        <p:txBody>
          <a:bodyPr spcFirstLastPara="1" wrap="square" lIns="162533" tIns="162533" rIns="162533" bIns="162533" anchor="t" anchorCtr="0">
            <a:spAutoFit/>
          </a:bodyPr>
          <a:lstStyle/>
          <a:p>
            <a:r>
              <a:rPr lang="ru-RU" sz="1200" dirty="0">
                <a:solidFill>
                  <a:srgbClr val="C8C8C8"/>
                </a:solidFill>
                <a:latin typeface="Roboto"/>
                <a:ea typeface="Roboto"/>
                <a:cs typeface="Roboto"/>
                <a:sym typeface="Roboto"/>
              </a:rPr>
              <a:t>Привет. В этом уроке поговорим о самом простом типе данных в Python - числах.</a:t>
            </a:r>
          </a:p>
          <a:p>
            <a:r>
              <a:rPr lang="ru-RU" sz="1200" dirty="0">
                <a:solidFill>
                  <a:srgbClr val="C8C8C8"/>
                </a:solidFill>
                <a:latin typeface="Roboto"/>
                <a:ea typeface="Roboto"/>
                <a:cs typeface="Roboto"/>
                <a:sym typeface="Roboto"/>
              </a:rPr>
              <a:t>Числа в Python практически ничем не отличаются от того, как мы понимаем числа в жизни. То есть они также записываются арабскими цифрами,  слева направо, от большего разряда к меньшему в десятичной системе исчисления. Они бывают целыми, бывают вещественными. Единственное, что в Российской системе принято в качестве десятичного разделителя использовать запятую, а в </a:t>
            </a:r>
            <a:r>
              <a:rPr lang="ru-RU" sz="1200" dirty="0" err="1">
                <a:solidFill>
                  <a:srgbClr val="C8C8C8"/>
                </a:solidFill>
                <a:latin typeface="Roboto"/>
                <a:ea typeface="Roboto"/>
                <a:cs typeface="Roboto"/>
                <a:sym typeface="Roboto"/>
              </a:rPr>
              <a:t>python</a:t>
            </a:r>
            <a:r>
              <a:rPr lang="ru-RU" sz="1200" dirty="0">
                <a:solidFill>
                  <a:srgbClr val="C8C8C8"/>
                </a:solidFill>
                <a:latin typeface="Roboto"/>
                <a:ea typeface="Roboto"/>
                <a:cs typeface="Roboto"/>
                <a:sym typeface="Roboto"/>
              </a:rPr>
              <a:t> используется точка в соответствии с Европейской системой. Если вы того захотите, числа также могут быть комплексными. Над числами можно производить арифметические операции: умножение, деление, взятие остатка или возведение в  степень. Применительно к </a:t>
            </a:r>
            <a:r>
              <a:rPr lang="ru-RU" sz="1200" dirty="0" err="1">
                <a:solidFill>
                  <a:srgbClr val="C8C8C8"/>
                </a:solidFill>
                <a:latin typeface="Roboto"/>
                <a:ea typeface="Roboto"/>
                <a:cs typeface="Roboto"/>
                <a:sym typeface="Roboto"/>
              </a:rPr>
              <a:t>python</a:t>
            </a:r>
            <a:r>
              <a:rPr lang="ru-RU" sz="1200" dirty="0">
                <a:solidFill>
                  <a:srgbClr val="C8C8C8"/>
                </a:solidFill>
                <a:latin typeface="Roboto"/>
                <a:ea typeface="Roboto"/>
                <a:cs typeface="Roboto"/>
                <a:sym typeface="Roboto"/>
              </a:rPr>
              <a:t> числа являются атомарным типом данных это значит, что нельзя разложить число на более примитивные типы. По сколько в </a:t>
            </a:r>
            <a:r>
              <a:rPr lang="ru-RU" sz="1200" dirty="0" err="1">
                <a:solidFill>
                  <a:srgbClr val="C8C8C8"/>
                </a:solidFill>
                <a:latin typeface="Roboto"/>
                <a:ea typeface="Roboto"/>
                <a:cs typeface="Roboto"/>
                <a:sym typeface="Roboto"/>
              </a:rPr>
              <a:t>python</a:t>
            </a:r>
            <a:r>
              <a:rPr lang="ru-RU" sz="1200" dirty="0">
                <a:solidFill>
                  <a:srgbClr val="C8C8C8"/>
                </a:solidFill>
                <a:latin typeface="Roboto"/>
                <a:ea typeface="Roboto"/>
                <a:cs typeface="Roboto"/>
                <a:sym typeface="Roboto"/>
              </a:rPr>
              <a:t> таких нет.</a:t>
            </a:r>
          </a:p>
          <a:p>
            <a:r>
              <a:rPr lang="ru-RU" sz="1200" dirty="0">
                <a:solidFill>
                  <a:srgbClr val="C8C8C8"/>
                </a:solidFill>
                <a:latin typeface="Roboto"/>
                <a:ea typeface="Roboto"/>
                <a:cs typeface="Roboto"/>
                <a:sym typeface="Roboto"/>
              </a:rPr>
              <a:t>Давайте попробуем написать какие-нибудь числа и запустить программу. Но для начала нам нужно объявить точку входа, это делается конструкцией </a:t>
            </a:r>
            <a:r>
              <a:rPr lang="ru-RU" sz="1200" dirty="0">
                <a:solidFill>
                  <a:srgbClr val="FFC000"/>
                </a:solidFill>
                <a:latin typeface="Consolas" panose="020B0609020204030204" pitchFamily="49" charset="0"/>
                <a:ea typeface="Roboto"/>
                <a:cs typeface="Roboto"/>
                <a:sym typeface="Roboto"/>
              </a:rPr>
              <a:t>if __</a:t>
            </a:r>
            <a:r>
              <a:rPr lang="ru-RU" sz="1200" dirty="0" err="1">
                <a:solidFill>
                  <a:srgbClr val="FFC000"/>
                </a:solidFill>
                <a:latin typeface="Consolas" panose="020B0609020204030204" pitchFamily="49" charset="0"/>
                <a:ea typeface="Roboto"/>
                <a:cs typeface="Roboto"/>
                <a:sym typeface="Roboto"/>
              </a:rPr>
              <a:t>name</a:t>
            </a:r>
            <a:r>
              <a:rPr lang="ru-RU" sz="1200" dirty="0">
                <a:solidFill>
                  <a:srgbClr val="FFC000"/>
                </a:solidFill>
                <a:latin typeface="Consolas" panose="020B0609020204030204" pitchFamily="49" charset="0"/>
                <a:ea typeface="Roboto"/>
                <a:cs typeface="Roboto"/>
                <a:sym typeface="Roboto"/>
              </a:rPr>
              <a:t>__ == '__</a:t>
            </a:r>
            <a:r>
              <a:rPr lang="ru-RU" sz="1200" dirty="0" err="1">
                <a:solidFill>
                  <a:srgbClr val="FFC000"/>
                </a:solidFill>
                <a:latin typeface="Consolas" panose="020B0609020204030204" pitchFamily="49" charset="0"/>
                <a:ea typeface="Roboto"/>
                <a:cs typeface="Roboto"/>
                <a:sym typeface="Roboto"/>
              </a:rPr>
              <a:t>main</a:t>
            </a:r>
            <a:r>
              <a:rPr lang="ru-RU" sz="1200" dirty="0">
                <a:solidFill>
                  <a:srgbClr val="FFC000"/>
                </a:solidFill>
                <a:latin typeface="Consolas" panose="020B0609020204030204" pitchFamily="49" charset="0"/>
                <a:ea typeface="Roboto"/>
                <a:cs typeface="Roboto"/>
                <a:sym typeface="Roboto"/>
              </a:rPr>
              <a:t>__':</a:t>
            </a:r>
            <a:r>
              <a:rPr lang="ru-RU" sz="1200" dirty="0">
                <a:solidFill>
                  <a:srgbClr val="C8C8C8"/>
                </a:solidFill>
                <a:latin typeface="Consolas" panose="020B0609020204030204" pitchFamily="49" charset="0"/>
                <a:ea typeface="Roboto"/>
                <a:cs typeface="Roboto"/>
                <a:sym typeface="Roboto"/>
              </a:rPr>
              <a:t>.</a:t>
            </a:r>
            <a:r>
              <a:rPr lang="ru-RU" sz="1200" dirty="0">
                <a:solidFill>
                  <a:srgbClr val="C8C8C8"/>
                </a:solidFill>
                <a:latin typeface="Roboto"/>
                <a:ea typeface="Roboto"/>
                <a:cs typeface="Roboto"/>
                <a:sym typeface="Roboto"/>
              </a:rPr>
              <a:t>  Когда-нибудь, когда мы будем погружаться в </a:t>
            </a:r>
            <a:r>
              <a:rPr lang="ru-RU" sz="1200" dirty="0" err="1">
                <a:solidFill>
                  <a:srgbClr val="C8C8C8"/>
                </a:solidFill>
                <a:latin typeface="Roboto"/>
                <a:ea typeface="Roboto"/>
                <a:cs typeface="Roboto"/>
                <a:sym typeface="Roboto"/>
              </a:rPr>
              <a:t>python</a:t>
            </a:r>
            <a:r>
              <a:rPr lang="ru-RU" sz="1200" dirty="0">
                <a:solidFill>
                  <a:srgbClr val="C8C8C8"/>
                </a:solidFill>
                <a:latin typeface="Roboto"/>
                <a:ea typeface="Roboto"/>
                <a:cs typeface="Roboto"/>
                <a:sym typeface="Roboto"/>
              </a:rPr>
              <a:t> мы рассмотрим, что делает это конструкция. Пока что, воспринимайте это как указатель интерпретатору, на то от куда начать выполнение нашей программы. В </a:t>
            </a:r>
            <a:r>
              <a:rPr lang="ru-RU" sz="1200" dirty="0" err="1">
                <a:solidFill>
                  <a:srgbClr val="C8C8C8"/>
                </a:solidFill>
                <a:latin typeface="Roboto"/>
                <a:ea typeface="Roboto"/>
                <a:cs typeface="Roboto"/>
                <a:sym typeface="Roboto"/>
              </a:rPr>
              <a:t>PyCharm</a:t>
            </a:r>
            <a:r>
              <a:rPr lang="ru-RU" sz="1200" dirty="0">
                <a:solidFill>
                  <a:srgbClr val="C8C8C8"/>
                </a:solidFill>
                <a:latin typeface="Roboto"/>
                <a:ea typeface="Roboto"/>
                <a:cs typeface="Roboto"/>
                <a:sym typeface="Roboto"/>
              </a:rPr>
              <a:t> есть удобный </a:t>
            </a:r>
            <a:r>
              <a:rPr lang="ru-RU" sz="1200" dirty="0" err="1">
                <a:solidFill>
                  <a:srgbClr val="C8C8C8"/>
                </a:solidFill>
                <a:latin typeface="Roboto"/>
                <a:ea typeface="Roboto"/>
                <a:cs typeface="Roboto"/>
                <a:sym typeface="Roboto"/>
              </a:rPr>
              <a:t>шорткат</a:t>
            </a:r>
            <a:r>
              <a:rPr lang="ru-RU" sz="1200" dirty="0">
                <a:solidFill>
                  <a:srgbClr val="C8C8C8"/>
                </a:solidFill>
                <a:latin typeface="Roboto"/>
                <a:ea typeface="Roboto"/>
                <a:cs typeface="Roboto"/>
                <a:sym typeface="Roboto"/>
              </a:rPr>
              <a:t>, набираем две буквы </a:t>
            </a:r>
            <a:r>
              <a:rPr lang="ru-RU" sz="1200" dirty="0" err="1">
                <a:solidFill>
                  <a:srgbClr val="C8C8C8"/>
                </a:solidFill>
                <a:latin typeface="Roboto"/>
                <a:ea typeface="Roboto"/>
                <a:cs typeface="Roboto"/>
                <a:sym typeface="Roboto"/>
              </a:rPr>
              <a:t>ma</a:t>
            </a:r>
            <a:r>
              <a:rPr lang="ru-RU" sz="1200" dirty="0">
                <a:solidFill>
                  <a:srgbClr val="C8C8C8"/>
                </a:solidFill>
                <a:latin typeface="Roboto"/>
                <a:ea typeface="Roboto"/>
                <a:cs typeface="Roboto"/>
                <a:sym typeface="Roboto"/>
              </a:rPr>
              <a:t> и жмём клавишу Enter.</a:t>
            </a:r>
          </a:p>
        </p:txBody>
      </p:sp>
      <p:sp>
        <p:nvSpPr>
          <p:cNvPr id="2" name="Номер слайда 1">
            <a:extLst>
              <a:ext uri="{FF2B5EF4-FFF2-40B4-BE49-F238E27FC236}">
                <a16:creationId xmlns:a16="http://schemas.microsoft.com/office/drawing/2014/main" id="{8907E4DC-A5B5-4921-B501-2421139DD385}"/>
              </a:ext>
            </a:extLst>
          </p:cNvPr>
          <p:cNvSpPr>
            <a:spLocks noGrp="1"/>
          </p:cNvSpPr>
          <p:nvPr>
            <p:ph type="sldNum" idx="12"/>
          </p:nvPr>
        </p:nvSpPr>
        <p:spPr/>
        <p:txBody>
          <a:bodyPr/>
          <a:lstStyle/>
          <a:p>
            <a:fld id="{00000000-1234-1234-1234-123412341234}" type="slidenum">
              <a:rPr lang="ru" smtClean="0"/>
              <a:pPr/>
              <a:t>3</a:t>
            </a:fld>
            <a:endParaRPr lang="ru"/>
          </a:p>
        </p:txBody>
      </p:sp>
    </p:spTree>
    <p:extLst>
      <p:ext uri="{BB962C8B-B14F-4D97-AF65-F5344CB8AC3E}">
        <p14:creationId xmlns:p14="http://schemas.microsoft.com/office/powerpoint/2010/main" val="28832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1" y="429930"/>
            <a:ext cx="5589671" cy="771487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Допустим, код символа «S» большая в строке </a:t>
            </a:r>
            <a:r>
              <a:rPr lang="ru-RU" sz="1200" dirty="0" err="1">
                <a:solidFill>
                  <a:srgbClr val="C8C8C8"/>
                </a:solidFill>
                <a:latin typeface="Roboto" panose="02000000000000000000" pitchFamily="2" charset="0"/>
                <a:ea typeface="Roboto" panose="02000000000000000000" pitchFamily="2" charset="0"/>
                <a:cs typeface="Roboto"/>
                <a:sym typeface="Roboto"/>
              </a:rPr>
              <a:t>slurm</a:t>
            </a:r>
            <a:r>
              <a:rPr lang="ru-RU" sz="1200" dirty="0">
                <a:solidFill>
                  <a:srgbClr val="C8C8C8"/>
                </a:solidFill>
                <a:latin typeface="Roboto" panose="02000000000000000000" pitchFamily="2" charset="0"/>
                <a:ea typeface="Roboto" panose="02000000000000000000" pitchFamily="2" charset="0"/>
                <a:cs typeface="Roboto"/>
                <a:sym typeface="Roboto"/>
              </a:rPr>
              <a:t> у нас равен 83, а код русской большой буквы «С» в переменной </a:t>
            </a:r>
            <a:r>
              <a:rPr lang="ru-RU" sz="1200" dirty="0" err="1">
                <a:solidFill>
                  <a:srgbClr val="C8C8C8"/>
                </a:solidFill>
                <a:latin typeface="Roboto" panose="02000000000000000000" pitchFamily="2" charset="0"/>
                <a:ea typeface="Roboto" panose="02000000000000000000" pitchFamily="2" charset="0"/>
                <a:cs typeface="Roboto"/>
                <a:sym typeface="Roboto"/>
              </a:rPr>
              <a:t>slurm</a:t>
            </a:r>
            <a:r>
              <a:rPr lang="ru-RU" sz="1200" dirty="0">
                <a:solidFill>
                  <a:srgbClr val="C8C8C8"/>
                </a:solidFill>
                <a:latin typeface="Roboto" panose="02000000000000000000" pitchFamily="2" charset="0"/>
                <a:ea typeface="Roboto" panose="02000000000000000000" pitchFamily="2" charset="0"/>
                <a:cs typeface="Roboto"/>
                <a:sym typeface="Roboto"/>
              </a:rPr>
              <a:t> равен 1057. Поскольку 1057 у нас больше, чем 83, то строка </a:t>
            </a:r>
            <a:r>
              <a:rPr lang="ru-RU" sz="1200" dirty="0" err="1">
                <a:solidFill>
                  <a:srgbClr val="C8C8C8"/>
                </a:solidFill>
                <a:latin typeface="Roboto" panose="02000000000000000000" pitchFamily="2" charset="0"/>
                <a:ea typeface="Roboto" panose="02000000000000000000" pitchFamily="2" charset="0"/>
                <a:cs typeface="Roboto"/>
                <a:sym typeface="Roboto"/>
              </a:rPr>
              <a:t>localized_slurm</a:t>
            </a:r>
            <a:r>
              <a:rPr lang="ru-RU" sz="1200" dirty="0">
                <a:solidFill>
                  <a:srgbClr val="C8C8C8"/>
                </a:solidFill>
                <a:latin typeface="Roboto" panose="02000000000000000000" pitchFamily="2" charset="0"/>
                <a:ea typeface="Roboto" panose="02000000000000000000" pitchFamily="2" charset="0"/>
                <a:cs typeface="Roboto"/>
                <a:sym typeface="Roboto"/>
              </a:rPr>
              <a:t> у нас будет больше строки </a:t>
            </a:r>
            <a:r>
              <a:rPr lang="ru-RU" sz="1200" dirty="0" err="1">
                <a:solidFill>
                  <a:srgbClr val="C8C8C8"/>
                </a:solidFill>
                <a:latin typeface="Roboto" panose="02000000000000000000" pitchFamily="2" charset="0"/>
                <a:ea typeface="Roboto" panose="02000000000000000000" pitchFamily="2" charset="0"/>
                <a:cs typeface="Roboto"/>
                <a:sym typeface="Roboto"/>
              </a:rPr>
              <a:t>slurm</a:t>
            </a:r>
            <a:r>
              <a:rPr lang="ru-RU" sz="1200" dirty="0">
                <a:solidFill>
                  <a:srgbClr val="C8C8C8"/>
                </a:solidFill>
                <a:latin typeface="Roboto" panose="02000000000000000000" pitchFamily="2" charset="0"/>
                <a:ea typeface="Roboto" panose="02000000000000000000" pitchFamily="2" charset="0"/>
                <a:cs typeface="Roboto"/>
                <a:sym typeface="Roboto"/>
              </a:rPr>
              <a:t>. Давайте это проверим.</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print(</a:t>
            </a:r>
            <a:r>
              <a:rPr lang="ru-RU" sz="1200" dirty="0" err="1">
                <a:solidFill>
                  <a:srgbClr val="FFBC00"/>
                </a:solidFill>
                <a:latin typeface="Consolas" panose="020B0609020204030204" pitchFamily="49" charset="0"/>
                <a:ea typeface="Roboto" panose="02000000000000000000" pitchFamily="2" charset="0"/>
                <a:cs typeface="Roboto"/>
                <a:sym typeface="Roboto"/>
              </a:rPr>
              <a:t>localized_slurm</a:t>
            </a:r>
            <a:r>
              <a:rPr lang="ru-RU" sz="1200" dirty="0">
                <a:solidFill>
                  <a:srgbClr val="FFBC00"/>
                </a:solidFill>
                <a:latin typeface="Consolas" panose="020B0609020204030204" pitchFamily="49" charset="0"/>
                <a:ea typeface="Roboto" panose="02000000000000000000" pitchFamily="2" charset="0"/>
                <a:cs typeface="Roboto"/>
                <a:sym typeface="Roboto"/>
              </a:rPr>
              <a:t> &gt; </a:t>
            </a:r>
            <a:r>
              <a:rPr lang="ru-RU" sz="1200" dirty="0" err="1">
                <a:solidFill>
                  <a:srgbClr val="FFBC00"/>
                </a:solidFill>
                <a:latin typeface="Consolas" panose="020B0609020204030204" pitchFamily="49" charset="0"/>
                <a:ea typeface="Roboto" panose="02000000000000000000" pitchFamily="2" charset="0"/>
                <a:cs typeface="Roboto"/>
                <a:sym typeface="Roboto"/>
              </a:rPr>
              <a:t>slurm</a:t>
            </a:r>
            <a:r>
              <a:rPr lang="ru-RU" sz="1200" dirty="0">
                <a:solidFill>
                  <a:srgbClr val="FFBC00"/>
                </a:solidFill>
                <a:latin typeface="Consolas" panose="020B0609020204030204" pitchFamily="49" charset="0"/>
                <a:ea typeface="Roboto" panose="02000000000000000000" pitchFamily="2" charset="0"/>
                <a:cs typeface="Roboto"/>
                <a:sym typeface="Roboto"/>
              </a:rPr>
              <a:t>)</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Вывод программы:</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err="1">
                <a:solidFill>
                  <a:srgbClr val="FFBC00"/>
                </a:solidFill>
                <a:latin typeface="Consolas" panose="020B0609020204030204" pitchFamily="49" charset="0"/>
                <a:ea typeface="Roboto" panose="02000000000000000000" pitchFamily="2" charset="0"/>
                <a:cs typeface="Roboto"/>
                <a:sym typeface="Roboto"/>
              </a:rPr>
              <a:t>True</a:t>
            </a: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endParaRPr lang="ru-RU" sz="1200" dirty="0">
              <a:solidFill>
                <a:srgbClr val="FFBC00"/>
              </a:solidFill>
              <a:latin typeface="Consolas" panose="020B0609020204030204" pitchFamily="49"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panose="02000000000000000000" pitchFamily="2" charset="0"/>
                <a:cs typeface="Roboto"/>
                <a:sym typeface="Roboto"/>
              </a:rPr>
              <a:t>Process </a:t>
            </a:r>
            <a:r>
              <a:rPr lang="ru-RU" sz="1200" dirty="0" err="1">
                <a:solidFill>
                  <a:srgbClr val="FFBC00"/>
                </a:solidFill>
                <a:latin typeface="Consolas" panose="020B0609020204030204" pitchFamily="49" charset="0"/>
                <a:ea typeface="Roboto" panose="02000000000000000000" pitchFamily="2" charset="0"/>
                <a:cs typeface="Roboto"/>
                <a:sym typeface="Roboto"/>
              </a:rPr>
              <a:t>finished</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with</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exit</a:t>
            </a:r>
            <a:r>
              <a:rPr lang="ru-RU" sz="1200" dirty="0">
                <a:solidFill>
                  <a:srgbClr val="FFBC00"/>
                </a:solidFill>
                <a:latin typeface="Consolas" panose="020B0609020204030204" pitchFamily="49" charset="0"/>
                <a:ea typeface="Roboto" panose="02000000000000000000" pitchFamily="2" charset="0"/>
                <a:cs typeface="Roboto"/>
                <a:sym typeface="Roboto"/>
              </a:rPr>
              <a:t> </a:t>
            </a:r>
            <a:r>
              <a:rPr lang="ru-RU" sz="1200" dirty="0" err="1">
                <a:solidFill>
                  <a:srgbClr val="FFBC00"/>
                </a:solidFill>
                <a:latin typeface="Consolas" panose="020B0609020204030204" pitchFamily="49" charset="0"/>
                <a:ea typeface="Roboto" panose="02000000000000000000" pitchFamily="2" charset="0"/>
                <a:cs typeface="Roboto"/>
                <a:sym typeface="Roboto"/>
              </a:rPr>
              <a:t>code</a:t>
            </a:r>
            <a:r>
              <a:rPr lang="ru-RU" sz="1200" dirty="0">
                <a:solidFill>
                  <a:srgbClr val="FFBC00"/>
                </a:solidFill>
                <a:latin typeface="Consolas" panose="020B0609020204030204" pitchFamily="49" charset="0"/>
                <a:ea typeface="Roboto" panose="02000000000000000000" pitchFamily="2" charset="0"/>
                <a:cs typeface="Roboto"/>
                <a:sym typeface="Roboto"/>
              </a:rPr>
              <a:t> 0</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Да, это действительно так, это утверждение у нас является истинным, но дало ли нам это что-либо? Нет, не дало или, по крайней мере, я не знаю, в каких случаях это можно применить.</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C8C8C8"/>
                </a:solidFill>
                <a:latin typeface="Roboto" panose="02000000000000000000" pitchFamily="2" charset="0"/>
                <a:ea typeface="Roboto" panose="02000000000000000000" pitchFamily="2" charset="0"/>
                <a:cs typeface="Roboto"/>
                <a:sym typeface="Roboto"/>
              </a:rPr>
              <a:t>Операторы эквивалентности и не эквивалентности строками используются довольно часто, поскольку они позволяют проверить, являются ли одинаковыми наши строки или они являются разными. В данном случае выражения о том, что строка </a:t>
            </a:r>
            <a:r>
              <a:rPr lang="ru-RU" sz="1200" dirty="0" err="1">
                <a:solidFill>
                  <a:srgbClr val="C8C8C8"/>
                </a:solidFill>
                <a:latin typeface="Roboto" panose="02000000000000000000" pitchFamily="2" charset="0"/>
                <a:ea typeface="Roboto" panose="02000000000000000000" pitchFamily="2" charset="0"/>
                <a:cs typeface="Roboto"/>
                <a:sym typeface="Roboto"/>
              </a:rPr>
              <a:t>localized_slurm</a:t>
            </a:r>
            <a:r>
              <a:rPr lang="ru-RU" sz="1200" dirty="0">
                <a:solidFill>
                  <a:srgbClr val="C8C8C8"/>
                </a:solidFill>
                <a:latin typeface="Roboto" panose="02000000000000000000" pitchFamily="2" charset="0"/>
                <a:ea typeface="Roboto" panose="02000000000000000000" pitchFamily="2" charset="0"/>
                <a:cs typeface="Roboto"/>
                <a:sym typeface="Roboto"/>
              </a:rPr>
              <a:t> у нас равна строке </a:t>
            </a:r>
            <a:r>
              <a:rPr lang="ru-RU" sz="1200" dirty="0" err="1">
                <a:solidFill>
                  <a:srgbClr val="C8C8C8"/>
                </a:solidFill>
                <a:latin typeface="Roboto" panose="02000000000000000000" pitchFamily="2" charset="0"/>
                <a:ea typeface="Roboto" panose="02000000000000000000" pitchFamily="2" charset="0"/>
                <a:cs typeface="Roboto"/>
                <a:sym typeface="Roboto"/>
              </a:rPr>
              <a:t>slurm</a:t>
            </a:r>
            <a:r>
              <a:rPr lang="ru-RU" sz="1200" dirty="0">
                <a:solidFill>
                  <a:srgbClr val="C8C8C8"/>
                </a:solidFill>
                <a:latin typeface="Roboto" panose="02000000000000000000" pitchFamily="2" charset="0"/>
                <a:ea typeface="Roboto" panose="02000000000000000000" pitchFamily="2" charset="0"/>
                <a:cs typeface="Roboto"/>
                <a:sym typeface="Roboto"/>
              </a:rPr>
              <a:t> является, как мы видим, ложным. А вот утверждение о том, что эти строки не равны у нас является истинным.</a:t>
            </a:r>
          </a:p>
          <a:p>
            <a:pPr>
              <a:buClr>
                <a:srgbClr val="C8C8C8"/>
              </a:buClr>
            </a:pP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Итак, что же ещё мы можем делать с логическим типом данных? Как уже было сказано, мы можем приставить его в переменной. Допустим, создам переменную </a:t>
            </a:r>
            <a:r>
              <a:rPr lang="ru-RU" sz="1200" dirty="0" err="1">
                <a:solidFill>
                  <a:srgbClr val="C8C8C8"/>
                </a:solidFill>
                <a:latin typeface="Roboto" panose="02000000000000000000" pitchFamily="2" charset="0"/>
                <a:ea typeface="Roboto" panose="02000000000000000000" pitchFamily="2" charset="0"/>
                <a:cs typeface="Roboto"/>
                <a:sym typeface="Roboto"/>
              </a:rPr>
              <a:t>is_python_easy</a:t>
            </a:r>
            <a:r>
              <a:rPr lang="ru-RU" sz="1200" dirty="0">
                <a:solidFill>
                  <a:srgbClr val="C8C8C8"/>
                </a:solidFill>
                <a:latin typeface="Roboto" panose="02000000000000000000" pitchFamily="2" charset="0"/>
                <a:ea typeface="Roboto" panose="02000000000000000000" pitchFamily="2" charset="0"/>
                <a:cs typeface="Roboto"/>
                <a:sym typeface="Roboto"/>
              </a:rPr>
              <a:t>, это действительно простой для изучения использования язык, поэтому мы присвоим сюда значение истина. И здесь очень важный момент, что переменные, которые содержат логический тип данных, лучше именовать, начиная со слова </a:t>
            </a:r>
            <a:r>
              <a:rPr lang="ru-RU" sz="1200" dirty="0" err="1">
                <a:solidFill>
                  <a:srgbClr val="C8C8C8"/>
                </a:solidFill>
                <a:latin typeface="Roboto" panose="02000000000000000000" pitchFamily="2" charset="0"/>
                <a:ea typeface="Roboto" panose="02000000000000000000" pitchFamily="2" charset="0"/>
                <a:cs typeface="Roboto"/>
                <a:sym typeface="Roboto"/>
              </a:rPr>
              <a:t>is</a:t>
            </a:r>
            <a:r>
              <a:rPr lang="ru-RU" sz="1200" dirty="0">
                <a:solidFill>
                  <a:srgbClr val="C8C8C8"/>
                </a:solidFill>
                <a:latin typeface="Roboto" panose="02000000000000000000" pitchFamily="2" charset="0"/>
                <a:ea typeface="Roboto" panose="02000000000000000000" pitchFamily="2" charset="0"/>
                <a:cs typeface="Roboto"/>
                <a:sym typeface="Roboto"/>
              </a:rPr>
              <a:t> или со слова </a:t>
            </a:r>
            <a:r>
              <a:rPr lang="ru-RU" sz="1200" dirty="0" err="1">
                <a:solidFill>
                  <a:srgbClr val="C8C8C8"/>
                </a:solidFill>
                <a:latin typeface="Roboto" panose="02000000000000000000" pitchFamily="2" charset="0"/>
                <a:ea typeface="Roboto" panose="02000000000000000000" pitchFamily="2" charset="0"/>
                <a:cs typeface="Roboto"/>
                <a:sym typeface="Roboto"/>
              </a:rPr>
              <a:t>has</a:t>
            </a:r>
            <a:r>
              <a:rPr lang="ru-RU" sz="1200" dirty="0">
                <a:solidFill>
                  <a:srgbClr val="C8C8C8"/>
                </a:solidFill>
                <a:latin typeface="Roboto" panose="02000000000000000000" pitchFamily="2" charset="0"/>
                <a:ea typeface="Roboto" panose="02000000000000000000" pitchFamily="2" charset="0"/>
                <a:cs typeface="Roboto"/>
                <a:sym typeface="Roboto"/>
              </a:rPr>
              <a:t>. Оно, как бы, говорит нам о том, что действительно ли, а имеет ли и так далее, и другие программисты по этому названию сразу смогу понять о том, что здесь ожидается именно логический тип данных. В не типизированных языках вроде </a:t>
            </a:r>
            <a:r>
              <a:rPr lang="ru-RU" sz="1200" dirty="0" err="1">
                <a:solidFill>
                  <a:srgbClr val="C8C8C8"/>
                </a:solidFill>
                <a:latin typeface="Roboto" panose="02000000000000000000" pitchFamily="2" charset="0"/>
                <a:ea typeface="Roboto" panose="02000000000000000000" pitchFamily="2" charset="0"/>
                <a:cs typeface="Roboto"/>
                <a:sym typeface="Roboto"/>
              </a:rPr>
              <a:t>python</a:t>
            </a:r>
            <a:r>
              <a:rPr lang="ru-RU" sz="1200" dirty="0">
                <a:solidFill>
                  <a:srgbClr val="C8C8C8"/>
                </a:solidFill>
                <a:latin typeface="Roboto" panose="02000000000000000000" pitchFamily="2" charset="0"/>
                <a:ea typeface="Roboto" panose="02000000000000000000" pitchFamily="2" charset="0"/>
                <a:cs typeface="Roboto"/>
                <a:sym typeface="Roboto"/>
              </a:rPr>
              <a:t> это имеет довольно большое значение, так нам можно обезопасить себя от того, что мы запутаемся с типами данных.</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Что же нам можно сделать с этой переменной? К этому переменной мы можем применить какие-нибудь логические операторы. Да, такие тоже есть и работают они ровно так же, как и арифметические. </a:t>
            </a:r>
          </a:p>
        </p:txBody>
      </p:sp>
      <p:sp>
        <p:nvSpPr>
          <p:cNvPr id="2" name="Номер слайда 1">
            <a:extLst>
              <a:ext uri="{FF2B5EF4-FFF2-40B4-BE49-F238E27FC236}">
                <a16:creationId xmlns:a16="http://schemas.microsoft.com/office/drawing/2014/main" id="{C58503E2-E1A9-4AC3-9936-0FDC7A5C1AD5}"/>
              </a:ext>
            </a:extLst>
          </p:cNvPr>
          <p:cNvSpPr>
            <a:spLocks noGrp="1"/>
          </p:cNvSpPr>
          <p:nvPr>
            <p:ph type="sldNum" idx="12"/>
          </p:nvPr>
        </p:nvSpPr>
        <p:spPr/>
        <p:txBody>
          <a:bodyPr>
            <a:normAutofit/>
          </a:bodyPr>
          <a:lstStyle/>
          <a:p>
            <a:fld id="{00000000-1234-1234-1234-123412341234}" type="slidenum">
              <a:rPr lang="ru" smtClean="0"/>
              <a:pPr/>
              <a:t>30</a:t>
            </a:fld>
            <a:endParaRPr lang="ru"/>
          </a:p>
        </p:txBody>
      </p:sp>
    </p:spTree>
    <p:extLst>
      <p:ext uri="{BB962C8B-B14F-4D97-AF65-F5344CB8AC3E}">
        <p14:creationId xmlns:p14="http://schemas.microsoft.com/office/powerpoint/2010/main" val="3873022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4206225"/>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Допустим, у нас есть логический оператор </a:t>
            </a:r>
            <a:r>
              <a:rPr lang="ru-RU" sz="1200" dirty="0" err="1">
                <a:solidFill>
                  <a:srgbClr val="C8C8C8"/>
                </a:solidFill>
                <a:latin typeface="Roboto"/>
                <a:ea typeface="Roboto"/>
                <a:cs typeface="Roboto"/>
                <a:sym typeface="Roboto"/>
              </a:rPr>
              <a:t>Not</a:t>
            </a:r>
            <a:r>
              <a:rPr lang="ru-RU" sz="1200" dirty="0">
                <a:solidFill>
                  <a:srgbClr val="C8C8C8"/>
                </a:solidFill>
                <a:latin typeface="Roboto"/>
                <a:ea typeface="Roboto"/>
                <a:cs typeface="Roboto"/>
                <a:sym typeface="Roboto"/>
              </a:rPr>
              <a:t>, он просто инвертирует наше логическое значение, то есть, если было </a:t>
            </a:r>
            <a:r>
              <a:rPr lang="ru-RU" sz="1200" dirty="0" err="1">
                <a:solidFill>
                  <a:srgbClr val="C8C8C8"/>
                </a:solidFill>
                <a:latin typeface="Roboto"/>
                <a:ea typeface="Roboto"/>
                <a:cs typeface="Roboto"/>
                <a:sym typeface="Roboto"/>
              </a:rPr>
              <a:t>True</a:t>
            </a:r>
            <a:r>
              <a:rPr lang="ru-RU" sz="1200" dirty="0">
                <a:solidFill>
                  <a:srgbClr val="C8C8C8"/>
                </a:solidFill>
                <a:latin typeface="Roboto"/>
                <a:ea typeface="Roboto"/>
                <a:cs typeface="Roboto"/>
                <a:sym typeface="Roboto"/>
              </a:rPr>
              <a:t>, то станет </a:t>
            </a:r>
            <a:r>
              <a:rPr lang="ru-RU" sz="1200" dirty="0" err="1">
                <a:solidFill>
                  <a:srgbClr val="C8C8C8"/>
                </a:solidFill>
                <a:latin typeface="Roboto"/>
                <a:ea typeface="Roboto"/>
                <a:cs typeface="Roboto"/>
                <a:sym typeface="Roboto"/>
              </a:rPr>
              <a:t>False</a:t>
            </a:r>
            <a:r>
              <a:rPr lang="ru-RU" sz="1200" dirty="0">
                <a:solidFill>
                  <a:srgbClr val="C8C8C8"/>
                </a:solidFill>
                <a:latin typeface="Roboto"/>
                <a:ea typeface="Roboto"/>
                <a:cs typeface="Roboto"/>
                <a:sym typeface="Roboto"/>
              </a:rPr>
              <a:t>, если было </a:t>
            </a:r>
            <a:r>
              <a:rPr lang="ru-RU" sz="1200" dirty="0" err="1">
                <a:solidFill>
                  <a:srgbClr val="C8C8C8"/>
                </a:solidFill>
                <a:latin typeface="Roboto"/>
                <a:ea typeface="Roboto"/>
                <a:cs typeface="Roboto"/>
                <a:sym typeface="Roboto"/>
              </a:rPr>
              <a:t>False</a:t>
            </a:r>
            <a:r>
              <a:rPr lang="ru-RU" sz="1200" dirty="0">
                <a:solidFill>
                  <a:srgbClr val="C8C8C8"/>
                </a:solidFill>
                <a:latin typeface="Roboto"/>
                <a:ea typeface="Roboto"/>
                <a:cs typeface="Roboto"/>
                <a:sym typeface="Roboto"/>
              </a:rPr>
              <a:t>, то станет </a:t>
            </a:r>
            <a:r>
              <a:rPr lang="ru-RU" sz="1200" dirty="0" err="1">
                <a:solidFill>
                  <a:srgbClr val="C8C8C8"/>
                </a:solidFill>
                <a:latin typeface="Roboto"/>
                <a:ea typeface="Roboto"/>
                <a:cs typeface="Roboto"/>
                <a:sym typeface="Roboto"/>
              </a:rPr>
              <a:t>True</a:t>
            </a:r>
            <a:r>
              <a:rPr lang="ru-RU" sz="1200" dirty="0">
                <a:solidFill>
                  <a:srgbClr val="C8C8C8"/>
                </a:solidFill>
                <a:latin typeface="Roboto"/>
                <a:ea typeface="Roboto"/>
                <a:cs typeface="Roboto"/>
                <a:sym typeface="Roboto"/>
              </a:rPr>
              <a:t>, применим его к нашей переменной. </a:t>
            </a:r>
            <a:r>
              <a:rPr lang="ru-RU" sz="1200" dirty="0" err="1">
                <a:solidFill>
                  <a:srgbClr val="C8C8C8"/>
                </a:solidFill>
                <a:latin typeface="Roboto"/>
                <a:ea typeface="Roboto"/>
                <a:cs typeface="Roboto"/>
                <a:sym typeface="Roboto"/>
              </a:rPr>
              <a:t>Not</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is_python_easy</a:t>
            </a:r>
            <a:r>
              <a:rPr lang="ru-RU" sz="1200" dirty="0">
                <a:solidFill>
                  <a:srgbClr val="C8C8C8"/>
                </a:solidFill>
                <a:latin typeface="Roboto"/>
                <a:ea typeface="Roboto"/>
                <a:cs typeface="Roboto"/>
                <a:sym typeface="Roboto"/>
              </a:rPr>
              <a:t> у нас должно быть равно </a:t>
            </a:r>
            <a:r>
              <a:rPr lang="ru-RU" sz="1200" dirty="0" err="1">
                <a:solidFill>
                  <a:srgbClr val="C8C8C8"/>
                </a:solidFill>
                <a:latin typeface="Roboto"/>
                <a:ea typeface="Roboto"/>
                <a:cs typeface="Roboto"/>
                <a:sym typeface="Roboto"/>
              </a:rPr>
              <a:t>False</a:t>
            </a:r>
            <a:r>
              <a:rPr lang="ru-RU" sz="1200" dirty="0">
                <a:solidFill>
                  <a:srgbClr val="C8C8C8"/>
                </a:solidFill>
                <a:latin typeface="Roboto"/>
                <a:ea typeface="Roboto"/>
                <a:cs typeface="Roboto"/>
                <a:sym typeface="Roboto"/>
              </a:rPr>
              <a:t>, если, конечно же, оператор </a:t>
            </a:r>
            <a:r>
              <a:rPr lang="ru-RU" sz="1200" dirty="0" err="1">
                <a:solidFill>
                  <a:srgbClr val="C8C8C8"/>
                </a:solidFill>
                <a:latin typeface="Roboto"/>
                <a:ea typeface="Roboto"/>
                <a:cs typeface="Roboto"/>
                <a:sym typeface="Roboto"/>
              </a:rPr>
              <a:t>Not</a:t>
            </a:r>
            <a:r>
              <a:rPr lang="ru-RU" sz="1200" dirty="0">
                <a:solidFill>
                  <a:srgbClr val="C8C8C8"/>
                </a:solidFill>
                <a:latin typeface="Roboto"/>
                <a:ea typeface="Roboto"/>
                <a:cs typeface="Roboto"/>
                <a:sym typeface="Roboto"/>
              </a:rPr>
              <a:t> работает так, как я это описал. Проверим и да, действительно стало именно так.</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if __</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__ == '__</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__':</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is_python_easy</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True</a:t>
            </a:r>
            <a:endParaRPr lang="ru-RU"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not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is_python_easy</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False</a:t>
            </a:r>
            <a:endParaRPr lang="ru-RU"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Выражение </a:t>
            </a:r>
            <a:r>
              <a:rPr lang="ru-RU" sz="1200" dirty="0" err="1">
                <a:solidFill>
                  <a:srgbClr val="C8C8C8"/>
                </a:solidFill>
                <a:latin typeface="Roboto"/>
                <a:ea typeface="Roboto"/>
                <a:cs typeface="Roboto"/>
                <a:sym typeface="Roboto"/>
              </a:rPr>
              <a:t>not</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not</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is_python_easy</a:t>
            </a:r>
            <a:r>
              <a:rPr lang="ru-RU" sz="1200" dirty="0">
                <a:solidFill>
                  <a:srgbClr val="C8C8C8"/>
                </a:solidFill>
                <a:latin typeface="Roboto"/>
                <a:ea typeface="Roboto"/>
                <a:cs typeface="Roboto"/>
                <a:sym typeface="Roboto"/>
              </a:rPr>
              <a:t> у нас снова будет </a:t>
            </a:r>
            <a:r>
              <a:rPr lang="ru-RU" sz="1200" dirty="0" err="1">
                <a:solidFill>
                  <a:srgbClr val="C8C8C8"/>
                </a:solidFill>
                <a:latin typeface="Roboto"/>
                <a:ea typeface="Roboto"/>
                <a:cs typeface="Roboto"/>
                <a:sym typeface="Roboto"/>
              </a:rPr>
              <a:t>True</a:t>
            </a:r>
            <a:r>
              <a:rPr lang="ru-RU" sz="1200" dirty="0">
                <a:solidFill>
                  <a:srgbClr val="C8C8C8"/>
                </a:solidFill>
                <a:latin typeface="Roboto"/>
                <a:ea typeface="Roboto"/>
                <a:cs typeface="Roboto"/>
                <a:sym typeface="Roboto"/>
              </a:rPr>
              <a:t>, поскольку мы применили двойное отрицание. Мы видим, что – да, действительно, у нас на выходе выражение является истинным.</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2" y="6589109"/>
            <a:ext cx="5589671" cy="162090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Какие же ещё есть логические операторы? Давайте рассмотрим. Здесь приведена таблица того, как работает оператор логической НЕ, которое мы уже рассмотрели. Он является унарным и требует только одной переменной. Такие таблицы, которые позволяют нам узнать, как ведёт себя тот или иной логический оператор или логическое выражение, состоящее из некоторых операторов, из нескольких, называется таблицами истинности.</a:t>
            </a:r>
          </a:p>
        </p:txBody>
      </p:sp>
      <p:pic>
        <p:nvPicPr>
          <p:cNvPr id="14338" name="Picture 2">
            <a:extLst>
              <a:ext uri="{FF2B5EF4-FFF2-40B4-BE49-F238E27FC236}">
                <a16:creationId xmlns:a16="http://schemas.microsoft.com/office/drawing/2014/main" id="{7A641D9D-5BA9-4086-AB8F-9423D6B73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2" y="4718050"/>
            <a:ext cx="5589671" cy="169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EDAE288D-500B-42D9-AF79-4EDD8B7CB26F}"/>
              </a:ext>
            </a:extLst>
          </p:cNvPr>
          <p:cNvSpPr>
            <a:spLocks noGrp="1"/>
          </p:cNvSpPr>
          <p:nvPr>
            <p:ph type="sldNum" idx="12"/>
          </p:nvPr>
        </p:nvSpPr>
        <p:spPr/>
        <p:txBody>
          <a:bodyPr>
            <a:normAutofit/>
          </a:bodyPr>
          <a:lstStyle/>
          <a:p>
            <a:fld id="{00000000-1234-1234-1234-123412341234}" type="slidenum">
              <a:rPr lang="ru" smtClean="0"/>
              <a:pPr/>
              <a:t>31</a:t>
            </a:fld>
            <a:endParaRPr lang="ru"/>
          </a:p>
        </p:txBody>
      </p:sp>
    </p:spTree>
    <p:extLst>
      <p:ext uri="{BB962C8B-B14F-4D97-AF65-F5344CB8AC3E}">
        <p14:creationId xmlns:p14="http://schemas.microsoft.com/office/powerpoint/2010/main" val="238583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1" y="2925130"/>
            <a:ext cx="5589671" cy="1990234"/>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Какие же ещё есть операторы? Есть оператор логической ИЛИ. Его ещё называют – логическим сложением. Выражение, в котором участвует оператор – логическое ИЛИ и два операнда, будет истинным тогда и только тогда, когда один из операндов имеет значение </a:t>
            </a:r>
            <a:r>
              <a:rPr lang="ru-RU" sz="1200" dirty="0" err="1">
                <a:solidFill>
                  <a:srgbClr val="C8C8C8"/>
                </a:solidFill>
                <a:latin typeface="Roboto"/>
                <a:ea typeface="Roboto"/>
                <a:cs typeface="Roboto"/>
                <a:sym typeface="Roboto"/>
              </a:rPr>
              <a:t>True</a:t>
            </a:r>
            <a:r>
              <a:rPr lang="ru-RU" sz="1200" dirty="0">
                <a:solidFill>
                  <a:srgbClr val="C8C8C8"/>
                </a:solidFill>
                <a:latin typeface="Roboto"/>
                <a:ea typeface="Roboto"/>
                <a:cs typeface="Roboto"/>
                <a:sym typeface="Roboto"/>
              </a:rPr>
              <a:t>, то есть, истина. Значение </a:t>
            </a:r>
            <a:r>
              <a:rPr lang="ru-RU" sz="1200" dirty="0" err="1">
                <a:solidFill>
                  <a:srgbClr val="C8C8C8"/>
                </a:solidFill>
                <a:latin typeface="Roboto"/>
                <a:ea typeface="Roboto"/>
                <a:cs typeface="Roboto"/>
                <a:sym typeface="Roboto"/>
              </a:rPr>
              <a:t>False</a:t>
            </a:r>
            <a:r>
              <a:rPr lang="ru-RU" sz="1200" dirty="0">
                <a:solidFill>
                  <a:srgbClr val="C8C8C8"/>
                </a:solidFill>
                <a:latin typeface="Roboto"/>
                <a:ea typeface="Roboto"/>
                <a:cs typeface="Roboto"/>
                <a:sym typeface="Roboto"/>
              </a:rPr>
              <a:t> это выражение будет принимать тогда и только тогда, когда оба операнда равны </a:t>
            </a:r>
            <a:r>
              <a:rPr lang="ru-RU" sz="1200" dirty="0" err="1">
                <a:solidFill>
                  <a:srgbClr val="C8C8C8"/>
                </a:solidFill>
                <a:latin typeface="Roboto"/>
                <a:ea typeface="Roboto"/>
                <a:cs typeface="Roboto"/>
                <a:sym typeface="Roboto"/>
              </a:rPr>
              <a:t>False</a:t>
            </a:r>
            <a:r>
              <a:rPr lang="ru-RU" sz="1200" dirty="0">
                <a:solidFill>
                  <a:srgbClr val="C8C8C8"/>
                </a:solidFill>
                <a:latin typeface="Roboto"/>
                <a:ea typeface="Roboto"/>
                <a:cs typeface="Roboto"/>
                <a:sym typeface="Roboto"/>
              </a:rPr>
              <a:t>. Собственно, поэтому его называют сложением, если расценивать </a:t>
            </a:r>
            <a:r>
              <a:rPr lang="ru-RU" sz="1200" dirty="0" err="1">
                <a:solidFill>
                  <a:srgbClr val="C8C8C8"/>
                </a:solidFill>
                <a:latin typeface="Roboto"/>
                <a:ea typeface="Roboto"/>
                <a:cs typeface="Roboto"/>
                <a:sym typeface="Roboto"/>
              </a:rPr>
              <a:t>True</a:t>
            </a:r>
            <a:r>
              <a:rPr lang="ru-RU" sz="1200" dirty="0">
                <a:solidFill>
                  <a:srgbClr val="C8C8C8"/>
                </a:solidFill>
                <a:latin typeface="Roboto"/>
                <a:ea typeface="Roboto"/>
                <a:cs typeface="Roboto"/>
                <a:sym typeface="Roboto"/>
              </a:rPr>
              <a:t> и </a:t>
            </a:r>
            <a:r>
              <a:rPr lang="ru-RU" sz="1200" dirty="0" err="1">
                <a:solidFill>
                  <a:srgbClr val="C8C8C8"/>
                </a:solidFill>
                <a:latin typeface="Roboto"/>
                <a:ea typeface="Roboto"/>
                <a:cs typeface="Roboto"/>
                <a:sym typeface="Roboto"/>
              </a:rPr>
              <a:t>False</a:t>
            </a:r>
            <a:r>
              <a:rPr lang="ru-RU" sz="1200" dirty="0">
                <a:solidFill>
                  <a:srgbClr val="C8C8C8"/>
                </a:solidFill>
                <a:latin typeface="Roboto"/>
                <a:ea typeface="Roboto"/>
                <a:cs typeface="Roboto"/>
                <a:sym typeface="Roboto"/>
              </a:rPr>
              <a:t>, как 0 и 1, то 1+1=</a:t>
            </a:r>
            <a:r>
              <a:rPr lang="ru-RU" sz="1200" dirty="0" err="1">
                <a:solidFill>
                  <a:srgbClr val="C8C8C8"/>
                </a:solidFill>
                <a:latin typeface="Roboto"/>
                <a:ea typeface="Roboto"/>
                <a:cs typeface="Roboto"/>
                <a:sym typeface="Roboto"/>
              </a:rPr>
              <a:t>True</a:t>
            </a:r>
            <a:r>
              <a:rPr lang="ru-RU" sz="1200" dirty="0">
                <a:solidFill>
                  <a:srgbClr val="C8C8C8"/>
                </a:solidFill>
                <a:latin typeface="Roboto"/>
                <a:ea typeface="Roboto"/>
                <a:cs typeface="Roboto"/>
                <a:sym typeface="Roboto"/>
              </a:rPr>
              <a:t>, поскольку это будет не 0, 1+0=1, это опять же </a:t>
            </a:r>
            <a:r>
              <a:rPr lang="ru-RU" sz="1200" dirty="0" err="1">
                <a:solidFill>
                  <a:srgbClr val="C8C8C8"/>
                </a:solidFill>
                <a:latin typeface="Roboto"/>
                <a:ea typeface="Roboto"/>
                <a:cs typeface="Roboto"/>
                <a:sym typeface="Roboto"/>
              </a:rPr>
              <a:t>True</a:t>
            </a:r>
            <a:r>
              <a:rPr lang="ru-RU" sz="1200" dirty="0">
                <a:solidFill>
                  <a:srgbClr val="C8C8C8"/>
                </a:solidFill>
                <a:latin typeface="Roboto"/>
                <a:ea typeface="Roboto"/>
                <a:cs typeface="Roboto"/>
                <a:sym typeface="Roboto"/>
              </a:rPr>
              <a:t> и только, когда у нас 0 и 0, это будет 0, значит </a:t>
            </a:r>
            <a:r>
              <a:rPr lang="ru-RU" sz="1200" dirty="0" err="1">
                <a:solidFill>
                  <a:srgbClr val="C8C8C8"/>
                </a:solidFill>
                <a:latin typeface="Roboto"/>
                <a:ea typeface="Roboto"/>
                <a:cs typeface="Roboto"/>
                <a:sym typeface="Roboto"/>
              </a:rPr>
              <a:t>False</a:t>
            </a:r>
            <a:r>
              <a:rPr lang="ru-RU" sz="1200" dirty="0">
                <a:solidFill>
                  <a:srgbClr val="C8C8C8"/>
                </a:solidFill>
                <a:latin typeface="Roboto"/>
                <a:ea typeface="Roboto"/>
                <a:cs typeface="Roboto"/>
                <a:sym typeface="Roboto"/>
              </a:rPr>
              <a:t>.</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B0F1CE18-F318-48D3-92D3-34D4C52A672A}"/>
              </a:ext>
            </a:extLst>
          </p:cNvPr>
          <p:cNvSpPr txBox="1"/>
          <p:nvPr/>
        </p:nvSpPr>
        <p:spPr>
          <a:xfrm>
            <a:off x="634160" y="7492349"/>
            <a:ext cx="5589671" cy="125157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В противоположность этому есть оператор логическое И, его ещё называют логическим умножением. Оно принимаем значение истина только и только тогда, когда оба операнда равны истине. Его называют логическим умножением, потому что если опять же представить, что </a:t>
            </a:r>
            <a:r>
              <a:rPr lang="ru-RU" sz="1200" dirty="0" err="1">
                <a:solidFill>
                  <a:srgbClr val="C8C8C8"/>
                </a:solidFill>
                <a:latin typeface="Roboto"/>
                <a:ea typeface="Roboto"/>
                <a:cs typeface="Roboto"/>
                <a:sym typeface="Roboto"/>
              </a:rPr>
              <a:t>True</a:t>
            </a:r>
            <a:r>
              <a:rPr lang="ru-RU" sz="1200" dirty="0">
                <a:solidFill>
                  <a:srgbClr val="C8C8C8"/>
                </a:solidFill>
                <a:latin typeface="Roboto"/>
                <a:ea typeface="Roboto"/>
                <a:cs typeface="Roboto"/>
                <a:sym typeface="Roboto"/>
              </a:rPr>
              <a:t> – это единица, а </a:t>
            </a:r>
            <a:r>
              <a:rPr lang="ru-RU" sz="1200" dirty="0" err="1">
                <a:solidFill>
                  <a:srgbClr val="C8C8C8"/>
                </a:solidFill>
                <a:latin typeface="Roboto"/>
                <a:ea typeface="Roboto"/>
                <a:cs typeface="Roboto"/>
                <a:sym typeface="Roboto"/>
              </a:rPr>
              <a:t>False</a:t>
            </a:r>
            <a:r>
              <a:rPr lang="ru-RU" sz="1200" dirty="0">
                <a:solidFill>
                  <a:srgbClr val="C8C8C8"/>
                </a:solidFill>
                <a:latin typeface="Roboto"/>
                <a:ea typeface="Roboto"/>
                <a:cs typeface="Roboto"/>
                <a:sym typeface="Roboto"/>
              </a:rPr>
              <a:t> – ‘это 0, то 1х1=1, 1х0=0 и тогда будет </a:t>
            </a:r>
            <a:r>
              <a:rPr lang="ru-RU" sz="1200" dirty="0" err="1">
                <a:solidFill>
                  <a:srgbClr val="C8C8C8"/>
                </a:solidFill>
                <a:latin typeface="Roboto"/>
                <a:ea typeface="Roboto"/>
                <a:cs typeface="Roboto"/>
                <a:sym typeface="Roboto"/>
              </a:rPr>
              <a:t>False</a:t>
            </a:r>
            <a:r>
              <a:rPr lang="ru-RU" sz="1200" dirty="0">
                <a:solidFill>
                  <a:srgbClr val="C8C8C8"/>
                </a:solidFill>
                <a:latin typeface="Roboto"/>
                <a:ea typeface="Roboto"/>
                <a:cs typeface="Roboto"/>
                <a:sym typeface="Roboto"/>
              </a:rPr>
              <a:t>. </a:t>
            </a:r>
          </a:p>
        </p:txBody>
      </p:sp>
      <p:pic>
        <p:nvPicPr>
          <p:cNvPr id="15362" name="Picture 2">
            <a:extLst>
              <a:ext uri="{FF2B5EF4-FFF2-40B4-BE49-F238E27FC236}">
                <a16:creationId xmlns:a16="http://schemas.microsoft.com/office/drawing/2014/main" id="{13BC2429-3203-44D0-AB64-33ED37F6CD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2" y="359075"/>
            <a:ext cx="5589671" cy="240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a:extLst>
              <a:ext uri="{FF2B5EF4-FFF2-40B4-BE49-F238E27FC236}">
                <a16:creationId xmlns:a16="http://schemas.microsoft.com/office/drawing/2014/main" id="{11531D74-1F14-4877-BA34-6A17DA56B4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60" y="4979328"/>
            <a:ext cx="5589671" cy="244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2B60A4F5-396B-4421-97E4-E366665BAD6B}"/>
              </a:ext>
            </a:extLst>
          </p:cNvPr>
          <p:cNvSpPr>
            <a:spLocks noGrp="1"/>
          </p:cNvSpPr>
          <p:nvPr>
            <p:ph type="sldNum" idx="12"/>
          </p:nvPr>
        </p:nvSpPr>
        <p:spPr/>
        <p:txBody>
          <a:bodyPr>
            <a:normAutofit/>
          </a:bodyPr>
          <a:lstStyle/>
          <a:p>
            <a:fld id="{00000000-1234-1234-1234-123412341234}" type="slidenum">
              <a:rPr lang="ru" smtClean="0"/>
              <a:pPr/>
              <a:t>32</a:t>
            </a:fld>
            <a:endParaRPr lang="ru"/>
          </a:p>
        </p:txBody>
      </p:sp>
    </p:spTree>
    <p:extLst>
      <p:ext uri="{BB962C8B-B14F-4D97-AF65-F5344CB8AC3E}">
        <p14:creationId xmlns:p14="http://schemas.microsoft.com/office/powerpoint/2010/main" val="3156325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1066904"/>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Ну, и во всех остальных случаях тоже будет </a:t>
            </a:r>
            <a:r>
              <a:rPr lang="ru-RU" sz="1200" dirty="0" err="1">
                <a:solidFill>
                  <a:srgbClr val="C8C8C8"/>
                </a:solidFill>
                <a:latin typeface="Roboto"/>
                <a:ea typeface="Roboto"/>
                <a:cs typeface="Roboto"/>
                <a:sym typeface="Roboto"/>
              </a:rPr>
              <a:t>False</a:t>
            </a:r>
            <a:r>
              <a:rPr lang="ru-RU" sz="1200" dirty="0">
                <a:solidFill>
                  <a:srgbClr val="C8C8C8"/>
                </a:solidFill>
                <a:latin typeface="Roboto"/>
                <a:ea typeface="Roboto"/>
                <a:cs typeface="Roboto"/>
                <a:sym typeface="Roboto"/>
              </a:rPr>
              <a:t>, поскольку там, так или иначе, фигурирует 0.</a:t>
            </a:r>
          </a:p>
          <a:p>
            <a:pPr>
              <a:buClr>
                <a:srgbClr val="C8C8C8"/>
              </a:buClr>
            </a:pPr>
            <a:r>
              <a:rPr lang="ru-RU" sz="1200" dirty="0">
                <a:solidFill>
                  <a:srgbClr val="C8C8C8"/>
                </a:solidFill>
                <a:latin typeface="Roboto"/>
                <a:ea typeface="Roboto"/>
                <a:cs typeface="Roboto"/>
                <a:sym typeface="Roboto"/>
              </a:rPr>
              <a:t>На этом наш урок подходит к концу, ваш ждёт домашнее задание, а мы увидимся в следующем уроке.</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cxnSp>
        <p:nvCxnSpPr>
          <p:cNvPr id="6" name="Google Shape;62;p14">
            <a:extLst>
              <a:ext uri="{FF2B5EF4-FFF2-40B4-BE49-F238E27FC236}">
                <a16:creationId xmlns:a16="http://schemas.microsoft.com/office/drawing/2014/main" id="{BEA11639-ABC5-44FF-A144-03EE08A0360B}"/>
              </a:ext>
            </a:extLst>
          </p:cNvPr>
          <p:cNvCxnSpPr>
            <a:cxnSpLocks/>
          </p:cNvCxnSpPr>
          <p:nvPr/>
        </p:nvCxnSpPr>
        <p:spPr>
          <a:xfrm>
            <a:off x="-2" y="2186513"/>
            <a:ext cx="6858000" cy="16723"/>
          </a:xfrm>
          <a:prstGeom prst="straightConnector1">
            <a:avLst/>
          </a:prstGeom>
          <a:noFill/>
          <a:ln w="9525" cap="flat" cmpd="sng">
            <a:solidFill>
              <a:srgbClr val="FFBC00"/>
            </a:solidFill>
            <a:prstDash val="solid"/>
            <a:round/>
            <a:headEnd type="none" w="med" len="med"/>
            <a:tailEnd type="none" w="med" len="med"/>
          </a:ln>
        </p:spPr>
      </p:cxnSp>
      <p:sp>
        <p:nvSpPr>
          <p:cNvPr id="8" name="Google Shape;67;p14">
            <a:extLst>
              <a:ext uri="{FF2B5EF4-FFF2-40B4-BE49-F238E27FC236}">
                <a16:creationId xmlns:a16="http://schemas.microsoft.com/office/drawing/2014/main" id="{3DDF0179-D97A-498C-A167-30A575DC189B}"/>
              </a:ext>
            </a:extLst>
          </p:cNvPr>
          <p:cNvSpPr txBox="1"/>
          <p:nvPr/>
        </p:nvSpPr>
        <p:spPr>
          <a:xfrm>
            <a:off x="634162" y="1597997"/>
            <a:ext cx="5589671" cy="605239"/>
          </a:xfrm>
          <a:prstGeom prst="rect">
            <a:avLst/>
          </a:prstGeom>
          <a:noFill/>
          <a:ln>
            <a:noFill/>
          </a:ln>
        </p:spPr>
        <p:txBody>
          <a:bodyPr spcFirstLastPara="1" wrap="square" lIns="162533" tIns="162533" rIns="162533" bIns="162533" anchor="t" anchorCtr="0">
            <a:spAutoFit/>
          </a:bodyPr>
          <a:lstStyle/>
          <a:p>
            <a:r>
              <a:rPr lang="ru-RU" sz="1800" dirty="0">
                <a:solidFill>
                  <a:srgbClr val="C8C8C8"/>
                </a:solidFill>
                <a:latin typeface="Montserrat Medium"/>
                <a:ea typeface="Montserrat Medium"/>
                <a:cs typeface="Montserrat Medium"/>
                <a:sym typeface="Montserrat Medium"/>
              </a:rPr>
              <a:t>Урок 2.5:  Шаг 1 - Кортежи</a:t>
            </a:r>
            <a:endParaRPr sz="1800" dirty="0">
              <a:solidFill>
                <a:srgbClr val="C8C8C8"/>
              </a:solidFill>
              <a:latin typeface="Montserrat Medium"/>
              <a:ea typeface="Montserrat Medium"/>
              <a:cs typeface="Montserrat Medium"/>
              <a:sym typeface="Montserrat Medium"/>
            </a:endParaRPr>
          </a:p>
        </p:txBody>
      </p:sp>
      <p:sp>
        <p:nvSpPr>
          <p:cNvPr id="10" name="Google Shape;64;p14">
            <a:extLst>
              <a:ext uri="{FF2B5EF4-FFF2-40B4-BE49-F238E27FC236}">
                <a16:creationId xmlns:a16="http://schemas.microsoft.com/office/drawing/2014/main" id="{50D15F3E-AA0C-475F-8AF7-4E3FC9D37F08}"/>
              </a:ext>
            </a:extLst>
          </p:cNvPr>
          <p:cNvSpPr txBox="1"/>
          <p:nvPr/>
        </p:nvSpPr>
        <p:spPr>
          <a:xfrm>
            <a:off x="634161" y="2554891"/>
            <a:ext cx="5589671" cy="6237550"/>
          </a:xfrm>
          <a:prstGeom prst="rect">
            <a:avLst/>
          </a:prstGeom>
          <a:noFill/>
          <a:ln>
            <a:noFill/>
          </a:ln>
        </p:spPr>
        <p:txBody>
          <a:bodyPr spcFirstLastPara="1" wrap="square" lIns="162533" tIns="162533" rIns="162533" bIns="162533" anchor="t" anchorCtr="0">
            <a:spAutoFit/>
          </a:bodyPr>
          <a:lstStyle/>
          <a:p>
            <a:r>
              <a:rPr lang="ru-RU" sz="1200" b="1" dirty="0">
                <a:solidFill>
                  <a:srgbClr val="C8C8C8"/>
                </a:solidFill>
                <a:latin typeface="Roboto"/>
                <a:ea typeface="Roboto"/>
                <a:cs typeface="Roboto"/>
                <a:sym typeface="Roboto"/>
              </a:rPr>
              <a:t>Текстовый вариант видеоурока с предыдущего шага.</a:t>
            </a:r>
            <a:r>
              <a:rPr lang="en-US" sz="1200" b="1" dirty="0">
                <a:solidFill>
                  <a:srgbClr val="C8C8C8"/>
                </a:solidFill>
                <a:latin typeface="Roboto"/>
                <a:ea typeface="Roboto"/>
                <a:cs typeface="Roboto"/>
                <a:sym typeface="Roboto"/>
              </a:rPr>
              <a:t/>
            </a:r>
            <a:br>
              <a:rPr lang="en-US" sz="1200" b="1" dirty="0">
                <a:solidFill>
                  <a:srgbClr val="C8C8C8"/>
                </a:solidFill>
                <a:latin typeface="Roboto"/>
                <a:ea typeface="Roboto"/>
                <a:cs typeface="Roboto"/>
                <a:sym typeface="Roboto"/>
              </a:rPr>
            </a:br>
            <a:endParaRPr lang="ru-RU" sz="1200" b="1"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Привет! Продолжаем знакомство с типами данных. И сегодня на очереди у нас кортежи. Но что, если я скажу о том, что с кортежами мы уже практически знакомы? Начну издалека, кортежи — это неизменяемый тип данных, к их элементам можно обращаться при помощи индексов, можно применять к кортежам срезы и конкатенацию. Ничего не напоминает? На самом деле, да, несколько уроков назад мы проходили строки, которые обладают примерно такой же функциональностью. И да, строки построены поверх кортежей, то есть являются их расширением, но обо всём по порядку.</a:t>
            </a:r>
          </a:p>
          <a:p>
            <a:r>
              <a:rPr lang="ru-RU" sz="1200" dirty="0">
                <a:solidFill>
                  <a:srgbClr val="C8C8C8"/>
                </a:solidFill>
                <a:latin typeface="Roboto"/>
                <a:ea typeface="Roboto"/>
                <a:cs typeface="Roboto"/>
                <a:sym typeface="Roboto"/>
              </a:rPr>
              <a:t>Давайте перейдем в среду разработки и попытаемся влить какой-нибудь кортеж. Я хочу создать кортеж, который будет содержать значения самого разного типа, поэтому я так и назову его «</a:t>
            </a:r>
            <a:r>
              <a:rPr lang="ru-RU" sz="1200" dirty="0" err="1">
                <a:solidFill>
                  <a:srgbClr val="C8C8C8"/>
                </a:solidFill>
                <a:latin typeface="Roboto"/>
                <a:ea typeface="Roboto"/>
                <a:cs typeface="Roboto"/>
                <a:sym typeface="Roboto"/>
              </a:rPr>
              <a:t>trash_can</a:t>
            </a:r>
            <a:r>
              <a:rPr lang="ru-RU" sz="1200" dirty="0">
                <a:solidFill>
                  <a:srgbClr val="C8C8C8"/>
                </a:solidFill>
                <a:latin typeface="Roboto"/>
                <a:ea typeface="Roboto"/>
                <a:cs typeface="Roboto"/>
                <a:sym typeface="Roboto"/>
              </a:rPr>
              <a:t>», мусорка. Кортеж объявляется при помощи оператора круглые скобки. И в эти скобки мы помещаем все те значения, которые хотим видеть в нашем кортеже. Я хочу там своё имя видеть, я хочу видеть там флаг того, люблю ли я </a:t>
            </a:r>
            <a:r>
              <a:rPr lang="ru-RU" sz="1200" dirty="0" err="1">
                <a:solidFill>
                  <a:srgbClr val="C8C8C8"/>
                </a:solidFill>
                <a:latin typeface="Roboto"/>
                <a:ea typeface="Roboto"/>
                <a:cs typeface="Roboto"/>
                <a:sym typeface="Roboto"/>
              </a:rPr>
              <a:t>python</a:t>
            </a:r>
            <a:r>
              <a:rPr lang="ru-RU" sz="1200" dirty="0">
                <a:solidFill>
                  <a:srgbClr val="C8C8C8"/>
                </a:solidFill>
                <a:latin typeface="Roboto"/>
                <a:ea typeface="Roboto"/>
                <a:cs typeface="Roboto"/>
                <a:sym typeface="Roboto"/>
              </a:rPr>
              <a:t>, флагом, кстати, называются значения логического типа. Я люблю </a:t>
            </a:r>
            <a:r>
              <a:rPr lang="ru-RU" sz="1200" dirty="0" err="1">
                <a:solidFill>
                  <a:srgbClr val="C8C8C8"/>
                </a:solidFill>
                <a:latin typeface="Roboto"/>
                <a:ea typeface="Roboto"/>
                <a:cs typeface="Roboto"/>
                <a:sym typeface="Roboto"/>
              </a:rPr>
              <a:t>python</a:t>
            </a:r>
            <a:r>
              <a:rPr lang="ru-RU" sz="1200" dirty="0">
                <a:solidFill>
                  <a:srgbClr val="C8C8C8"/>
                </a:solidFill>
                <a:latin typeface="Roboto"/>
                <a:ea typeface="Roboto"/>
                <a:cs typeface="Roboto"/>
                <a:sym typeface="Roboto"/>
              </a:rPr>
              <a:t>, поэтому я пишу «</a:t>
            </a:r>
            <a:r>
              <a:rPr lang="ru-RU" sz="1200" dirty="0" err="1">
                <a:solidFill>
                  <a:srgbClr val="C8C8C8"/>
                </a:solidFill>
                <a:latin typeface="Roboto"/>
                <a:ea typeface="Roboto"/>
                <a:cs typeface="Roboto"/>
                <a:sym typeface="Roboto"/>
              </a:rPr>
              <a:t>True</a:t>
            </a:r>
            <a:r>
              <a:rPr lang="ru-RU" sz="1200" dirty="0">
                <a:solidFill>
                  <a:srgbClr val="C8C8C8"/>
                </a:solidFill>
                <a:latin typeface="Roboto"/>
                <a:ea typeface="Roboto"/>
                <a:cs typeface="Roboto"/>
                <a:sym typeface="Roboto"/>
              </a:rPr>
              <a:t>». И я хочу видеть значения, которые обозначают количество котов, которое у меня есть. У меня котов и кошек нет, я по этому поводу очень сильно переживаю, но я вот всё-таки напишу туда значение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Denis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True</a:t>
            </a:r>
            <a:r>
              <a:rPr lang="ru-RU" sz="1200" dirty="0">
                <a:solidFill>
                  <a:srgbClr val="FFBC00"/>
                </a:solidFill>
                <a:latin typeface="Consolas" panose="020B0609020204030204" pitchFamily="49" charset="0"/>
                <a:ea typeface="Roboto"/>
                <a:cs typeface="Roboto"/>
                <a:sym typeface="Roboto"/>
              </a:rPr>
              <a:t>, 0)</a:t>
            </a:r>
          </a:p>
          <a:p>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Denis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True</a:t>
            </a:r>
            <a:r>
              <a:rPr lang="ru-RU" sz="1200" dirty="0">
                <a:solidFill>
                  <a:srgbClr val="FFBC00"/>
                </a:solidFill>
                <a:latin typeface="Consolas" panose="020B0609020204030204" pitchFamily="49" charset="0"/>
                <a:ea typeface="Roboto"/>
                <a:cs typeface="Roboto"/>
                <a:sym typeface="Roboto"/>
              </a:rPr>
              <a:t>, 0)</a:t>
            </a:r>
          </a:p>
          <a:p>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p>
        </p:txBody>
      </p:sp>
      <p:sp>
        <p:nvSpPr>
          <p:cNvPr id="2" name="Номер слайда 1">
            <a:extLst>
              <a:ext uri="{FF2B5EF4-FFF2-40B4-BE49-F238E27FC236}">
                <a16:creationId xmlns:a16="http://schemas.microsoft.com/office/drawing/2014/main" id="{5FCF51DB-F610-4B78-A2E1-8534050D63FB}"/>
              </a:ext>
            </a:extLst>
          </p:cNvPr>
          <p:cNvSpPr>
            <a:spLocks noGrp="1"/>
          </p:cNvSpPr>
          <p:nvPr>
            <p:ph type="sldNum" idx="12"/>
          </p:nvPr>
        </p:nvSpPr>
        <p:spPr/>
        <p:txBody>
          <a:bodyPr>
            <a:normAutofit/>
          </a:bodyPr>
          <a:lstStyle/>
          <a:p>
            <a:fld id="{00000000-1234-1234-1234-123412341234}" type="slidenum">
              <a:rPr lang="ru" smtClean="0"/>
              <a:pPr/>
              <a:t>33</a:t>
            </a:fld>
            <a:endParaRPr lang="ru"/>
          </a:p>
        </p:txBody>
      </p:sp>
    </p:spTree>
    <p:extLst>
      <p:ext uri="{BB962C8B-B14F-4D97-AF65-F5344CB8AC3E}">
        <p14:creationId xmlns:p14="http://schemas.microsoft.com/office/powerpoint/2010/main" val="401752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7714878"/>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Как я уже говорил, к элементам кортежа можно обращаться посредством индексов через оператор «квадратные скобки». Выведем элемент с нулевым индексом, ожидаем увидеть его в выводе наше имя. Да, действительно, мы видим в выводе наше имя.</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Denis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True</a:t>
            </a:r>
            <a:r>
              <a:rPr lang="ru-RU" sz="1200" dirty="0">
                <a:solidFill>
                  <a:srgbClr val="FFBC00"/>
                </a:solidFill>
                <a:latin typeface="Consolas" panose="020B0609020204030204" pitchFamily="49" charset="0"/>
                <a:ea typeface="Roboto"/>
                <a:cs typeface="Roboto"/>
                <a:sym typeface="Roboto"/>
              </a:rPr>
              <a:t>, 0)</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Denis</a:t>
            </a:r>
            <a:endParaRPr lang="ru-RU"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Попробуем сделать срез кортежа. Для этого выведем первые два элемента нашего кортежа, сделаем срез с самого его начала по второй элемент, по элемент со вторым индексом. Ожидаем увидеть «</a:t>
            </a:r>
            <a:r>
              <a:rPr lang="ru-RU" sz="1200" dirty="0" err="1">
                <a:solidFill>
                  <a:srgbClr val="C8C8C8"/>
                </a:solidFill>
                <a:latin typeface="Roboto"/>
                <a:ea typeface="Roboto"/>
                <a:cs typeface="Roboto"/>
                <a:sym typeface="Roboto"/>
              </a:rPr>
              <a:t>Denis</a:t>
            </a:r>
            <a:r>
              <a:rPr lang="ru-RU" sz="1200" dirty="0">
                <a:solidFill>
                  <a:srgbClr val="C8C8C8"/>
                </a:solidFill>
                <a:latin typeface="Roboto"/>
                <a:ea typeface="Roboto"/>
                <a:cs typeface="Roboto"/>
                <a:sym typeface="Roboto"/>
              </a:rPr>
              <a:t>» и «</a:t>
            </a:r>
            <a:r>
              <a:rPr lang="ru-RU" sz="1200" dirty="0" err="1">
                <a:solidFill>
                  <a:srgbClr val="C8C8C8"/>
                </a:solidFill>
                <a:latin typeface="Roboto"/>
                <a:ea typeface="Roboto"/>
                <a:cs typeface="Roboto"/>
                <a:sym typeface="Roboto"/>
              </a:rPr>
              <a:t>True</a:t>
            </a:r>
            <a:r>
              <a:rPr lang="ru-RU" sz="1200" dirty="0">
                <a:solidFill>
                  <a:srgbClr val="C8C8C8"/>
                </a:solidFill>
                <a:latin typeface="Roboto"/>
                <a:ea typeface="Roboto"/>
                <a:cs typeface="Roboto"/>
                <a:sym typeface="Roboto"/>
              </a:rPr>
              <a:t>», поскольку элемент со вторым индексом, который имеет значение «ноль», туда входить не будет. Выполняем и видим, действительно, кортеж «</a:t>
            </a:r>
            <a:r>
              <a:rPr lang="ru-RU" sz="1200" dirty="0" err="1">
                <a:solidFill>
                  <a:srgbClr val="C8C8C8"/>
                </a:solidFill>
                <a:latin typeface="Roboto"/>
                <a:ea typeface="Roboto"/>
                <a:cs typeface="Roboto"/>
                <a:sym typeface="Roboto"/>
              </a:rPr>
              <a:t>Denis</a:t>
            </a:r>
            <a:r>
              <a:rPr lang="ru-RU" sz="1200" dirty="0">
                <a:solidFill>
                  <a:srgbClr val="C8C8C8"/>
                </a:solidFill>
                <a:latin typeface="Roboto"/>
                <a:ea typeface="Roboto"/>
                <a:cs typeface="Roboto"/>
                <a:sym typeface="Roboto"/>
              </a:rPr>
              <a:t>» запятая «</a:t>
            </a:r>
            <a:r>
              <a:rPr lang="ru-RU" sz="1200" dirty="0" err="1">
                <a:solidFill>
                  <a:srgbClr val="C8C8C8"/>
                </a:solidFill>
                <a:latin typeface="Roboto"/>
                <a:ea typeface="Roboto"/>
                <a:cs typeface="Roboto"/>
                <a:sym typeface="Roboto"/>
              </a:rPr>
              <a:t>True</a:t>
            </a:r>
            <a:r>
              <a:rPr lang="ru-RU" sz="1200" dirty="0">
                <a:solidFill>
                  <a:srgbClr val="C8C8C8"/>
                </a:solidFill>
                <a:latin typeface="Roboto"/>
                <a:ea typeface="Roboto"/>
                <a:cs typeface="Roboto"/>
                <a:sym typeface="Roboto"/>
              </a:rPr>
              <a:t>». Код отработал как нужно.</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Denis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True</a:t>
            </a:r>
            <a:r>
              <a:rPr lang="ru-RU" sz="1200" dirty="0">
                <a:solidFill>
                  <a:srgbClr val="FFBC00"/>
                </a:solidFill>
                <a:latin typeface="Consolas" panose="020B0609020204030204" pitchFamily="49" charset="0"/>
                <a:ea typeface="Roboto"/>
                <a:cs typeface="Roboto"/>
                <a:sym typeface="Roboto"/>
              </a:rPr>
              <a:t>, 0)</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[:2])</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Denis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True</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Что же еще можно сделать с кортежами? Кортежи можно распаковать. Допустим, у меня есть 3 переменные. «</a:t>
            </a:r>
            <a:r>
              <a:rPr lang="ru-RU" sz="1200" dirty="0" err="1">
                <a:solidFill>
                  <a:srgbClr val="C8C8C8"/>
                </a:solidFill>
                <a:latin typeface="Roboto"/>
                <a:ea typeface="Roboto"/>
                <a:cs typeface="Roboto"/>
                <a:sym typeface="Roboto"/>
              </a:rPr>
              <a:t>name</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is_i_love_python</a:t>
            </a:r>
            <a:r>
              <a:rPr lang="ru-RU" sz="1200" dirty="0">
                <a:solidFill>
                  <a:srgbClr val="C8C8C8"/>
                </a:solidFill>
                <a:latin typeface="Roboto"/>
                <a:ea typeface="Roboto"/>
                <a:cs typeface="Roboto"/>
                <a:sym typeface="Roboto"/>
              </a:rPr>
              <a:t>» и переменная «</a:t>
            </a:r>
            <a:r>
              <a:rPr lang="ru-RU" sz="1200" dirty="0" err="1">
                <a:solidFill>
                  <a:srgbClr val="C8C8C8"/>
                </a:solidFill>
                <a:latin typeface="Roboto"/>
                <a:ea typeface="Roboto"/>
                <a:cs typeface="Roboto"/>
                <a:sym typeface="Roboto"/>
              </a:rPr>
              <a:t>cat_count</a:t>
            </a:r>
            <a:r>
              <a:rPr lang="ru-RU" sz="1200" dirty="0">
                <a:solidFill>
                  <a:srgbClr val="C8C8C8"/>
                </a:solidFill>
                <a:latin typeface="Roboto"/>
                <a:ea typeface="Roboto"/>
                <a:cs typeface="Roboto"/>
                <a:sym typeface="Roboto"/>
              </a:rPr>
              <a:t>», которая характеризует количество котов, которые у меня есть. И я хочу поместить туда значение из моего кортежа. Я, конечно, могу воспользоваться индексацией и объявить в трех разных строках 3 переменные, но как-то </a:t>
            </a:r>
            <a:r>
              <a:rPr lang="ru-RU" sz="1200" dirty="0" err="1">
                <a:solidFill>
                  <a:srgbClr val="C8C8C8"/>
                </a:solidFill>
                <a:latin typeface="Roboto"/>
                <a:ea typeface="Roboto"/>
                <a:cs typeface="Roboto"/>
                <a:sym typeface="Roboto"/>
              </a:rPr>
              <a:t>python</a:t>
            </a:r>
            <a:r>
              <a:rPr lang="ru-RU" sz="1200" dirty="0">
                <a:solidFill>
                  <a:srgbClr val="C8C8C8"/>
                </a:solidFill>
                <a:latin typeface="Roboto"/>
                <a:ea typeface="Roboto"/>
                <a:cs typeface="Roboto"/>
                <a:sym typeface="Roboto"/>
              </a:rPr>
              <a:t> — это вроде бы про удобность, и хотелось бы более элегантным способом.</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D91C5924-662C-46B5-8210-10FEDDF7A8F2}"/>
              </a:ext>
            </a:extLst>
          </p:cNvPr>
          <p:cNvSpPr>
            <a:spLocks noGrp="1"/>
          </p:cNvSpPr>
          <p:nvPr>
            <p:ph type="sldNum" idx="12"/>
          </p:nvPr>
        </p:nvSpPr>
        <p:spPr/>
        <p:txBody>
          <a:bodyPr>
            <a:normAutofit/>
          </a:bodyPr>
          <a:lstStyle/>
          <a:p>
            <a:fld id="{00000000-1234-1234-1234-123412341234}" type="slidenum">
              <a:rPr lang="ru" smtClean="0"/>
              <a:pPr/>
              <a:t>34</a:t>
            </a:fld>
            <a:endParaRPr lang="ru"/>
          </a:p>
        </p:txBody>
      </p:sp>
    </p:spTree>
    <p:extLst>
      <p:ext uri="{BB962C8B-B14F-4D97-AF65-F5344CB8AC3E}">
        <p14:creationId xmlns:p14="http://schemas.microsoft.com/office/powerpoint/2010/main" val="444887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7899544"/>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И да, действительно, такой способ есть. Именно он и называется распаковкой. Для этого я просто в качестве правого операнда, оператора присваивания, указываю наш кортеж «</a:t>
            </a:r>
            <a:r>
              <a:rPr lang="ru-RU" sz="1200" dirty="0" err="1">
                <a:solidFill>
                  <a:srgbClr val="C8C8C8"/>
                </a:solidFill>
                <a:latin typeface="Roboto"/>
                <a:ea typeface="Roboto"/>
                <a:cs typeface="Roboto"/>
                <a:sym typeface="Roboto"/>
              </a:rPr>
              <a:t>trash_can</a:t>
            </a:r>
            <a:r>
              <a:rPr lang="ru-RU" sz="1200" dirty="0">
                <a:solidFill>
                  <a:srgbClr val="C8C8C8"/>
                </a:solidFill>
                <a:latin typeface="Roboto"/>
                <a:ea typeface="Roboto"/>
                <a:cs typeface="Roboto"/>
                <a:sym typeface="Roboto"/>
              </a:rPr>
              <a:t>». И воспользуемся тем, что функция «print» умеет принимать несколько аргументов через запятую. И распечатаем значение наших переменных на экран. И видим, что да, действительно, нашим переменным были присвоены значения.</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Denis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True</a:t>
            </a:r>
            <a:r>
              <a:rPr lang="ru-RU" sz="1200" dirty="0">
                <a:solidFill>
                  <a:srgbClr val="FFBC00"/>
                </a:solidFill>
                <a:latin typeface="Consolas" panose="020B0609020204030204" pitchFamily="49" charset="0"/>
                <a:ea typeface="Roboto"/>
                <a:cs typeface="Roboto"/>
                <a:sym typeface="Roboto"/>
              </a:rPr>
              <a:t>, 0)</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is_i_love_python</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cat_count</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trash_can</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is_i_love_python</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cat_count</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Denis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True</a:t>
            </a:r>
            <a:r>
              <a:rPr lang="ru-RU" sz="1200" dirty="0">
                <a:solidFill>
                  <a:srgbClr val="FFBC00"/>
                </a:solidFill>
                <a:latin typeface="Consolas" panose="020B0609020204030204" pitchFamily="49" charset="0"/>
                <a:ea typeface="Roboto"/>
                <a:cs typeface="Roboto"/>
                <a:sym typeface="Roboto"/>
              </a:rPr>
              <a:t> 0</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Что еще можно делать с кортежами? Ну для этого объявим еще один кортеж, назовем его «</a:t>
            </a:r>
            <a:r>
              <a:rPr lang="ru-RU" sz="1200" dirty="0" err="1">
                <a:solidFill>
                  <a:srgbClr val="C8C8C8"/>
                </a:solidFill>
                <a:latin typeface="Roboto"/>
                <a:ea typeface="Roboto"/>
                <a:cs typeface="Roboto"/>
                <a:sym typeface="Roboto"/>
              </a:rPr>
              <a:t>climate</a:t>
            </a:r>
            <a:r>
              <a:rPr lang="ru-RU" sz="1200" dirty="0">
                <a:solidFill>
                  <a:srgbClr val="C8C8C8"/>
                </a:solidFill>
                <a:latin typeface="Roboto"/>
                <a:ea typeface="Roboto"/>
                <a:cs typeface="Roboto"/>
                <a:sym typeface="Roboto"/>
              </a:rPr>
              <a:t>», который будет характеризовать климат в моей комнате. И в нём будет храниться значение температуры. У меня сейчас 21 градус, но мне комфортно. И влажность 53%, поскольку у меня работает увлажнитель. И давайте </a:t>
            </a:r>
            <a:r>
              <a:rPr lang="ru-RU" sz="1200" dirty="0" err="1">
                <a:solidFill>
                  <a:srgbClr val="C8C8C8"/>
                </a:solidFill>
                <a:latin typeface="Roboto"/>
                <a:ea typeface="Roboto"/>
                <a:cs typeface="Roboto"/>
                <a:sym typeface="Roboto"/>
              </a:rPr>
              <a:t>сконкатенируем</a:t>
            </a:r>
            <a:r>
              <a:rPr lang="ru-RU" sz="1200" dirty="0">
                <a:solidFill>
                  <a:srgbClr val="C8C8C8"/>
                </a:solidFill>
                <a:latin typeface="Roboto"/>
                <a:ea typeface="Roboto"/>
                <a:cs typeface="Roboto"/>
                <a:sym typeface="Roboto"/>
              </a:rPr>
              <a:t> эти кортежи. И выведем их на экран. Конкатенация происходит посредством того же самого оператора, плюс, что и в строках.</a:t>
            </a:r>
          </a:p>
          <a:p>
            <a:pPr>
              <a:buClr>
                <a:srgbClr val="C8C8C8"/>
              </a:buClr>
            </a:pPr>
            <a:r>
              <a:rPr lang="ru-RU" sz="1200" dirty="0" err="1">
                <a:solidFill>
                  <a:srgbClr val="C8C8C8"/>
                </a:solidFill>
                <a:latin typeface="Roboto"/>
                <a:ea typeface="Roboto"/>
                <a:cs typeface="Roboto"/>
                <a:sym typeface="Roboto"/>
              </a:rPr>
              <a:t>Сконкатенируем</a:t>
            </a:r>
            <a:r>
              <a:rPr lang="ru-RU" sz="1200" dirty="0">
                <a:solidFill>
                  <a:srgbClr val="C8C8C8"/>
                </a:solidFill>
                <a:latin typeface="Roboto"/>
                <a:ea typeface="Roboto"/>
                <a:cs typeface="Roboto"/>
                <a:sym typeface="Roboto"/>
              </a:rPr>
              <a:t> его с кортежем «</a:t>
            </a:r>
            <a:r>
              <a:rPr lang="ru-RU" sz="1200" dirty="0" err="1">
                <a:solidFill>
                  <a:srgbClr val="C8C8C8"/>
                </a:solidFill>
                <a:latin typeface="Roboto"/>
                <a:ea typeface="Roboto"/>
                <a:cs typeface="Roboto"/>
                <a:sym typeface="Roboto"/>
              </a:rPr>
              <a:t>сlimate</a:t>
            </a:r>
            <a:r>
              <a:rPr lang="ru-RU" sz="1200" dirty="0">
                <a:solidFill>
                  <a:srgbClr val="C8C8C8"/>
                </a:solidFill>
                <a:latin typeface="Roboto"/>
                <a:ea typeface="Roboto"/>
                <a:cs typeface="Roboto"/>
                <a:sym typeface="Roboto"/>
              </a:rPr>
              <a:t>», выведем на экран, и видим, что у нас на выходе получился новый кортеж.</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Denis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True</a:t>
            </a:r>
            <a:r>
              <a:rPr lang="ru-RU" sz="1200" dirty="0">
                <a:solidFill>
                  <a:srgbClr val="FFBC00"/>
                </a:solidFill>
                <a:latin typeface="Consolas" panose="020B0609020204030204" pitchFamily="49" charset="0"/>
                <a:ea typeface="Roboto"/>
                <a:cs typeface="Roboto"/>
                <a:sym typeface="Roboto"/>
              </a:rPr>
              <a:t>, 0)</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climate</a:t>
            </a:r>
            <a:r>
              <a:rPr lang="ru-RU" sz="1200" dirty="0">
                <a:solidFill>
                  <a:srgbClr val="FFBC00"/>
                </a:solidFill>
                <a:latin typeface="Consolas" panose="020B0609020204030204" pitchFamily="49" charset="0"/>
                <a:ea typeface="Roboto"/>
                <a:cs typeface="Roboto"/>
                <a:sym typeface="Roboto"/>
              </a:rPr>
              <a:t> = (21, 53)</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is_i_love_python</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cat_count</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trash_can</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climate</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Denis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True</a:t>
            </a:r>
            <a:r>
              <a:rPr lang="ru-RU" sz="1200" dirty="0">
                <a:solidFill>
                  <a:srgbClr val="FFBC00"/>
                </a:solidFill>
                <a:latin typeface="Consolas" panose="020B0609020204030204" pitchFamily="49" charset="0"/>
                <a:ea typeface="Roboto"/>
                <a:cs typeface="Roboto"/>
                <a:sym typeface="Roboto"/>
              </a:rPr>
              <a:t>, 0, 21, 53)</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3" name="Рисунок 2">
            <a:extLst>
              <a:ext uri="{FF2B5EF4-FFF2-40B4-BE49-F238E27FC236}">
                <a16:creationId xmlns:a16="http://schemas.microsoft.com/office/drawing/2014/main" id="{5EFB7FCB-806C-426C-9A8A-C4B576659EBB}"/>
              </a:ext>
            </a:extLst>
          </p:cNvPr>
          <p:cNvPicPr>
            <a:picLocks noChangeAspect="1"/>
          </p:cNvPicPr>
          <p:nvPr/>
        </p:nvPicPr>
        <p:blipFill>
          <a:blip r:embed="rId4"/>
          <a:stretch>
            <a:fillRect/>
          </a:stretch>
        </p:blipFill>
        <p:spPr>
          <a:xfrm>
            <a:off x="5011259" y="6822822"/>
            <a:ext cx="1212574" cy="1571855"/>
          </a:xfrm>
          <a:prstGeom prst="rect">
            <a:avLst/>
          </a:prstGeom>
        </p:spPr>
      </p:pic>
      <p:sp>
        <p:nvSpPr>
          <p:cNvPr id="2" name="Номер слайда 1">
            <a:extLst>
              <a:ext uri="{FF2B5EF4-FFF2-40B4-BE49-F238E27FC236}">
                <a16:creationId xmlns:a16="http://schemas.microsoft.com/office/drawing/2014/main" id="{A02F8C39-0F53-4C3C-9C3F-4119992FB188}"/>
              </a:ext>
            </a:extLst>
          </p:cNvPr>
          <p:cNvSpPr>
            <a:spLocks noGrp="1"/>
          </p:cNvSpPr>
          <p:nvPr>
            <p:ph type="sldNum" idx="12"/>
          </p:nvPr>
        </p:nvSpPr>
        <p:spPr/>
        <p:txBody>
          <a:bodyPr>
            <a:normAutofit/>
          </a:bodyPr>
          <a:lstStyle/>
          <a:p>
            <a:fld id="{00000000-1234-1234-1234-123412341234}" type="slidenum">
              <a:rPr lang="ru" smtClean="0"/>
              <a:pPr/>
              <a:t>35</a:t>
            </a:fld>
            <a:endParaRPr lang="ru"/>
          </a:p>
        </p:txBody>
      </p:sp>
    </p:spTree>
    <p:extLst>
      <p:ext uri="{BB962C8B-B14F-4D97-AF65-F5344CB8AC3E}">
        <p14:creationId xmlns:p14="http://schemas.microsoft.com/office/powerpoint/2010/main" val="2023797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08421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Как это можно использовать?  Допустим, я хочу проверить гипотезу о том, что влажность и температура в моей комнате зависит от количества котов. Для этого я складываю два наших кортежа, ну точнее конкатенирую и распаковываю результат в переменной «</a:t>
            </a:r>
            <a:r>
              <a:rPr lang="ru-RU" sz="1200" dirty="0" err="1">
                <a:solidFill>
                  <a:srgbClr val="C8C8C8"/>
                </a:solidFill>
                <a:latin typeface="Roboto"/>
                <a:ea typeface="Roboto"/>
                <a:cs typeface="Roboto"/>
                <a:sym typeface="Roboto"/>
              </a:rPr>
              <a:t>сat_count</a:t>
            </a:r>
            <a:r>
              <a:rPr lang="ru-RU" sz="1200" dirty="0">
                <a:solidFill>
                  <a:srgbClr val="C8C8C8"/>
                </a:solidFill>
                <a:latin typeface="Roboto"/>
                <a:ea typeface="Roboto"/>
                <a:cs typeface="Roboto"/>
                <a:sym typeface="Roboto"/>
              </a:rPr>
              <a:t>», температура «</a:t>
            </a:r>
            <a:r>
              <a:rPr lang="ru-RU" sz="1200" dirty="0" err="1">
                <a:solidFill>
                  <a:srgbClr val="C8C8C8"/>
                </a:solidFill>
                <a:latin typeface="Roboto"/>
                <a:ea typeface="Roboto"/>
                <a:cs typeface="Roboto"/>
                <a:sym typeface="Roboto"/>
              </a:rPr>
              <a:t>temperature</a:t>
            </a:r>
            <a:r>
              <a:rPr lang="ru-RU" sz="1200" dirty="0">
                <a:solidFill>
                  <a:srgbClr val="C8C8C8"/>
                </a:solidFill>
                <a:latin typeface="Roboto"/>
                <a:ea typeface="Roboto"/>
                <a:cs typeface="Roboto"/>
                <a:sym typeface="Roboto"/>
              </a:rPr>
              <a:t>» и влажность «</a:t>
            </a:r>
            <a:r>
              <a:rPr lang="ru-RU" sz="1200" dirty="0" err="1">
                <a:solidFill>
                  <a:srgbClr val="C8C8C8"/>
                </a:solidFill>
                <a:latin typeface="Roboto"/>
                <a:ea typeface="Roboto"/>
                <a:cs typeface="Roboto"/>
                <a:sym typeface="Roboto"/>
              </a:rPr>
              <a:t>humidity</a:t>
            </a:r>
            <a:r>
              <a:rPr lang="ru-RU" sz="1200" dirty="0">
                <a:solidFill>
                  <a:srgbClr val="C8C8C8"/>
                </a:solidFill>
                <a:latin typeface="Roboto"/>
                <a:ea typeface="Roboto"/>
                <a:cs typeface="Roboto"/>
                <a:sym typeface="Roboto"/>
              </a:rPr>
              <a:t>». И так как теперь в нашем кортеже больше, чем 3 значения, точнее их там 5, так как мы </a:t>
            </a:r>
            <a:r>
              <a:rPr lang="ru-RU" sz="1200" dirty="0" err="1">
                <a:solidFill>
                  <a:srgbClr val="C8C8C8"/>
                </a:solidFill>
                <a:latin typeface="Roboto"/>
                <a:ea typeface="Roboto"/>
                <a:cs typeface="Roboto"/>
                <a:sym typeface="Roboto"/>
              </a:rPr>
              <a:t>сконкатенировали</a:t>
            </a:r>
            <a:r>
              <a:rPr lang="ru-RU" sz="1200" dirty="0">
                <a:solidFill>
                  <a:srgbClr val="C8C8C8"/>
                </a:solidFill>
                <a:latin typeface="Roboto"/>
                <a:ea typeface="Roboto"/>
                <a:cs typeface="Roboto"/>
                <a:sym typeface="Roboto"/>
              </a:rPr>
              <a:t> два кортежа, то в три переменные их уложить не получится. Об этом нам подсказывает </a:t>
            </a:r>
            <a:r>
              <a:rPr lang="ru-RU" sz="1200" dirty="0" err="1">
                <a:solidFill>
                  <a:srgbClr val="C8C8C8"/>
                </a:solidFill>
                <a:latin typeface="Roboto"/>
                <a:ea typeface="Roboto"/>
                <a:cs typeface="Roboto"/>
                <a:sym typeface="Roboto"/>
              </a:rPr>
              <a:t>PyCharm</a:t>
            </a:r>
            <a:r>
              <a:rPr lang="ru-RU" sz="1200" dirty="0">
                <a:solidFill>
                  <a:srgbClr val="C8C8C8"/>
                </a:solidFill>
                <a:latin typeface="Roboto"/>
                <a:ea typeface="Roboto"/>
                <a:cs typeface="Roboto"/>
                <a:sym typeface="Roboto"/>
              </a:rPr>
              <a:t>. Но давайте попробуем выполнить код, чтобы убедиться, что все действительно сломается. И да, все сломалось, написано, что слишком много значений, чтобы распаковать, ожидалось всего 3 значения, так как у нас перечислено 3 переменных.</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Denis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True</a:t>
            </a:r>
            <a:r>
              <a:rPr lang="ru-RU" sz="1200" dirty="0">
                <a:solidFill>
                  <a:srgbClr val="FFBC00"/>
                </a:solidFill>
                <a:latin typeface="Consolas" panose="020B0609020204030204" pitchFamily="49" charset="0"/>
                <a:ea typeface="Roboto"/>
                <a:cs typeface="Roboto"/>
                <a:sym typeface="Roboto"/>
              </a:rPr>
              <a:t>, 0)</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climate</a:t>
            </a:r>
            <a:r>
              <a:rPr lang="ru-RU" sz="1200" dirty="0">
                <a:solidFill>
                  <a:srgbClr val="FFBC00"/>
                </a:solidFill>
                <a:latin typeface="Consolas" panose="020B0609020204030204" pitchFamily="49" charset="0"/>
                <a:ea typeface="Roboto"/>
                <a:cs typeface="Roboto"/>
                <a:sym typeface="Roboto"/>
              </a:rPr>
              <a:t> = (21, 53)</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cat_count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temperature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humidity</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climate</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climate</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a:t>
            </a:r>
            <a:r>
              <a:rPr lang="ru-RU" sz="1200" dirty="0" err="1">
                <a:solidFill>
                  <a:srgbClr val="C8C8C8"/>
                </a:solidFill>
                <a:latin typeface="Roboto"/>
                <a:ea typeface="Roboto"/>
                <a:cs typeface="Roboto"/>
                <a:sym typeface="Roboto"/>
              </a:rPr>
              <a:t>програмы</a:t>
            </a:r>
            <a:r>
              <a:rPr lang="ru-RU" sz="1200" dirty="0">
                <a:solidFill>
                  <a:srgbClr val="C8C8C8"/>
                </a:solidFill>
                <a:latin typeface="Roboto"/>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cat_count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temperature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humidity</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climate</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ValueError</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too</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many</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values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to</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unpack</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expected</a:t>
            </a:r>
            <a:r>
              <a:rPr lang="ru-RU" sz="1200" dirty="0">
                <a:solidFill>
                  <a:srgbClr val="FFBC00"/>
                </a:solidFill>
                <a:latin typeface="Consolas" panose="020B0609020204030204" pitchFamily="49" charset="0"/>
                <a:ea typeface="Roboto"/>
                <a:cs typeface="Roboto"/>
                <a:sym typeface="Roboto"/>
              </a:rPr>
              <a:t> 3)</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1</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И давайте применим к результатам конкатенации кортежей какой-нибудь срез. Если мы укажем квадратные скобки после кортежа «</a:t>
            </a:r>
            <a:r>
              <a:rPr lang="ru-RU" sz="1200" dirty="0" err="1">
                <a:solidFill>
                  <a:srgbClr val="C8C8C8"/>
                </a:solidFill>
                <a:latin typeface="Roboto"/>
                <a:ea typeface="Roboto"/>
                <a:cs typeface="Roboto"/>
                <a:sym typeface="Roboto"/>
              </a:rPr>
              <a:t>climate</a:t>
            </a:r>
            <a:r>
              <a:rPr lang="ru-RU" sz="1200" dirty="0">
                <a:solidFill>
                  <a:srgbClr val="C8C8C8"/>
                </a:solidFill>
                <a:latin typeface="Roboto"/>
                <a:ea typeface="Roboto"/>
                <a:cs typeface="Roboto"/>
                <a:sym typeface="Roboto"/>
              </a:rPr>
              <a:t>», то срез применится именно к нему. Чтобы применить срез к результатам конкатенации, давайте укажем результат конкатенации в круглых операторных скобках, как бы то же самое, что, если бы мы делали с числами, что нужно вперед выполнить эту операцию. И укажем там срез. В срезе мы хотим видеть всё, начиная со второго индекса, и до самого конца кортежа. И давайте распечатаем значения, которые у нас получились в переменных.</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Denis</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True</a:t>
            </a:r>
            <a:r>
              <a:rPr lang="ru-RU" sz="1200" dirty="0">
                <a:solidFill>
                  <a:srgbClr val="FFBC00"/>
                </a:solidFill>
                <a:latin typeface="Consolas" panose="020B0609020204030204" pitchFamily="49" charset="0"/>
                <a:ea typeface="Roboto"/>
                <a:cs typeface="Roboto"/>
                <a:sym typeface="Roboto"/>
              </a:rPr>
              <a:t>, 0)</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climate</a:t>
            </a:r>
            <a:r>
              <a:rPr lang="ru-RU" sz="1200" dirty="0">
                <a:solidFill>
                  <a:srgbClr val="FFBC00"/>
                </a:solidFill>
                <a:latin typeface="Consolas" panose="020B0609020204030204" pitchFamily="49" charset="0"/>
                <a:ea typeface="Roboto"/>
                <a:cs typeface="Roboto"/>
                <a:sym typeface="Roboto"/>
              </a:rPr>
              <a:t> = (21, 53)</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cat_count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temperature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humidity</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trash_can</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climate</a:t>
            </a:r>
            <a:r>
              <a:rPr lang="ru-RU" sz="1200" dirty="0">
                <a:solidFill>
                  <a:srgbClr val="FFBC00"/>
                </a:solidFill>
                <a:latin typeface="Consolas" panose="020B0609020204030204" pitchFamily="49" charset="0"/>
                <a:ea typeface="Roboto"/>
                <a:cs typeface="Roboto"/>
                <a:sym typeface="Roboto"/>
              </a:rPr>
              <a:t>)[2:]</a:t>
            </a:r>
          </a:p>
          <a:p>
            <a:pPr>
              <a:buClr>
                <a:srgbClr val="C8C8C8"/>
              </a:buClr>
            </a:pPr>
            <a:r>
              <a:rPr lang="ru-RU" sz="1200" dirty="0">
                <a:solidFill>
                  <a:srgbClr val="FFBC00"/>
                </a:solidFill>
                <a:latin typeface="Consolas" panose="020B0609020204030204" pitchFamily="49" charset="0"/>
                <a:ea typeface="Roboto"/>
                <a:cs typeface="Roboto"/>
                <a:sym typeface="Roboto"/>
              </a:rPr>
              <a:t>  print(</a:t>
            </a:r>
            <a:r>
              <a:rPr lang="ru-RU" sz="1200" dirty="0" err="1">
                <a:solidFill>
                  <a:srgbClr val="FFBC00"/>
                </a:solidFill>
                <a:latin typeface="Consolas" panose="020B0609020204030204" pitchFamily="49" charset="0"/>
                <a:ea typeface="Roboto"/>
                <a:cs typeface="Roboto"/>
                <a:sym typeface="Roboto"/>
              </a:rPr>
              <a:t>cat_count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temperature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humidity</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649A88E0-EB8C-4A9B-951C-5CA8B1A72439}"/>
              </a:ext>
            </a:extLst>
          </p:cNvPr>
          <p:cNvSpPr>
            <a:spLocks noGrp="1"/>
          </p:cNvSpPr>
          <p:nvPr>
            <p:ph type="sldNum" idx="12"/>
          </p:nvPr>
        </p:nvSpPr>
        <p:spPr/>
        <p:txBody>
          <a:bodyPr>
            <a:normAutofit/>
          </a:bodyPr>
          <a:lstStyle/>
          <a:p>
            <a:fld id="{00000000-1234-1234-1234-123412341234}" type="slidenum">
              <a:rPr lang="ru" smtClean="0"/>
              <a:pPr/>
              <a:t>36</a:t>
            </a:fld>
            <a:endParaRPr lang="ru"/>
          </a:p>
        </p:txBody>
      </p:sp>
    </p:spTree>
    <p:extLst>
      <p:ext uri="{BB962C8B-B14F-4D97-AF65-F5344CB8AC3E}">
        <p14:creationId xmlns:p14="http://schemas.microsoft.com/office/powerpoint/2010/main" val="1381865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268876"/>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0 21 53</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Мы видим, что да, действительно у переменных те значения, которые мы хотели получить, количество котов, температура в комнате и влажность. Мы узнали, что кортежи можно конкатенировать, а результатом конкатенации кортежа является опять же кортеж, и к нему можно применять другие операции, которые работаю для кортежей.</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То же самое касается и результатов среза, например. Так же я говорил о том, что строки построены поверх кортежей. Давайте попробуем с этим что-нибудь сделать. Заведем переменную «</a:t>
            </a:r>
            <a:r>
              <a:rPr lang="ru-RU" sz="1200" dirty="0" err="1">
                <a:solidFill>
                  <a:srgbClr val="C8C8C8"/>
                </a:solidFill>
                <a:latin typeface="Roboto"/>
                <a:ea typeface="Roboto"/>
                <a:cs typeface="Roboto"/>
                <a:sym typeface="Roboto"/>
              </a:rPr>
              <a:t>name</a:t>
            </a:r>
            <a:r>
              <a:rPr lang="ru-RU" sz="1200" dirty="0">
                <a:solidFill>
                  <a:srgbClr val="C8C8C8"/>
                </a:solidFill>
                <a:latin typeface="Roboto"/>
                <a:ea typeface="Roboto"/>
                <a:cs typeface="Roboto"/>
                <a:sym typeface="Roboto"/>
              </a:rPr>
              <a:t>» и напишем туда, что я Боб. И попробуем распаковать имя Боб в несколько переменных. Назовем эти переменные для удобства «a», «b» и «c». В вашем коде, конечно же, так делать не стоит, потому что не понятно, что значат переменные «a», «b» и «c». Но чисто для примера я все-таки разрешу себе этим воспользоваться. И распакуем туда переменную «</a:t>
            </a:r>
            <a:r>
              <a:rPr lang="ru-RU" sz="1200" dirty="0" err="1">
                <a:solidFill>
                  <a:srgbClr val="C8C8C8"/>
                </a:solidFill>
                <a:latin typeface="Roboto"/>
                <a:ea typeface="Roboto"/>
                <a:cs typeface="Roboto"/>
                <a:sym typeface="Roboto"/>
              </a:rPr>
              <a:t>name</a:t>
            </a:r>
            <a:r>
              <a:rPr lang="ru-RU" sz="1200" dirty="0">
                <a:solidFill>
                  <a:srgbClr val="C8C8C8"/>
                </a:solidFill>
                <a:latin typeface="Roboto"/>
                <a:ea typeface="Roboto"/>
                <a:cs typeface="Roboto"/>
                <a:sym typeface="Roboto"/>
              </a:rPr>
              <a:t>». Потом выведем на экран значение переменных «a», «b» и «с». Выполним код. И видим, что, да, действительно, строка была образована за счет кортежа. И это позволило ей участвовать в операции распаковки.</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Bob</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 b, c = </a:t>
            </a:r>
            <a:r>
              <a:rPr lang="ru-RU" sz="1200" dirty="0" err="1">
                <a:solidFill>
                  <a:srgbClr val="FFBC00"/>
                </a:solidFill>
                <a:latin typeface="Consolas" panose="020B0609020204030204" pitchFamily="49" charset="0"/>
                <a:ea typeface="Roboto"/>
                <a:cs typeface="Roboto"/>
                <a:sym typeface="Roboto"/>
              </a:rPr>
              <a:t>name</a:t>
            </a:r>
            <a:endParaRPr lang="ru-RU"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print(a, b, c)</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Вывод программы: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Consolas" panose="020B0609020204030204" pitchFamily="49" charset="0"/>
                <a:ea typeface="Roboto"/>
                <a:cs typeface="Roboto"/>
                <a:sym typeface="Roboto"/>
              </a:rPr>
              <a:t>B o b</a:t>
            </a:r>
          </a:p>
          <a:p>
            <a:pPr>
              <a:buClr>
                <a:srgbClr val="C8C8C8"/>
              </a:buClr>
            </a:pPr>
            <a:endParaRPr lang="ru-RU" sz="1200" dirty="0">
              <a:solidFill>
                <a:srgbClr val="C8C8C8"/>
              </a:solidFill>
              <a:latin typeface="Consolas" panose="020B0609020204030204" pitchFamily="49" charset="0"/>
              <a:ea typeface="Roboto"/>
              <a:cs typeface="Roboto"/>
              <a:sym typeface="Roboto"/>
            </a:endParaRPr>
          </a:p>
          <a:p>
            <a:pPr>
              <a:buClr>
                <a:srgbClr val="C8C8C8"/>
              </a:buClr>
            </a:pPr>
            <a:r>
              <a:rPr lang="ru-RU" sz="1200" dirty="0">
                <a:solidFill>
                  <a:srgbClr val="C8C8C8"/>
                </a:solidFill>
                <a:latin typeface="Consolas" panose="020B0609020204030204" pitchFamily="49" charset="0"/>
                <a:ea typeface="Roboto"/>
                <a:cs typeface="Roboto"/>
                <a:sym typeface="Roboto"/>
              </a:rPr>
              <a:t>Process </a:t>
            </a:r>
            <a:r>
              <a:rPr lang="ru-RU" sz="1200" dirty="0" err="1">
                <a:solidFill>
                  <a:srgbClr val="C8C8C8"/>
                </a:solidFill>
                <a:latin typeface="Consolas" panose="020B0609020204030204" pitchFamily="49" charset="0"/>
                <a:ea typeface="Roboto"/>
                <a:cs typeface="Roboto"/>
                <a:sym typeface="Roboto"/>
              </a:rPr>
              <a:t>finished</a:t>
            </a:r>
            <a:r>
              <a:rPr lang="ru-RU" sz="1200" dirty="0">
                <a:solidFill>
                  <a:srgbClr val="C8C8C8"/>
                </a:solidFill>
                <a:latin typeface="Consolas" panose="020B0609020204030204" pitchFamily="49" charset="0"/>
                <a:ea typeface="Roboto"/>
                <a:cs typeface="Roboto"/>
                <a:sym typeface="Roboto"/>
              </a:rPr>
              <a:t> </a:t>
            </a:r>
            <a:r>
              <a:rPr lang="ru-RU" sz="1200" dirty="0" err="1">
                <a:solidFill>
                  <a:srgbClr val="C8C8C8"/>
                </a:solidFill>
                <a:latin typeface="Consolas" panose="020B0609020204030204" pitchFamily="49" charset="0"/>
                <a:ea typeface="Roboto"/>
                <a:cs typeface="Roboto"/>
                <a:sym typeface="Roboto"/>
              </a:rPr>
              <a:t>with</a:t>
            </a:r>
            <a:r>
              <a:rPr lang="ru-RU" sz="1200" dirty="0">
                <a:solidFill>
                  <a:srgbClr val="C8C8C8"/>
                </a:solidFill>
                <a:latin typeface="Consolas" panose="020B0609020204030204" pitchFamily="49" charset="0"/>
                <a:ea typeface="Roboto"/>
                <a:cs typeface="Roboto"/>
                <a:sym typeface="Roboto"/>
              </a:rPr>
              <a:t> </a:t>
            </a:r>
            <a:r>
              <a:rPr lang="ru-RU" sz="1200" dirty="0" err="1">
                <a:solidFill>
                  <a:srgbClr val="C8C8C8"/>
                </a:solidFill>
                <a:latin typeface="Consolas" panose="020B0609020204030204" pitchFamily="49" charset="0"/>
                <a:ea typeface="Roboto"/>
                <a:cs typeface="Roboto"/>
                <a:sym typeface="Roboto"/>
              </a:rPr>
              <a:t>exit</a:t>
            </a:r>
            <a:r>
              <a:rPr lang="ru-RU" sz="1200" dirty="0">
                <a:solidFill>
                  <a:srgbClr val="C8C8C8"/>
                </a:solidFill>
                <a:latin typeface="Consolas" panose="020B0609020204030204" pitchFamily="49" charset="0"/>
                <a:ea typeface="Roboto"/>
                <a:cs typeface="Roboto"/>
                <a:sym typeface="Roboto"/>
              </a:rPr>
              <a:t> </a:t>
            </a:r>
            <a:r>
              <a:rPr lang="ru-RU" sz="1200" dirty="0" err="1">
                <a:solidFill>
                  <a:srgbClr val="C8C8C8"/>
                </a:solidFill>
                <a:latin typeface="Consolas" panose="020B0609020204030204" pitchFamily="49" charset="0"/>
                <a:ea typeface="Roboto"/>
                <a:cs typeface="Roboto"/>
                <a:sym typeface="Roboto"/>
              </a:rPr>
              <a:t>code</a:t>
            </a:r>
            <a:r>
              <a:rPr lang="ru-RU" sz="1200" dirty="0">
                <a:solidFill>
                  <a:srgbClr val="C8C8C8"/>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Итак, что же мы узнали о кортежах? Что картежи могут состоять из нескольких типов данных. Это, кстати, особенность </a:t>
            </a:r>
            <a:r>
              <a:rPr lang="ru-RU" sz="1200" dirty="0" err="1">
                <a:solidFill>
                  <a:srgbClr val="C8C8C8"/>
                </a:solidFill>
                <a:latin typeface="Roboto"/>
                <a:ea typeface="Roboto"/>
                <a:cs typeface="Roboto"/>
                <a:sym typeface="Roboto"/>
              </a:rPr>
              <a:t>нетипизированных</a:t>
            </a:r>
            <a:r>
              <a:rPr lang="ru-RU" sz="1200" dirty="0">
                <a:solidFill>
                  <a:srgbClr val="C8C8C8"/>
                </a:solidFill>
                <a:latin typeface="Roboto"/>
                <a:ea typeface="Roboto"/>
                <a:cs typeface="Roboto"/>
                <a:sym typeface="Roboto"/>
              </a:rPr>
              <a:t> языков, это очень расширяет наши возможности. Но и с другой стороны, добавляет мест, где мы можем ошибиться.  И нужно быть очень внимательными при использовании кортежей, которые содержат в себе несколько разных типов данных.  Мы уже узнали довольно много о типах данных, и это образует целый класс типов данных, называемых «неизменяемые». </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DA07C013-4ADE-4AF2-9674-718FD78A1912}"/>
              </a:ext>
            </a:extLst>
          </p:cNvPr>
          <p:cNvSpPr>
            <a:spLocks noGrp="1"/>
          </p:cNvSpPr>
          <p:nvPr>
            <p:ph type="sldNum" idx="12"/>
          </p:nvPr>
        </p:nvSpPr>
        <p:spPr/>
        <p:txBody>
          <a:bodyPr>
            <a:normAutofit/>
          </a:bodyPr>
          <a:lstStyle/>
          <a:p>
            <a:fld id="{00000000-1234-1234-1234-123412341234}" type="slidenum">
              <a:rPr lang="ru" smtClean="0"/>
              <a:pPr/>
              <a:t>37</a:t>
            </a:fld>
            <a:endParaRPr lang="ru"/>
          </a:p>
        </p:txBody>
      </p:sp>
    </p:spTree>
    <p:extLst>
      <p:ext uri="{BB962C8B-B14F-4D97-AF65-F5344CB8AC3E}">
        <p14:creationId xmlns:p14="http://schemas.microsoft.com/office/powerpoint/2010/main" val="3015370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2359566"/>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То есть, например, «</a:t>
            </a:r>
            <a:r>
              <a:rPr lang="ru-RU" sz="1200" dirty="0" err="1">
                <a:solidFill>
                  <a:srgbClr val="C8C8C8"/>
                </a:solidFill>
                <a:latin typeface="Roboto"/>
                <a:ea typeface="Roboto"/>
                <a:cs typeface="Roboto"/>
                <a:sym typeface="Roboto"/>
              </a:rPr>
              <a:t>int</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float</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bool</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str</a:t>
            </a:r>
            <a:r>
              <a:rPr lang="ru-RU" sz="1200" dirty="0">
                <a:solidFill>
                  <a:srgbClr val="C8C8C8"/>
                </a:solidFill>
                <a:latin typeface="Roboto"/>
                <a:ea typeface="Roboto"/>
                <a:cs typeface="Roboto"/>
                <a:sym typeface="Roboto"/>
              </a:rPr>
              <a:t>» и «</a:t>
            </a:r>
            <a:r>
              <a:rPr lang="ru-RU" sz="1200" dirty="0" err="1">
                <a:solidFill>
                  <a:srgbClr val="C8C8C8"/>
                </a:solidFill>
                <a:latin typeface="Roboto"/>
                <a:ea typeface="Roboto"/>
                <a:cs typeface="Roboto"/>
                <a:sym typeface="Roboto"/>
              </a:rPr>
              <a:t>tuples</a:t>
            </a:r>
            <a:r>
              <a:rPr lang="ru-RU" sz="1200" dirty="0">
                <a:solidFill>
                  <a:srgbClr val="C8C8C8"/>
                </a:solidFill>
                <a:latin typeface="Roboto"/>
                <a:ea typeface="Roboto"/>
                <a:cs typeface="Roboto"/>
                <a:sym typeface="Roboto"/>
              </a:rPr>
              <a:t>», те самые целые вещественные логические типы, символы и строки, а также кортежи, являются неизменяемыми типами данных.</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Что это значит? Что если мы производим над ними какие-либо операции, то исходную переменную это никак не меняет. А в будущем мы познакомимся и с изменяемыми типами данных. Среди них такие типы, как списки, которые фактически являются массивами, словари, по-иному их называют отображения, а также множества — это списки, в которых каждый элемент уникален. На этом все, мы закончили довольно большой блок, увидимся в следующем уроке.</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cxnSp>
        <p:nvCxnSpPr>
          <p:cNvPr id="8" name="Google Shape;62;p14">
            <a:extLst>
              <a:ext uri="{FF2B5EF4-FFF2-40B4-BE49-F238E27FC236}">
                <a16:creationId xmlns:a16="http://schemas.microsoft.com/office/drawing/2014/main" id="{55A4BC08-1EFE-4E6B-B781-D7EE62C9DCA4}"/>
              </a:ext>
            </a:extLst>
          </p:cNvPr>
          <p:cNvCxnSpPr>
            <a:cxnSpLocks/>
          </p:cNvCxnSpPr>
          <p:nvPr/>
        </p:nvCxnSpPr>
        <p:spPr>
          <a:xfrm>
            <a:off x="0" y="3477894"/>
            <a:ext cx="6858000" cy="16723"/>
          </a:xfrm>
          <a:prstGeom prst="straightConnector1">
            <a:avLst/>
          </a:prstGeom>
          <a:noFill/>
          <a:ln w="9525" cap="flat" cmpd="sng">
            <a:solidFill>
              <a:srgbClr val="FFBC00"/>
            </a:solidFill>
            <a:prstDash val="solid"/>
            <a:round/>
            <a:headEnd type="none" w="med" len="med"/>
            <a:tailEnd type="none" w="med" len="med"/>
          </a:ln>
        </p:spPr>
      </p:cxnSp>
      <p:sp>
        <p:nvSpPr>
          <p:cNvPr id="9" name="Google Shape;67;p14">
            <a:extLst>
              <a:ext uri="{FF2B5EF4-FFF2-40B4-BE49-F238E27FC236}">
                <a16:creationId xmlns:a16="http://schemas.microsoft.com/office/drawing/2014/main" id="{94B15D79-718F-4C33-ADB1-96F7577809C9}"/>
              </a:ext>
            </a:extLst>
          </p:cNvPr>
          <p:cNvSpPr txBox="1"/>
          <p:nvPr/>
        </p:nvSpPr>
        <p:spPr>
          <a:xfrm>
            <a:off x="634164" y="2889378"/>
            <a:ext cx="5589671" cy="605239"/>
          </a:xfrm>
          <a:prstGeom prst="rect">
            <a:avLst/>
          </a:prstGeom>
          <a:noFill/>
          <a:ln>
            <a:noFill/>
          </a:ln>
        </p:spPr>
        <p:txBody>
          <a:bodyPr spcFirstLastPara="1" wrap="square" lIns="162533" tIns="162533" rIns="162533" bIns="162533" anchor="t" anchorCtr="0">
            <a:spAutoFit/>
          </a:bodyPr>
          <a:lstStyle/>
          <a:p>
            <a:r>
              <a:rPr lang="ru-RU" sz="1800" dirty="0">
                <a:solidFill>
                  <a:srgbClr val="C8C8C8"/>
                </a:solidFill>
                <a:latin typeface="Montserrat Medium"/>
                <a:ea typeface="Montserrat Medium"/>
                <a:cs typeface="Montserrat Medium"/>
                <a:sym typeface="Montserrat Medium"/>
              </a:rPr>
              <a:t>Урок 2.</a:t>
            </a:r>
            <a:r>
              <a:rPr lang="en-US" sz="1800" dirty="0">
                <a:solidFill>
                  <a:srgbClr val="C8C8C8"/>
                </a:solidFill>
                <a:latin typeface="Montserrat Medium"/>
                <a:ea typeface="Montserrat Medium"/>
                <a:cs typeface="Montserrat Medium"/>
                <a:sym typeface="Montserrat Medium"/>
              </a:rPr>
              <a:t>6</a:t>
            </a:r>
            <a:r>
              <a:rPr lang="ru-RU" sz="1800" dirty="0">
                <a:solidFill>
                  <a:srgbClr val="C8C8C8"/>
                </a:solidFill>
                <a:latin typeface="Montserrat Medium"/>
                <a:ea typeface="Montserrat Medium"/>
                <a:cs typeface="Montserrat Medium"/>
                <a:sym typeface="Montserrat Medium"/>
              </a:rPr>
              <a:t>:  Шаг 1 - Условный оператор</a:t>
            </a:r>
            <a:endParaRPr sz="1800" dirty="0">
              <a:solidFill>
                <a:srgbClr val="C8C8C8"/>
              </a:solidFill>
              <a:latin typeface="Montserrat Medium"/>
              <a:ea typeface="Montserrat Medium"/>
              <a:cs typeface="Montserrat Medium"/>
              <a:sym typeface="Montserrat Medium"/>
            </a:endParaRPr>
          </a:p>
        </p:txBody>
      </p:sp>
      <p:sp>
        <p:nvSpPr>
          <p:cNvPr id="10" name="Google Shape;64;p14">
            <a:extLst>
              <a:ext uri="{FF2B5EF4-FFF2-40B4-BE49-F238E27FC236}">
                <a16:creationId xmlns:a16="http://schemas.microsoft.com/office/drawing/2014/main" id="{1D762A0B-AFDD-47C5-ABB7-E07BAEDC288E}"/>
              </a:ext>
            </a:extLst>
          </p:cNvPr>
          <p:cNvSpPr txBox="1"/>
          <p:nvPr/>
        </p:nvSpPr>
        <p:spPr>
          <a:xfrm>
            <a:off x="634163" y="3846272"/>
            <a:ext cx="5589671" cy="1990234"/>
          </a:xfrm>
          <a:prstGeom prst="rect">
            <a:avLst/>
          </a:prstGeom>
          <a:noFill/>
          <a:ln>
            <a:noFill/>
          </a:ln>
        </p:spPr>
        <p:txBody>
          <a:bodyPr spcFirstLastPara="1" wrap="square" lIns="162533" tIns="162533" rIns="162533" bIns="162533" anchor="t" anchorCtr="0">
            <a:spAutoFit/>
          </a:bodyPr>
          <a:lstStyle/>
          <a:p>
            <a:r>
              <a:rPr lang="ru-RU" sz="1200" b="1" dirty="0">
                <a:solidFill>
                  <a:srgbClr val="C8C8C8"/>
                </a:solidFill>
                <a:latin typeface="Roboto"/>
                <a:ea typeface="Roboto"/>
                <a:cs typeface="Roboto"/>
                <a:sym typeface="Roboto"/>
              </a:rPr>
              <a:t>Текстовый вариант видеоурока с предыдущего шага.</a:t>
            </a:r>
            <a:r>
              <a:rPr lang="en-US" sz="1200" b="1" dirty="0">
                <a:solidFill>
                  <a:srgbClr val="C8C8C8"/>
                </a:solidFill>
                <a:latin typeface="Roboto"/>
                <a:ea typeface="Roboto"/>
                <a:cs typeface="Roboto"/>
                <a:sym typeface="Roboto"/>
              </a:rPr>
              <a:t/>
            </a:r>
            <a:br>
              <a:rPr lang="en-US" sz="1200" b="1" dirty="0">
                <a:solidFill>
                  <a:srgbClr val="C8C8C8"/>
                </a:solidFill>
                <a:latin typeface="Roboto"/>
                <a:ea typeface="Roboto"/>
                <a:cs typeface="Roboto"/>
                <a:sym typeface="Roboto"/>
              </a:rPr>
            </a:br>
            <a:endParaRPr lang="ru-RU" sz="1200" b="1"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Привет! Устали от уроков по типам данных? Тогда добро пожаловать на урок по «Условному оператору». Сегодня я расскажу вам о том, что это такое, а также как условия помогают сделать функциональность наших программ шире.</a:t>
            </a:r>
          </a:p>
          <a:p>
            <a:r>
              <a:rPr lang="ru-RU" sz="1200" dirty="0">
                <a:solidFill>
                  <a:srgbClr val="C8C8C8"/>
                </a:solidFill>
                <a:latin typeface="Roboto"/>
                <a:ea typeface="Roboto"/>
                <a:cs typeface="Roboto"/>
                <a:sym typeface="Roboto"/>
              </a:rPr>
              <a:t>На самом деле, условие — это вторая из трех основных структур в процедурную парадигму программирования. Напомню, первое было выражение. Теперь поподробнее о том, что такое условие.</a:t>
            </a:r>
          </a:p>
        </p:txBody>
      </p:sp>
      <p:pic>
        <p:nvPicPr>
          <p:cNvPr id="1026" name="Picture 2">
            <a:extLst>
              <a:ext uri="{FF2B5EF4-FFF2-40B4-BE49-F238E27FC236}">
                <a16:creationId xmlns:a16="http://schemas.microsoft.com/office/drawing/2014/main" id="{73C5A25A-4A9C-4B88-A00F-3D27AFC41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2" y="5942235"/>
            <a:ext cx="5589671" cy="275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A1FF92F0-C30D-45D7-9758-405ADE726481}"/>
              </a:ext>
            </a:extLst>
          </p:cNvPr>
          <p:cNvSpPr>
            <a:spLocks noGrp="1"/>
          </p:cNvSpPr>
          <p:nvPr>
            <p:ph type="sldNum" idx="12"/>
          </p:nvPr>
        </p:nvSpPr>
        <p:spPr/>
        <p:txBody>
          <a:bodyPr>
            <a:normAutofit/>
          </a:bodyPr>
          <a:lstStyle/>
          <a:p>
            <a:fld id="{00000000-1234-1234-1234-123412341234}" type="slidenum">
              <a:rPr lang="ru" smtClean="0"/>
              <a:pPr/>
              <a:t>38</a:t>
            </a:fld>
            <a:endParaRPr lang="ru"/>
          </a:p>
        </p:txBody>
      </p:sp>
    </p:spTree>
    <p:extLst>
      <p:ext uri="{BB962C8B-B14F-4D97-AF65-F5344CB8AC3E}">
        <p14:creationId xmlns:p14="http://schemas.microsoft.com/office/powerpoint/2010/main" val="172311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3282895"/>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Условие – это по большому счету проверка. Проверка некоторых входных данных тому, чего мы от них ожидали. Допустим мы пишем какую-то экспериментальную программу и ни в коем случае не хотим, чтобы она пока что попадала к пользователям. Для этого, когда кто-то пушит код, мы проверяем, а не является ли местом назначения этого кода ветка мастер, откуда программа попадет к пользователям. Если случилось так, что кто-то все-таки наш код в мастере запушил, то есть проверка была выполнена, мы срочно завершаем программу с аварийным кодом 1. Если же все в порядке, это другая ветка, откуда код программы не попадет к пользователям, мы подготавливаем некоторую тестовую среду, в которой наш код развернется, и мы сможем посмотреть, как наше приложение работает.</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Условия в «Питоне» записываются с помощью конструкции «</a:t>
            </a:r>
            <a:r>
              <a:rPr lang="ru-RU" sz="1200" dirty="0" err="1">
                <a:solidFill>
                  <a:srgbClr val="C8C8C8"/>
                </a:solidFill>
                <a:latin typeface="Roboto"/>
                <a:ea typeface="Roboto"/>
                <a:cs typeface="Roboto"/>
                <a:sym typeface="Roboto"/>
              </a:rPr>
              <a:t>if</a:t>
            </a:r>
            <a:r>
              <a:rPr lang="ru-RU" sz="1200" dirty="0">
                <a:solidFill>
                  <a:srgbClr val="C8C8C8"/>
                </a:solidFill>
                <a:latin typeface="Roboto"/>
                <a:ea typeface="Roboto"/>
                <a:cs typeface="Roboto"/>
                <a:sym typeface="Roboto"/>
              </a:rPr>
              <a:t>» и «</a:t>
            </a:r>
            <a:r>
              <a:rPr lang="ru-RU" sz="1200" dirty="0" err="1">
                <a:solidFill>
                  <a:srgbClr val="C8C8C8"/>
                </a:solidFill>
                <a:latin typeface="Roboto"/>
                <a:ea typeface="Roboto"/>
                <a:cs typeface="Roboto"/>
                <a:sym typeface="Roboto"/>
              </a:rPr>
              <a:t>else</a:t>
            </a:r>
            <a:r>
              <a:rPr lang="ru-RU" sz="1200" dirty="0">
                <a:solidFill>
                  <a:srgbClr val="C8C8C8"/>
                </a:solidFill>
                <a:latin typeface="Roboto"/>
                <a:ea typeface="Roboto"/>
                <a:cs typeface="Roboto"/>
                <a:sym typeface="Roboto"/>
              </a:rPr>
              <a:t>». И для того, чтобы пощупать его руками, решим еще один очень выдуманный кейс. «Ура, мы покупаем холодильник!»</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2050" name="Picture 2">
            <a:extLst>
              <a:ext uri="{FF2B5EF4-FFF2-40B4-BE49-F238E27FC236}">
                <a16:creationId xmlns:a16="http://schemas.microsoft.com/office/drawing/2014/main" id="{3B14F0AA-83DF-412F-9435-937E1913F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2" y="3791867"/>
            <a:ext cx="5589671" cy="313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4;p14">
            <a:extLst>
              <a:ext uri="{FF2B5EF4-FFF2-40B4-BE49-F238E27FC236}">
                <a16:creationId xmlns:a16="http://schemas.microsoft.com/office/drawing/2014/main" id="{19784B76-4ABF-411A-8264-5D35DB01ACF0}"/>
              </a:ext>
            </a:extLst>
          </p:cNvPr>
          <p:cNvSpPr txBox="1"/>
          <p:nvPr/>
        </p:nvSpPr>
        <p:spPr>
          <a:xfrm>
            <a:off x="634161" y="7143477"/>
            <a:ext cx="5589671" cy="162090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Теперь давайте перейдем в среду разработки и посмотрим, что мы там можем сделать с нашими холодильниками. Итак, мы в среде разработки, и я снова выписал интересующие нас части задачи в виде TODO-комментариев. Ну во-первых, нас интересуют </a:t>
            </a:r>
            <a:r>
              <a:rPr lang="ru-RU" sz="1200" dirty="0" err="1">
                <a:solidFill>
                  <a:srgbClr val="C8C8C8"/>
                </a:solidFill>
                <a:latin typeface="Roboto"/>
                <a:ea typeface="Roboto"/>
                <a:cs typeface="Roboto"/>
                <a:sym typeface="Roboto"/>
              </a:rPr>
              <a:t>вендеры</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Brrr</a:t>
            </a:r>
            <a:r>
              <a:rPr lang="ru-RU" sz="1200" dirty="0">
                <a:solidFill>
                  <a:srgbClr val="C8C8C8"/>
                </a:solidFill>
                <a:latin typeface="Roboto"/>
                <a:ea typeface="Roboto"/>
                <a:cs typeface="Roboto"/>
                <a:sym typeface="Roboto"/>
              </a:rPr>
              <a:t> и SMF, во-вторых, нас интересует, чтобы холодильник прошел в дверь, в-третьих, нас интересует, чтобы он прошел хотя бы в окно. Ну и также холодильник нельзя наклонять, об этом стоит помнить.</a:t>
            </a:r>
          </a:p>
        </p:txBody>
      </p:sp>
      <p:sp>
        <p:nvSpPr>
          <p:cNvPr id="2" name="Номер слайда 1">
            <a:extLst>
              <a:ext uri="{FF2B5EF4-FFF2-40B4-BE49-F238E27FC236}">
                <a16:creationId xmlns:a16="http://schemas.microsoft.com/office/drawing/2014/main" id="{F288EAB9-E5E9-43CD-A69F-B460426EE12D}"/>
              </a:ext>
            </a:extLst>
          </p:cNvPr>
          <p:cNvSpPr>
            <a:spLocks noGrp="1"/>
          </p:cNvSpPr>
          <p:nvPr>
            <p:ph type="sldNum" idx="12"/>
          </p:nvPr>
        </p:nvSpPr>
        <p:spPr/>
        <p:txBody>
          <a:bodyPr>
            <a:normAutofit/>
          </a:bodyPr>
          <a:lstStyle/>
          <a:p>
            <a:fld id="{00000000-1234-1234-1234-123412341234}" type="slidenum">
              <a:rPr lang="ru" smtClean="0"/>
              <a:pPr/>
              <a:t>39</a:t>
            </a:fld>
            <a:endParaRPr lang="ru"/>
          </a:p>
        </p:txBody>
      </p:sp>
    </p:spTree>
    <p:extLst>
      <p:ext uri="{BB962C8B-B14F-4D97-AF65-F5344CB8AC3E}">
        <p14:creationId xmlns:p14="http://schemas.microsoft.com/office/powerpoint/2010/main" val="3391920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2" name="Google Shape;64;p14">
            <a:extLst>
              <a:ext uri="{FF2B5EF4-FFF2-40B4-BE49-F238E27FC236}">
                <a16:creationId xmlns:a16="http://schemas.microsoft.com/office/drawing/2014/main" id="{C8174B18-DA51-472E-AFB9-AEC64A424E1B}"/>
              </a:ext>
            </a:extLst>
          </p:cNvPr>
          <p:cNvSpPr txBox="1"/>
          <p:nvPr/>
        </p:nvSpPr>
        <p:spPr>
          <a:xfrm>
            <a:off x="634161" y="2012440"/>
            <a:ext cx="5589671" cy="2174900"/>
          </a:xfrm>
          <a:prstGeom prst="rect">
            <a:avLst/>
          </a:prstGeom>
          <a:noFill/>
          <a:ln>
            <a:noFill/>
          </a:ln>
        </p:spPr>
        <p:txBody>
          <a:bodyPr spcFirstLastPara="1" wrap="square" lIns="162533" tIns="162533" rIns="162533" bIns="162533" anchor="t" anchorCtr="0">
            <a:spAutoFit/>
          </a:bodyPr>
          <a:lstStyle/>
          <a:p>
            <a:r>
              <a:rPr lang="ru-RU" sz="1200" dirty="0">
                <a:solidFill>
                  <a:srgbClr val="C8C8C8"/>
                </a:solidFill>
                <a:latin typeface="Roboto"/>
                <a:ea typeface="Roboto"/>
                <a:cs typeface="Roboto"/>
                <a:sym typeface="Roboto"/>
              </a:rPr>
              <a:t>Приступим к числам. Записываются они тоже как в жизни - арабскими цифрами, в качестве десятичного разделителя используется символ "точка".</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C000"/>
                </a:solidFill>
                <a:latin typeface="Consolas" panose="020B0609020204030204" pitchFamily="49" charset="0"/>
                <a:ea typeface="Roboto"/>
                <a:cs typeface="Roboto"/>
                <a:sym typeface="Roboto"/>
              </a:rPr>
              <a:t>2.71</a:t>
            </a:r>
          </a:p>
          <a:p>
            <a:r>
              <a:rPr lang="ru-RU" sz="1200" dirty="0">
                <a:solidFill>
                  <a:srgbClr val="FFC000"/>
                </a:solidFill>
                <a:latin typeface="Consolas" panose="020B0609020204030204" pitchFamily="49" charset="0"/>
                <a:ea typeface="Roboto"/>
                <a:cs typeface="Roboto"/>
                <a:sym typeface="Roboto"/>
              </a:rPr>
              <a:t>2000</a:t>
            </a:r>
            <a:r>
              <a:rPr lang="ru-RU" sz="1200" dirty="0">
                <a:solidFill>
                  <a:srgbClr val="C8C8C8"/>
                </a:solidFill>
                <a:latin typeface="Consolas" panose="020B0609020204030204" pitchFamily="49" charset="0"/>
                <a:ea typeface="Roboto"/>
                <a:cs typeface="Roboto"/>
                <a:sym typeface="Roboto"/>
              </a:rPr>
              <a:t/>
            </a:r>
            <a:br>
              <a:rPr lang="ru-RU" sz="1200" dirty="0">
                <a:solidFill>
                  <a:srgbClr val="C8C8C8"/>
                </a:solidFill>
                <a:latin typeface="Consolas" panose="020B0609020204030204" pitchFamily="49" charset="0"/>
                <a:ea typeface="Roboto"/>
                <a:cs typeface="Roboto"/>
                <a:sym typeface="Roboto"/>
              </a:rPr>
            </a:br>
            <a:endParaRPr lang="ru-RU" sz="1200" dirty="0">
              <a:solidFill>
                <a:srgbClr val="C8C8C8"/>
              </a:solidFill>
              <a:latin typeface="Consolas" panose="020B0609020204030204" pitchFamily="49" charset="0"/>
              <a:ea typeface="Roboto"/>
              <a:cs typeface="Roboto"/>
              <a:sym typeface="Roboto"/>
            </a:endParaRPr>
          </a:p>
          <a:p>
            <a:r>
              <a:rPr lang="ru-RU" sz="1200" dirty="0">
                <a:solidFill>
                  <a:srgbClr val="C8C8C8"/>
                </a:solidFill>
                <a:latin typeface="Roboto"/>
                <a:ea typeface="Roboto"/>
                <a:cs typeface="Roboto"/>
                <a:sym typeface="Roboto"/>
              </a:rPr>
              <a:t>Выполним нашу программу. Жмём на зеленый треугольник, похожий на знак "</a:t>
            </a:r>
            <a:r>
              <a:rPr lang="ru-RU" sz="1200" dirty="0" err="1">
                <a:solidFill>
                  <a:srgbClr val="C8C8C8"/>
                </a:solidFill>
                <a:latin typeface="Roboto"/>
                <a:ea typeface="Roboto"/>
                <a:cs typeface="Roboto"/>
                <a:sym typeface="Roboto"/>
              </a:rPr>
              <a:t>плей</a:t>
            </a:r>
            <a:r>
              <a:rPr lang="ru-RU" sz="1200" dirty="0">
                <a:solidFill>
                  <a:srgbClr val="C8C8C8"/>
                </a:solidFill>
                <a:latin typeface="Roboto"/>
                <a:ea typeface="Roboto"/>
                <a:cs typeface="Roboto"/>
                <a:sym typeface="Roboto"/>
              </a:rPr>
              <a:t>" слева или справа в верхнем правом углу или комбинацией клавишей "Ctrl+Shift+F10".</a:t>
            </a:r>
          </a:p>
        </p:txBody>
      </p:sp>
      <p:pic>
        <p:nvPicPr>
          <p:cNvPr id="2050" name="Picture 2">
            <a:extLst>
              <a:ext uri="{FF2B5EF4-FFF2-40B4-BE49-F238E27FC236}">
                <a16:creationId xmlns:a16="http://schemas.microsoft.com/office/drawing/2014/main" id="{9F141A0C-8F91-4DA6-8C5C-481F71217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0325" y="608531"/>
            <a:ext cx="4097340" cy="126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7087AC60-64C1-43A2-BC0A-C577836889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5232" y="4187340"/>
            <a:ext cx="4327525" cy="112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64;p14">
            <a:extLst>
              <a:ext uri="{FF2B5EF4-FFF2-40B4-BE49-F238E27FC236}">
                <a16:creationId xmlns:a16="http://schemas.microsoft.com/office/drawing/2014/main" id="{D4592F78-D272-404A-89B5-197BBCFD962B}"/>
              </a:ext>
            </a:extLst>
          </p:cNvPr>
          <p:cNvSpPr txBox="1"/>
          <p:nvPr/>
        </p:nvSpPr>
        <p:spPr>
          <a:xfrm>
            <a:off x="634161" y="5416845"/>
            <a:ext cx="5589671" cy="3467561"/>
          </a:xfrm>
          <a:prstGeom prst="rect">
            <a:avLst/>
          </a:prstGeom>
          <a:noFill/>
          <a:ln>
            <a:noFill/>
          </a:ln>
        </p:spPr>
        <p:txBody>
          <a:bodyPr spcFirstLastPara="1" wrap="square" lIns="162533" tIns="162533" rIns="162533" bIns="162533" anchor="t" anchorCtr="0">
            <a:spAutoFit/>
          </a:bodyPr>
          <a:lstStyle/>
          <a:p>
            <a:r>
              <a:rPr lang="ru-RU" sz="1200" dirty="0">
                <a:solidFill>
                  <a:srgbClr val="C8C8C8"/>
                </a:solidFill>
                <a:latin typeface="Roboto"/>
                <a:ea typeface="Roboto"/>
                <a:cs typeface="Roboto"/>
                <a:sym typeface="Roboto"/>
              </a:rPr>
              <a:t>Вывод программы:</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C000"/>
                </a:solidFill>
                <a:latin typeface="Consolas" panose="020B0609020204030204" pitchFamily="49" charset="0"/>
                <a:ea typeface="Roboto"/>
                <a:cs typeface="Roboto"/>
                <a:sym typeface="Roboto"/>
              </a:rPr>
              <a:t>Process </a:t>
            </a:r>
            <a:r>
              <a:rPr lang="ru-RU" sz="1200" dirty="0" err="1">
                <a:solidFill>
                  <a:srgbClr val="FFC000"/>
                </a:solidFill>
                <a:latin typeface="Consolas" panose="020B0609020204030204" pitchFamily="49" charset="0"/>
                <a:ea typeface="Roboto"/>
                <a:cs typeface="Roboto"/>
                <a:sym typeface="Roboto"/>
              </a:rPr>
              <a:t>finished</a:t>
            </a:r>
            <a:r>
              <a:rPr lang="ru-RU" sz="1200" dirty="0">
                <a:solidFill>
                  <a:srgbClr val="FFC000"/>
                </a:solidFill>
                <a:latin typeface="Consolas" panose="020B0609020204030204" pitchFamily="49" charset="0"/>
                <a:ea typeface="Roboto"/>
                <a:cs typeface="Roboto"/>
                <a:sym typeface="Roboto"/>
              </a:rPr>
              <a:t> </a:t>
            </a:r>
            <a:r>
              <a:rPr lang="ru-RU" sz="1200" dirty="0" err="1">
                <a:solidFill>
                  <a:srgbClr val="FFC000"/>
                </a:solidFill>
                <a:latin typeface="Consolas" panose="020B0609020204030204" pitchFamily="49" charset="0"/>
                <a:ea typeface="Roboto"/>
                <a:cs typeface="Roboto"/>
                <a:sym typeface="Roboto"/>
              </a:rPr>
              <a:t>with</a:t>
            </a:r>
            <a:r>
              <a:rPr lang="ru-RU" sz="1200" dirty="0">
                <a:solidFill>
                  <a:srgbClr val="FFC000"/>
                </a:solidFill>
                <a:latin typeface="Consolas" panose="020B0609020204030204" pitchFamily="49" charset="0"/>
                <a:ea typeface="Roboto"/>
                <a:cs typeface="Roboto"/>
                <a:sym typeface="Roboto"/>
              </a:rPr>
              <a:t> </a:t>
            </a:r>
            <a:r>
              <a:rPr lang="ru-RU" sz="1200" dirty="0" err="1">
                <a:solidFill>
                  <a:srgbClr val="FFC000"/>
                </a:solidFill>
                <a:latin typeface="Consolas" panose="020B0609020204030204" pitchFamily="49" charset="0"/>
                <a:ea typeface="Roboto"/>
                <a:cs typeface="Roboto"/>
                <a:sym typeface="Roboto"/>
              </a:rPr>
              <a:t>exit</a:t>
            </a:r>
            <a:r>
              <a:rPr lang="ru-RU" sz="1200" dirty="0">
                <a:solidFill>
                  <a:srgbClr val="FFC000"/>
                </a:solidFill>
                <a:latin typeface="Consolas" panose="020B0609020204030204" pitchFamily="49" charset="0"/>
                <a:ea typeface="Roboto"/>
                <a:cs typeface="Roboto"/>
                <a:sym typeface="Roboto"/>
              </a:rPr>
              <a:t> </a:t>
            </a:r>
            <a:r>
              <a:rPr lang="ru-RU" sz="1200" dirty="0" err="1">
                <a:solidFill>
                  <a:srgbClr val="FFC000"/>
                </a:solidFill>
                <a:latin typeface="Consolas" panose="020B0609020204030204" pitchFamily="49" charset="0"/>
                <a:ea typeface="Roboto"/>
                <a:cs typeface="Roboto"/>
                <a:sym typeface="Roboto"/>
              </a:rPr>
              <a:t>code</a:t>
            </a:r>
            <a:r>
              <a:rPr lang="ru-RU" sz="1200" dirty="0">
                <a:solidFill>
                  <a:srgbClr val="FFC000"/>
                </a:solidFill>
                <a:latin typeface="Consolas" panose="020B0609020204030204" pitchFamily="49" charset="0"/>
                <a:ea typeface="Roboto"/>
                <a:cs typeface="Roboto"/>
                <a:sym typeface="Roboto"/>
              </a:rPr>
              <a:t> 0</a:t>
            </a:r>
            <a:r>
              <a:rPr lang="ru-RU" sz="1200" dirty="0">
                <a:solidFill>
                  <a:srgbClr val="C8C8C8"/>
                </a:solidFill>
                <a:latin typeface="Consolas" panose="020B0609020204030204" pitchFamily="49" charset="0"/>
                <a:ea typeface="Roboto"/>
                <a:cs typeface="Roboto"/>
                <a:sym typeface="Roboto"/>
              </a:rPr>
              <a:t/>
            </a:r>
            <a:br>
              <a:rPr lang="ru-RU" sz="1200" dirty="0">
                <a:solidFill>
                  <a:srgbClr val="C8C8C8"/>
                </a:solidFill>
                <a:latin typeface="Consolas" panose="020B0609020204030204" pitchFamily="49" charset="0"/>
                <a:ea typeface="Roboto"/>
                <a:cs typeface="Roboto"/>
                <a:sym typeface="Roboto"/>
              </a:rPr>
            </a:br>
            <a:endParaRPr lang="ru-RU" sz="1200" dirty="0">
              <a:solidFill>
                <a:srgbClr val="C8C8C8"/>
              </a:solidFill>
              <a:latin typeface="Consolas" panose="020B0609020204030204" pitchFamily="49" charset="0"/>
              <a:ea typeface="Roboto"/>
              <a:cs typeface="Roboto"/>
              <a:sym typeface="Roboto"/>
            </a:endParaRPr>
          </a:p>
          <a:p>
            <a:r>
              <a:rPr lang="ru-RU" sz="1200" dirty="0">
                <a:solidFill>
                  <a:srgbClr val="C8C8C8"/>
                </a:solidFill>
                <a:latin typeface="Roboto"/>
                <a:ea typeface="Roboto"/>
                <a:cs typeface="Roboto"/>
                <a:sym typeface="Roboto"/>
              </a:rPr>
              <a:t>Этим кодом мы определили несколько констант, но не произвели над ними никаких операций. Как видно, работает. Но пользы от этого кода никакой. Чтобы хоть как-то понимать что происходит давайте выведем что-нибудь на экран. Для этого в Python используется встроенная функция print. Она направляет все, что в нее передали в поток вывода. В нашем случае отображать поток вывода будет терминал.</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C000"/>
                </a:solidFill>
                <a:latin typeface="Consolas" panose="020B0609020204030204" pitchFamily="49" charset="0"/>
                <a:ea typeface="Roboto"/>
                <a:cs typeface="Roboto"/>
                <a:sym typeface="Roboto"/>
              </a:rPr>
              <a:t>print(2.71)</a:t>
            </a:r>
          </a:p>
          <a:p>
            <a:r>
              <a:rPr lang="ru-RU" sz="1200" dirty="0">
                <a:solidFill>
                  <a:srgbClr val="FFC000"/>
                </a:solidFill>
                <a:latin typeface="Consolas" panose="020B0609020204030204" pitchFamily="49" charset="0"/>
                <a:ea typeface="Roboto"/>
                <a:cs typeface="Roboto"/>
                <a:sym typeface="Roboto"/>
              </a:rPr>
              <a:t>print(2000)</a:t>
            </a:r>
          </a:p>
          <a:p>
            <a:r>
              <a:rPr lang="ru-RU" sz="1200" dirty="0">
                <a:solidFill>
                  <a:srgbClr val="C8C8C8"/>
                </a:solidFill>
                <a:latin typeface="Roboto"/>
                <a:ea typeface="Roboto"/>
                <a:cs typeface="Roboto"/>
                <a:sym typeface="Roboto"/>
              </a:rPr>
              <a:t>Вывод программы:</a:t>
            </a:r>
          </a:p>
          <a:p>
            <a:r>
              <a:rPr lang="ru-RU" sz="1200" dirty="0">
                <a:solidFill>
                  <a:srgbClr val="FFC000"/>
                </a:solidFill>
                <a:latin typeface="Consolas" panose="020B0609020204030204" pitchFamily="49" charset="0"/>
                <a:ea typeface="Roboto"/>
                <a:cs typeface="Roboto"/>
                <a:sym typeface="Roboto"/>
              </a:rPr>
              <a:t>2.71</a:t>
            </a:r>
          </a:p>
          <a:p>
            <a:r>
              <a:rPr lang="ru-RU" sz="1200" dirty="0">
                <a:solidFill>
                  <a:srgbClr val="FFC000"/>
                </a:solidFill>
                <a:latin typeface="Consolas" panose="020B0609020204030204" pitchFamily="49" charset="0"/>
                <a:ea typeface="Roboto"/>
                <a:cs typeface="Roboto"/>
                <a:sym typeface="Roboto"/>
              </a:rPr>
              <a:t>2000</a:t>
            </a:r>
            <a:r>
              <a:rPr lang="en-US" sz="1200" dirty="0">
                <a:solidFill>
                  <a:srgbClr val="FFC000"/>
                </a:solidFill>
                <a:latin typeface="Consolas" panose="020B0609020204030204" pitchFamily="49" charset="0"/>
                <a:ea typeface="Roboto"/>
                <a:cs typeface="Roboto"/>
                <a:sym typeface="Roboto"/>
              </a:rPr>
              <a:t/>
            </a:r>
            <a:br>
              <a:rPr lang="en-US" sz="1200" dirty="0">
                <a:solidFill>
                  <a:srgbClr val="FFC000"/>
                </a:solidFill>
                <a:latin typeface="Consolas" panose="020B0609020204030204" pitchFamily="49" charset="0"/>
                <a:ea typeface="Roboto"/>
                <a:cs typeface="Roboto"/>
                <a:sym typeface="Roboto"/>
              </a:rPr>
            </a:br>
            <a:r>
              <a:rPr lang="ru-RU" sz="1200" dirty="0">
                <a:solidFill>
                  <a:srgbClr val="FFC000"/>
                </a:solidFill>
                <a:latin typeface="Consolas" panose="020B0609020204030204" pitchFamily="49" charset="0"/>
                <a:ea typeface="Roboto"/>
                <a:cs typeface="Roboto"/>
                <a:sym typeface="Roboto"/>
              </a:rPr>
              <a:t>Process </a:t>
            </a:r>
            <a:r>
              <a:rPr lang="ru-RU" sz="1200" dirty="0" err="1">
                <a:solidFill>
                  <a:srgbClr val="FFC000"/>
                </a:solidFill>
                <a:latin typeface="Consolas" panose="020B0609020204030204" pitchFamily="49" charset="0"/>
                <a:ea typeface="Roboto"/>
                <a:cs typeface="Roboto"/>
                <a:sym typeface="Roboto"/>
              </a:rPr>
              <a:t>finished</a:t>
            </a:r>
            <a:r>
              <a:rPr lang="ru-RU" sz="1200" dirty="0">
                <a:solidFill>
                  <a:srgbClr val="FFC000"/>
                </a:solidFill>
                <a:latin typeface="Consolas" panose="020B0609020204030204" pitchFamily="49" charset="0"/>
                <a:ea typeface="Roboto"/>
                <a:cs typeface="Roboto"/>
                <a:sym typeface="Roboto"/>
              </a:rPr>
              <a:t> </a:t>
            </a:r>
            <a:r>
              <a:rPr lang="ru-RU" sz="1200" dirty="0" err="1">
                <a:solidFill>
                  <a:srgbClr val="FFC000"/>
                </a:solidFill>
                <a:latin typeface="Consolas" panose="020B0609020204030204" pitchFamily="49" charset="0"/>
                <a:ea typeface="Roboto"/>
                <a:cs typeface="Roboto"/>
                <a:sym typeface="Roboto"/>
              </a:rPr>
              <a:t>with</a:t>
            </a:r>
            <a:r>
              <a:rPr lang="ru-RU" sz="1200" dirty="0">
                <a:solidFill>
                  <a:srgbClr val="FFC000"/>
                </a:solidFill>
                <a:latin typeface="Consolas" panose="020B0609020204030204" pitchFamily="49" charset="0"/>
                <a:ea typeface="Roboto"/>
                <a:cs typeface="Roboto"/>
                <a:sym typeface="Roboto"/>
              </a:rPr>
              <a:t> </a:t>
            </a:r>
            <a:r>
              <a:rPr lang="ru-RU" sz="1200" dirty="0" err="1">
                <a:solidFill>
                  <a:srgbClr val="FFC000"/>
                </a:solidFill>
                <a:latin typeface="Consolas" panose="020B0609020204030204" pitchFamily="49" charset="0"/>
                <a:ea typeface="Roboto"/>
                <a:cs typeface="Roboto"/>
                <a:sym typeface="Roboto"/>
              </a:rPr>
              <a:t>exit</a:t>
            </a:r>
            <a:r>
              <a:rPr lang="ru-RU" sz="1200" dirty="0">
                <a:solidFill>
                  <a:srgbClr val="FFC000"/>
                </a:solidFill>
                <a:latin typeface="Consolas" panose="020B0609020204030204" pitchFamily="49" charset="0"/>
                <a:ea typeface="Roboto"/>
                <a:cs typeface="Roboto"/>
                <a:sym typeface="Roboto"/>
              </a:rPr>
              <a:t> </a:t>
            </a:r>
            <a:r>
              <a:rPr lang="ru-RU" sz="1200" dirty="0" err="1">
                <a:solidFill>
                  <a:srgbClr val="FFC000"/>
                </a:solidFill>
                <a:latin typeface="Consolas" panose="020B0609020204030204" pitchFamily="49" charset="0"/>
                <a:ea typeface="Roboto"/>
                <a:cs typeface="Roboto"/>
                <a:sym typeface="Roboto"/>
              </a:rPr>
              <a:t>code</a:t>
            </a:r>
            <a:r>
              <a:rPr lang="ru-RU" sz="1200" dirty="0">
                <a:solidFill>
                  <a:srgbClr val="FFC000"/>
                </a:solidFill>
                <a:latin typeface="Consolas" panose="020B0609020204030204" pitchFamily="49" charset="0"/>
                <a:ea typeface="Roboto"/>
                <a:cs typeface="Roboto"/>
                <a:sym typeface="Roboto"/>
              </a:rPr>
              <a:t> 0</a:t>
            </a:r>
          </a:p>
        </p:txBody>
      </p:sp>
      <p:sp>
        <p:nvSpPr>
          <p:cNvPr id="2" name="Номер слайда 1">
            <a:extLst>
              <a:ext uri="{FF2B5EF4-FFF2-40B4-BE49-F238E27FC236}">
                <a16:creationId xmlns:a16="http://schemas.microsoft.com/office/drawing/2014/main" id="{4691EACE-E35B-4C31-9AA1-B53D5E5285D2}"/>
              </a:ext>
            </a:extLst>
          </p:cNvPr>
          <p:cNvSpPr>
            <a:spLocks noGrp="1"/>
          </p:cNvSpPr>
          <p:nvPr>
            <p:ph type="sldNum" idx="12"/>
          </p:nvPr>
        </p:nvSpPr>
        <p:spPr/>
        <p:txBody>
          <a:bodyPr/>
          <a:lstStyle/>
          <a:p>
            <a:fld id="{00000000-1234-1234-1234-123412341234}" type="slidenum">
              <a:rPr lang="ru" smtClean="0"/>
              <a:pPr/>
              <a:t>4</a:t>
            </a:fld>
            <a:endParaRPr lang="ru"/>
          </a:p>
        </p:txBody>
      </p:sp>
    </p:spTree>
    <p:extLst>
      <p:ext uri="{BB962C8B-B14F-4D97-AF65-F5344CB8AC3E}">
        <p14:creationId xmlns:p14="http://schemas.microsoft.com/office/powerpoint/2010/main" val="4289887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822874"/>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FFBC00"/>
                </a:solidFill>
                <a:latin typeface="Consolas" panose="020B0609020204030204" pitchFamily="49" charset="0"/>
                <a:ea typeface="Roboto"/>
                <a:cs typeface="Roboto"/>
                <a:sym typeface="Roboto"/>
              </a:rPr>
              <a:t># TODO: нас интересуют только вендоры </a:t>
            </a:r>
            <a:r>
              <a:rPr lang="ru-RU" sz="1200" dirty="0" err="1">
                <a:solidFill>
                  <a:srgbClr val="FFBC00"/>
                </a:solidFill>
                <a:latin typeface="Consolas" panose="020B0609020204030204" pitchFamily="49" charset="0"/>
                <a:ea typeface="Roboto"/>
                <a:cs typeface="Roboto"/>
                <a:sym typeface="Roboto"/>
              </a:rPr>
              <a:t>Brrr</a:t>
            </a:r>
            <a:r>
              <a:rPr lang="ru-RU" sz="1200" dirty="0">
                <a:solidFill>
                  <a:srgbClr val="FFBC00"/>
                </a:solidFill>
                <a:latin typeface="Consolas" panose="020B0609020204030204" pitchFamily="49" charset="0"/>
                <a:ea typeface="Roboto"/>
                <a:cs typeface="Roboto"/>
                <a:sym typeface="Roboto"/>
              </a:rPr>
              <a:t> и SMF</a:t>
            </a:r>
          </a:p>
          <a:p>
            <a:pPr>
              <a:buClr>
                <a:srgbClr val="C8C8C8"/>
              </a:buClr>
            </a:pPr>
            <a:r>
              <a:rPr lang="ru-RU" sz="1200" dirty="0">
                <a:solidFill>
                  <a:srgbClr val="FFBC00"/>
                </a:solidFill>
                <a:latin typeface="Consolas" panose="020B0609020204030204" pitchFamily="49" charset="0"/>
                <a:ea typeface="Roboto"/>
                <a:cs typeface="Roboto"/>
                <a:sym typeface="Roboto"/>
              </a:rPr>
              <a:t># TODO: размер входной двери 210x90 мм</a:t>
            </a:r>
          </a:p>
          <a:p>
            <a:pPr>
              <a:buClr>
                <a:srgbClr val="C8C8C8"/>
              </a:buClr>
            </a:pPr>
            <a:r>
              <a:rPr lang="ru-RU" sz="1200" dirty="0">
                <a:solidFill>
                  <a:srgbClr val="FFBC00"/>
                </a:solidFill>
                <a:latin typeface="Consolas" panose="020B0609020204030204" pitchFamily="49" charset="0"/>
                <a:ea typeface="Roboto"/>
                <a:cs typeface="Roboto"/>
                <a:sym typeface="Roboto"/>
              </a:rPr>
              <a:t># TODO: размер </a:t>
            </a:r>
            <a:r>
              <a:rPr lang="ru-RU" sz="1200" dirty="0" err="1">
                <a:solidFill>
                  <a:srgbClr val="FFBC00"/>
                </a:solidFill>
                <a:latin typeface="Consolas" panose="020B0609020204030204" pitchFamily="49" charset="0"/>
                <a:ea typeface="Roboto"/>
                <a:cs typeface="Roboto"/>
                <a:sym typeface="Roboto"/>
              </a:rPr>
              <a:t>панорманого</a:t>
            </a:r>
            <a:r>
              <a:rPr lang="ru-RU" sz="1200" dirty="0">
                <a:solidFill>
                  <a:srgbClr val="FFBC00"/>
                </a:solidFill>
                <a:latin typeface="Consolas" panose="020B0609020204030204" pitchFamily="49" charset="0"/>
                <a:ea typeface="Roboto"/>
                <a:cs typeface="Roboto"/>
                <a:sym typeface="Roboto"/>
              </a:rPr>
              <a:t> окна 170X320 мм</a:t>
            </a:r>
          </a:p>
          <a:p>
            <a:pPr>
              <a:buClr>
                <a:srgbClr val="C8C8C8"/>
              </a:buClr>
            </a:pPr>
            <a:r>
              <a:rPr lang="ru-RU" sz="1200" dirty="0">
                <a:solidFill>
                  <a:srgbClr val="FFBC00"/>
                </a:solidFill>
                <a:latin typeface="Consolas" panose="020B0609020204030204" pitchFamily="49" charset="0"/>
                <a:ea typeface="Roboto"/>
                <a:cs typeface="Roboto"/>
                <a:sym typeface="Roboto"/>
              </a:rPr>
              <a:t># TODO: Холодильник наклонять нельзя</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Получим название нашего </a:t>
            </a:r>
            <a:r>
              <a:rPr lang="ru-RU" sz="1200" dirty="0" err="1">
                <a:solidFill>
                  <a:srgbClr val="C8C8C8"/>
                </a:solidFill>
                <a:latin typeface="Roboto"/>
                <a:ea typeface="Roboto"/>
                <a:cs typeface="Roboto"/>
                <a:sym typeface="Roboto"/>
              </a:rPr>
              <a:t>вендера</a:t>
            </a:r>
            <a:r>
              <a:rPr lang="ru-RU" sz="1200" dirty="0">
                <a:solidFill>
                  <a:srgbClr val="C8C8C8"/>
                </a:solidFill>
                <a:latin typeface="Roboto"/>
                <a:ea typeface="Roboto"/>
                <a:cs typeface="Roboto"/>
                <a:sym typeface="Roboto"/>
              </a:rPr>
              <a:t> из потока ввода. Для этого используем функцию </a:t>
            </a:r>
            <a:r>
              <a:rPr lang="ru-RU" sz="1200" dirty="0" err="1">
                <a:solidFill>
                  <a:srgbClr val="C8C8C8"/>
                </a:solidFill>
                <a:latin typeface="Roboto"/>
                <a:ea typeface="Roboto"/>
                <a:cs typeface="Roboto"/>
                <a:sym typeface="Roboto"/>
              </a:rPr>
              <a:t>input</a:t>
            </a:r>
            <a:r>
              <a:rPr lang="ru-RU" sz="1200" dirty="0">
                <a:solidFill>
                  <a:srgbClr val="C8C8C8"/>
                </a:solidFill>
                <a:latin typeface="Roboto"/>
                <a:ea typeface="Roboto"/>
                <a:cs typeface="Roboto"/>
                <a:sym typeface="Roboto"/>
              </a:rPr>
              <a:t>. Сохранять название </a:t>
            </a:r>
            <a:r>
              <a:rPr lang="ru-RU" sz="1200" dirty="0" err="1">
                <a:solidFill>
                  <a:srgbClr val="C8C8C8"/>
                </a:solidFill>
                <a:latin typeface="Roboto"/>
                <a:ea typeface="Roboto"/>
                <a:cs typeface="Roboto"/>
                <a:sym typeface="Roboto"/>
              </a:rPr>
              <a:t>вендера</a:t>
            </a:r>
            <a:r>
              <a:rPr lang="ru-RU" sz="1200" dirty="0">
                <a:solidFill>
                  <a:srgbClr val="C8C8C8"/>
                </a:solidFill>
                <a:latin typeface="Roboto"/>
                <a:ea typeface="Roboto"/>
                <a:cs typeface="Roboto"/>
                <a:sym typeface="Roboto"/>
              </a:rPr>
              <a:t> функция </a:t>
            </a:r>
            <a:r>
              <a:rPr lang="ru-RU" sz="1200" dirty="0" err="1">
                <a:solidFill>
                  <a:srgbClr val="C8C8C8"/>
                </a:solidFill>
                <a:latin typeface="Roboto"/>
                <a:ea typeface="Roboto"/>
                <a:cs typeface="Roboto"/>
                <a:sym typeface="Roboto"/>
              </a:rPr>
              <a:t>input</a:t>
            </a:r>
            <a:r>
              <a:rPr lang="ru-RU" sz="1200" dirty="0">
                <a:solidFill>
                  <a:srgbClr val="C8C8C8"/>
                </a:solidFill>
                <a:latin typeface="Roboto"/>
                <a:ea typeface="Roboto"/>
                <a:cs typeface="Roboto"/>
                <a:sym typeface="Roboto"/>
              </a:rPr>
              <a:t> будет в переменную с названием </a:t>
            </a:r>
            <a:r>
              <a:rPr lang="ru-RU" sz="1200" dirty="0" err="1">
                <a:solidFill>
                  <a:srgbClr val="C8C8C8"/>
                </a:solidFill>
                <a:latin typeface="Roboto"/>
                <a:ea typeface="Roboto"/>
                <a:cs typeface="Roboto"/>
                <a:sym typeface="Roboto"/>
              </a:rPr>
              <a:t>vender</a:t>
            </a:r>
            <a:r>
              <a:rPr lang="ru-RU" sz="1200" dirty="0">
                <a:solidFill>
                  <a:srgbClr val="C8C8C8"/>
                </a:solidFill>
                <a:latin typeface="Roboto"/>
                <a:ea typeface="Roboto"/>
                <a:cs typeface="Roboto"/>
                <a:sym typeface="Roboto"/>
              </a:rPr>
              <a:t>. Запишем нашу переменную и присвоим ей значение из потока ввода. Поток ввода возвращает значение в виде строки. Поэтому пока что нас все устраивает.</a:t>
            </a:r>
          </a:p>
          <a:p>
            <a:pPr>
              <a:buClr>
                <a:srgbClr val="C8C8C8"/>
              </a:buClr>
            </a:pP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Дальше мы должны проверить соответствие нашего </a:t>
            </a:r>
            <a:r>
              <a:rPr lang="ru-RU" sz="1200" dirty="0" err="1">
                <a:solidFill>
                  <a:srgbClr val="C8C8C8"/>
                </a:solidFill>
                <a:latin typeface="Roboto"/>
                <a:ea typeface="Roboto"/>
                <a:cs typeface="Roboto"/>
                <a:sym typeface="Roboto"/>
              </a:rPr>
              <a:t>вендера</a:t>
            </a:r>
            <a:r>
              <a:rPr lang="ru-RU" sz="1200" dirty="0">
                <a:solidFill>
                  <a:srgbClr val="C8C8C8"/>
                </a:solidFill>
                <a:latin typeface="Roboto"/>
                <a:ea typeface="Roboto"/>
                <a:cs typeface="Roboto"/>
                <a:sym typeface="Roboto"/>
              </a:rPr>
              <a:t> некоторому списку, который интересует нас. В частности, это </a:t>
            </a:r>
            <a:r>
              <a:rPr lang="ru-RU" sz="1200" dirty="0" err="1">
                <a:solidFill>
                  <a:srgbClr val="C8C8C8"/>
                </a:solidFill>
                <a:latin typeface="Roboto"/>
                <a:ea typeface="Roboto"/>
                <a:cs typeface="Roboto"/>
                <a:sym typeface="Roboto"/>
              </a:rPr>
              <a:t>Brrr</a:t>
            </a:r>
            <a:r>
              <a:rPr lang="ru-RU" sz="1200" dirty="0">
                <a:solidFill>
                  <a:srgbClr val="C8C8C8"/>
                </a:solidFill>
                <a:latin typeface="Roboto"/>
                <a:ea typeface="Roboto"/>
                <a:cs typeface="Roboto"/>
                <a:sym typeface="Roboto"/>
              </a:rPr>
              <a:t> и SMF. В качестве списка мы будем использовать кортеж. Присвоим наше кортеж значение </a:t>
            </a:r>
            <a:r>
              <a:rPr lang="ru-RU" sz="1200" dirty="0" err="1">
                <a:solidFill>
                  <a:srgbClr val="C8C8C8"/>
                </a:solidFill>
                <a:latin typeface="Roboto"/>
                <a:ea typeface="Roboto"/>
                <a:cs typeface="Roboto"/>
                <a:sym typeface="Roboto"/>
              </a:rPr>
              <a:t>Brrr</a:t>
            </a:r>
            <a:r>
              <a:rPr lang="ru-RU" sz="1200" dirty="0">
                <a:solidFill>
                  <a:srgbClr val="C8C8C8"/>
                </a:solidFill>
                <a:latin typeface="Roboto"/>
                <a:ea typeface="Roboto"/>
                <a:cs typeface="Roboto"/>
                <a:sym typeface="Roboto"/>
              </a:rPr>
              <a:t> и SMF. Как же нам проверить, что наш </a:t>
            </a:r>
            <a:r>
              <a:rPr lang="ru-RU" sz="1200" dirty="0" err="1">
                <a:solidFill>
                  <a:srgbClr val="C8C8C8"/>
                </a:solidFill>
                <a:latin typeface="Roboto"/>
                <a:ea typeface="Roboto"/>
                <a:cs typeface="Roboto"/>
                <a:sym typeface="Roboto"/>
              </a:rPr>
              <a:t>вендер</a:t>
            </a:r>
            <a:r>
              <a:rPr lang="ru-RU" sz="1200" dirty="0">
                <a:solidFill>
                  <a:srgbClr val="C8C8C8"/>
                </a:solidFill>
                <a:latin typeface="Roboto"/>
                <a:ea typeface="Roboto"/>
                <a:cs typeface="Roboto"/>
                <a:sym typeface="Roboto"/>
              </a:rPr>
              <a:t>, находится в списке интересующих нас? Для этого есть такой оператор как </a:t>
            </a:r>
            <a:r>
              <a:rPr lang="ru-RU" sz="1200" dirty="0" err="1">
                <a:solidFill>
                  <a:srgbClr val="C8C8C8"/>
                </a:solidFill>
                <a:latin typeface="Roboto"/>
                <a:ea typeface="Roboto"/>
                <a:cs typeface="Roboto"/>
                <a:sym typeface="Roboto"/>
              </a:rPr>
              <a:t>in</a:t>
            </a:r>
            <a:r>
              <a:rPr lang="ru-RU" sz="1200" dirty="0">
                <a:solidFill>
                  <a:srgbClr val="C8C8C8"/>
                </a:solidFill>
                <a:latin typeface="Roboto"/>
                <a:ea typeface="Roboto"/>
                <a:cs typeface="Roboto"/>
                <a:sym typeface="Roboto"/>
              </a:rPr>
              <a:t>. Он проверят вхождения чего-либо в какую-либо последовательность. В случае со строками он, например, будет искать действительно ли эта подстрока входит в интересующую нас строку. </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r>
              <a:rPr lang="ru-RU" sz="1200" dirty="0">
                <a:solidFill>
                  <a:srgbClr val="C8C8C8"/>
                </a:solidFill>
                <a:latin typeface="Roboto"/>
                <a:ea typeface="Roboto"/>
                <a:cs typeface="Roboto"/>
                <a:sym typeface="Roboto"/>
              </a:rPr>
              <a:t>Теперь сделаем из этого условие, условие, как известно, принимает логический тип данных в качестве своего аргумента. И звучит оно так: «Если </a:t>
            </a:r>
            <a:r>
              <a:rPr lang="ru-RU" sz="1200" dirty="0" err="1">
                <a:solidFill>
                  <a:srgbClr val="C8C8C8"/>
                </a:solidFill>
                <a:latin typeface="Roboto"/>
                <a:ea typeface="Roboto"/>
                <a:cs typeface="Roboto"/>
                <a:sym typeface="Roboto"/>
              </a:rPr>
              <a:t>вендер</a:t>
            </a:r>
            <a:r>
              <a:rPr lang="ru-RU" sz="1200" dirty="0">
                <a:solidFill>
                  <a:srgbClr val="C8C8C8"/>
                </a:solidFill>
                <a:latin typeface="Roboto"/>
                <a:ea typeface="Roboto"/>
                <a:cs typeface="Roboto"/>
                <a:sym typeface="Roboto"/>
              </a:rPr>
              <a:t> действительно находится в списке интересующих нас </a:t>
            </a:r>
            <a:r>
              <a:rPr lang="ru-RU" sz="1200" dirty="0" err="1">
                <a:solidFill>
                  <a:srgbClr val="C8C8C8"/>
                </a:solidFill>
                <a:latin typeface="Roboto"/>
                <a:ea typeface="Roboto"/>
                <a:cs typeface="Roboto"/>
                <a:sym typeface="Roboto"/>
              </a:rPr>
              <a:t>вендеров</a:t>
            </a:r>
            <a:r>
              <a:rPr lang="ru-RU" sz="1200" dirty="0">
                <a:solidFill>
                  <a:srgbClr val="C8C8C8"/>
                </a:solidFill>
                <a:latin typeface="Roboto"/>
                <a:ea typeface="Roboto"/>
                <a:cs typeface="Roboto"/>
                <a:sym typeface="Roboto"/>
              </a:rPr>
              <a:t>, то тогда мы можем сказать, что такой холодильник нам, например, «подходит». А вот если он там не находится, для обозначения ситуации обратной нашему условию, используется оператор </a:t>
            </a:r>
            <a:r>
              <a:rPr lang="ru-RU" sz="1200" dirty="0" err="1">
                <a:solidFill>
                  <a:srgbClr val="C8C8C8"/>
                </a:solidFill>
                <a:latin typeface="Roboto"/>
                <a:ea typeface="Roboto"/>
                <a:cs typeface="Roboto"/>
                <a:sym typeface="Roboto"/>
              </a:rPr>
              <a:t>else</a:t>
            </a:r>
            <a:r>
              <a:rPr lang="ru-RU" sz="1200" dirty="0">
                <a:solidFill>
                  <a:srgbClr val="C8C8C8"/>
                </a:solidFill>
                <a:latin typeface="Roboto"/>
                <a:ea typeface="Roboto"/>
                <a:cs typeface="Roboto"/>
                <a:sym typeface="Roboto"/>
              </a:rPr>
              <a:t> и по-русски он переводится как «иначе». Если холодильник нам не подходит, то мы пишем, что он нам «не подходит». Все очень просто.</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if</a:t>
            </a:r>
            <a:r>
              <a:rPr lang="ru-RU" sz="1200" dirty="0">
                <a:solidFill>
                  <a:srgbClr val="FFBC00"/>
                </a:solidFill>
                <a:latin typeface="Consolas" panose="020B0609020204030204" pitchFamily="49" charset="0"/>
                <a:ea typeface="Roboto"/>
                <a:cs typeface="Roboto"/>
                <a:sym typeface="Roboto"/>
              </a:rPr>
              <a:t> __</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__ == '__</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__':</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vendor</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input</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if</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vendor</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in</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Brrr</a:t>
            </a:r>
            <a:r>
              <a:rPr lang="ru-RU" sz="1200" dirty="0">
                <a:solidFill>
                  <a:srgbClr val="FFBC00"/>
                </a:solidFill>
                <a:latin typeface="Consolas" panose="020B0609020204030204" pitchFamily="49" charset="0"/>
                <a:ea typeface="Roboto"/>
                <a:cs typeface="Roboto"/>
                <a:sym typeface="Roboto"/>
              </a:rPr>
              <a:t>", "SMF"):</a:t>
            </a:r>
          </a:p>
          <a:p>
            <a:pPr>
              <a:buClr>
                <a:srgbClr val="C8C8C8"/>
              </a:buClr>
            </a:pPr>
            <a:r>
              <a:rPr lang="ru-RU" sz="1200" dirty="0">
                <a:solidFill>
                  <a:srgbClr val="FFBC00"/>
                </a:solidFill>
                <a:latin typeface="Consolas" panose="020B0609020204030204" pitchFamily="49" charset="0"/>
                <a:ea typeface="Roboto"/>
                <a:cs typeface="Roboto"/>
                <a:sym typeface="Roboto"/>
              </a:rPr>
              <a:t>      print("Подходит")</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else</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print("Не подходит")</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Выполним наш код. Введем название какого-нибудь </a:t>
            </a:r>
            <a:r>
              <a:rPr lang="ru-RU" sz="1200" dirty="0" err="1">
                <a:solidFill>
                  <a:srgbClr val="C8C8C8"/>
                </a:solidFill>
                <a:latin typeface="Roboto" panose="02000000000000000000" pitchFamily="2" charset="0"/>
                <a:ea typeface="Roboto" panose="02000000000000000000" pitchFamily="2" charset="0"/>
                <a:cs typeface="Roboto"/>
                <a:sym typeface="Roboto"/>
              </a:rPr>
              <a:t>вендера</a:t>
            </a:r>
            <a:r>
              <a:rPr lang="ru-RU" sz="1200" dirty="0">
                <a:solidFill>
                  <a:srgbClr val="C8C8C8"/>
                </a:solidFill>
                <a:latin typeface="Roboto" panose="02000000000000000000" pitchFamily="2" charset="0"/>
                <a:ea typeface="Roboto" panose="02000000000000000000" pitchFamily="2" charset="0"/>
                <a:cs typeface="Roboto"/>
                <a:sym typeface="Roboto"/>
              </a:rPr>
              <a:t>, допустим будет </a:t>
            </a:r>
            <a:r>
              <a:rPr lang="ru-RU" sz="1200" dirty="0" err="1">
                <a:solidFill>
                  <a:srgbClr val="C8C8C8"/>
                </a:solidFill>
                <a:latin typeface="Roboto" panose="02000000000000000000" pitchFamily="2" charset="0"/>
                <a:ea typeface="Roboto" panose="02000000000000000000" pitchFamily="2" charset="0"/>
                <a:cs typeface="Roboto"/>
                <a:sym typeface="Roboto"/>
              </a:rPr>
              <a:t>Brrr</a:t>
            </a:r>
            <a:r>
              <a:rPr lang="ru-RU" sz="1200" dirty="0">
                <a:solidFill>
                  <a:srgbClr val="C8C8C8"/>
                </a:solidFill>
                <a:latin typeface="Roboto" panose="02000000000000000000" pitchFamily="2" charset="0"/>
                <a:ea typeface="Roboto" panose="02000000000000000000" pitchFamily="2" charset="0"/>
                <a:cs typeface="Roboto"/>
                <a:sym typeface="Roboto"/>
              </a:rPr>
              <a:t>, и такой холодильник нам «подходит».</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Brrr</a:t>
            </a: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Подходит</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49B49850-EDF9-4741-A1FB-FD26072AD0B4}"/>
              </a:ext>
            </a:extLst>
          </p:cNvPr>
          <p:cNvSpPr>
            <a:spLocks noGrp="1"/>
          </p:cNvSpPr>
          <p:nvPr>
            <p:ph type="sldNum" idx="12"/>
          </p:nvPr>
        </p:nvSpPr>
        <p:spPr/>
        <p:txBody>
          <a:bodyPr>
            <a:normAutofit/>
          </a:bodyPr>
          <a:lstStyle/>
          <a:p>
            <a:fld id="{00000000-1234-1234-1234-123412341234}" type="slidenum">
              <a:rPr lang="ru" smtClean="0"/>
              <a:pPr/>
              <a:t>40</a:t>
            </a:fld>
            <a:endParaRPr lang="ru"/>
          </a:p>
        </p:txBody>
      </p:sp>
    </p:spTree>
    <p:extLst>
      <p:ext uri="{BB962C8B-B14F-4D97-AF65-F5344CB8AC3E}">
        <p14:creationId xmlns:p14="http://schemas.microsoft.com/office/powerpoint/2010/main" val="3792132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Проверим с холодильником SMF. Он нам опять же «подходит».</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SMF</a:t>
            </a:r>
          </a:p>
          <a:p>
            <a:pPr>
              <a:buClr>
                <a:srgbClr val="C8C8C8"/>
              </a:buClr>
            </a:pPr>
            <a:r>
              <a:rPr lang="ru-RU" sz="1200" dirty="0">
                <a:solidFill>
                  <a:srgbClr val="FFBC00"/>
                </a:solidFill>
                <a:latin typeface="Consolas" panose="020B0609020204030204" pitchFamily="49" charset="0"/>
                <a:ea typeface="Roboto"/>
                <a:cs typeface="Roboto"/>
                <a:sym typeface="Roboto"/>
              </a:rPr>
              <a:t>Подходит</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А вот какой-нибудь другой </a:t>
            </a:r>
            <a:r>
              <a:rPr lang="ru-RU" sz="1200" dirty="0" err="1">
                <a:solidFill>
                  <a:srgbClr val="C8C8C8"/>
                </a:solidFill>
                <a:latin typeface="Roboto"/>
                <a:ea typeface="Roboto"/>
                <a:cs typeface="Roboto"/>
                <a:sym typeface="Roboto"/>
              </a:rPr>
              <a:t>вендер</a:t>
            </a:r>
            <a:r>
              <a:rPr lang="ru-RU" sz="1200" dirty="0">
                <a:solidFill>
                  <a:srgbClr val="C8C8C8"/>
                </a:solidFill>
                <a:latin typeface="Roboto"/>
                <a:ea typeface="Roboto"/>
                <a:cs typeface="Roboto"/>
                <a:sym typeface="Roboto"/>
              </a:rPr>
              <a:t>, например, </a:t>
            </a:r>
            <a:r>
              <a:rPr lang="ru-RU" sz="1200" dirty="0" err="1">
                <a:solidFill>
                  <a:srgbClr val="C8C8C8"/>
                </a:solidFill>
                <a:latin typeface="Roboto"/>
                <a:ea typeface="Roboto"/>
                <a:cs typeface="Roboto"/>
                <a:sym typeface="Roboto"/>
              </a:rPr>
              <a:t>not</a:t>
            </a:r>
            <a:r>
              <a:rPr lang="ru-RU" sz="1200" dirty="0">
                <a:solidFill>
                  <a:srgbClr val="C8C8C8"/>
                </a:solidFill>
                <a:latin typeface="Roboto"/>
                <a:ea typeface="Roboto"/>
                <a:cs typeface="Roboto"/>
                <a:sym typeface="Roboto"/>
              </a:rPr>
              <a:t> SMF – нам уже не подойдет, и да, все как мы и ожидали.</a:t>
            </a:r>
            <a:endParaRPr lang="en-US" sz="1200" dirty="0">
              <a:solidFill>
                <a:srgbClr val="C8C8C8"/>
              </a:solidFill>
              <a:latin typeface="Roboto"/>
              <a:ea typeface="Roboto"/>
              <a:cs typeface="Roboto"/>
              <a:sym typeface="Roboto"/>
            </a:endParaRPr>
          </a:p>
          <a:p>
            <a:pPr>
              <a:buClr>
                <a:srgbClr val="C8C8C8"/>
              </a:buClr>
            </a:pPr>
            <a:endParaRPr lang="ru-RU" sz="1200" dirty="0">
              <a:solidFill>
                <a:srgbClr val="C8C8C8"/>
              </a:solidFill>
              <a:latin typeface="Roboto"/>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not</a:t>
            </a:r>
            <a:r>
              <a:rPr lang="ru-RU" sz="1200" dirty="0">
                <a:solidFill>
                  <a:srgbClr val="FFBC00"/>
                </a:solidFill>
                <a:latin typeface="Consolas" panose="020B0609020204030204" pitchFamily="49" charset="0"/>
                <a:ea typeface="Roboto"/>
                <a:cs typeface="Roboto"/>
                <a:sym typeface="Roboto"/>
              </a:rPr>
              <a:t> SMF</a:t>
            </a:r>
          </a:p>
          <a:p>
            <a:pPr>
              <a:buClr>
                <a:srgbClr val="C8C8C8"/>
              </a:buClr>
            </a:pPr>
            <a:r>
              <a:rPr lang="ru-RU" sz="1200" dirty="0">
                <a:solidFill>
                  <a:srgbClr val="FFBC00"/>
                </a:solidFill>
                <a:latin typeface="Consolas" panose="020B0609020204030204" pitchFamily="49" charset="0"/>
                <a:ea typeface="Roboto"/>
                <a:cs typeface="Roboto"/>
                <a:sym typeface="Roboto"/>
              </a:rPr>
              <a:t>Не подходит</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endParaRPr lang="en-US" sz="1200" dirty="0">
              <a:solidFill>
                <a:srgbClr val="FFBC00"/>
              </a:solidFill>
              <a:latin typeface="Consolas" panose="020B0609020204030204" pitchFamily="49" charset="0"/>
              <a:ea typeface="Roboto"/>
              <a:cs typeface="Roboto"/>
              <a:sym typeface="Roboto"/>
            </a:endParaRPr>
          </a:p>
          <a:p>
            <a:pPr>
              <a:buClr>
                <a:srgbClr val="C8C8C8"/>
              </a:buClr>
            </a:pP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Так что первый TODO мы можем закрывать.</a:t>
            </a:r>
          </a:p>
          <a:p>
            <a:pPr>
              <a:buClr>
                <a:srgbClr val="C8C8C8"/>
              </a:buClr>
            </a:pPr>
            <a:endParaRPr lang="en-US"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Теперь нам нужно разобраться с размерами входной двери. Если нас уже устроило то, что наш холодильник подходит нам по признаку </a:t>
            </a:r>
            <a:r>
              <a:rPr lang="ru-RU" sz="1200" dirty="0" err="1">
                <a:solidFill>
                  <a:srgbClr val="C8C8C8"/>
                </a:solidFill>
                <a:latin typeface="Roboto"/>
                <a:ea typeface="Roboto"/>
                <a:cs typeface="Roboto"/>
                <a:sym typeface="Roboto"/>
              </a:rPr>
              <a:t>вендер</a:t>
            </a:r>
            <a:r>
              <a:rPr lang="ru-RU" sz="1200" dirty="0">
                <a:solidFill>
                  <a:srgbClr val="C8C8C8"/>
                </a:solidFill>
                <a:latin typeface="Roboto"/>
                <a:ea typeface="Roboto"/>
                <a:cs typeface="Roboto"/>
                <a:sym typeface="Roboto"/>
              </a:rPr>
              <a:t>, то тогда мы должны проверить, а входит ли он в нашу дверь. Для этого получим значения размеров холодильника опять же из потока ввода. И для этого заведем две переменные. «</a:t>
            </a:r>
            <a:r>
              <a:rPr lang="ru-RU" sz="1200" dirty="0" err="1">
                <a:solidFill>
                  <a:srgbClr val="C8C8C8"/>
                </a:solidFill>
                <a:latin typeface="Roboto"/>
                <a:ea typeface="Roboto"/>
                <a:cs typeface="Roboto"/>
                <a:sym typeface="Roboto"/>
              </a:rPr>
              <a:t>Fridge_height</a:t>
            </a:r>
            <a:r>
              <a:rPr lang="ru-RU" sz="1200" dirty="0">
                <a:solidFill>
                  <a:srgbClr val="C8C8C8"/>
                </a:solidFill>
                <a:latin typeface="Roboto"/>
                <a:ea typeface="Roboto"/>
                <a:cs typeface="Roboto"/>
                <a:sym typeface="Roboto"/>
              </a:rPr>
              <a:t>», чтобы указать его высоту. Но как мы помним функция </a:t>
            </a:r>
            <a:r>
              <a:rPr lang="ru-RU" sz="1200" dirty="0" err="1">
                <a:solidFill>
                  <a:srgbClr val="C8C8C8"/>
                </a:solidFill>
                <a:latin typeface="Roboto"/>
                <a:ea typeface="Roboto"/>
                <a:cs typeface="Roboto"/>
                <a:sym typeface="Roboto"/>
              </a:rPr>
              <a:t>input</a:t>
            </a:r>
            <a:r>
              <a:rPr lang="ru-RU" sz="1200" dirty="0">
                <a:solidFill>
                  <a:srgbClr val="C8C8C8"/>
                </a:solidFill>
                <a:latin typeface="Roboto"/>
                <a:ea typeface="Roboto"/>
                <a:cs typeface="Roboto"/>
                <a:sym typeface="Roboto"/>
              </a:rPr>
              <a:t> возвращает нам строку, поэтому мы приведем эту строку к числу. И опять же в поток ввода мы будем вводит только числа, зная, что программа от нас этого ожидает, дополнительных проверок в этом кейсе мы делать не будем. На самом деле, такие дополнительные проверки нужно делать всегда. Это называется валидацией данных.</a:t>
            </a:r>
          </a:p>
          <a:p>
            <a:pPr>
              <a:buClr>
                <a:srgbClr val="C8C8C8"/>
              </a:buClr>
            </a:pPr>
            <a:endParaRPr lang="en-US"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И заведем еще одну переменную, которая у нас будет означать ширину нашего холодильника «</a:t>
            </a:r>
            <a:r>
              <a:rPr lang="ru-RU" sz="1200" dirty="0" err="1">
                <a:solidFill>
                  <a:srgbClr val="C8C8C8"/>
                </a:solidFill>
                <a:latin typeface="Roboto"/>
                <a:ea typeface="Roboto"/>
                <a:cs typeface="Roboto"/>
                <a:sym typeface="Roboto"/>
              </a:rPr>
              <a:t>fridge_width</a:t>
            </a:r>
            <a:r>
              <a:rPr lang="ru-RU" sz="1200" dirty="0">
                <a:solidFill>
                  <a:srgbClr val="C8C8C8"/>
                </a:solidFill>
                <a:latin typeface="Roboto"/>
                <a:ea typeface="Roboto"/>
                <a:cs typeface="Roboto"/>
                <a:sym typeface="Roboto"/>
              </a:rPr>
              <a:t>». Она тоже будет принимать какое-то число из потока ввода и приводить его из строки к числовому типу. Опять же мы будем вводить туда только число, заведомо зная, что он принимает только числа. Теперь проверим, что если наш холодильник входим в входную дверь, то есть если его высота «&lt;= 210 миллиметрам», то он вплотную прямо войдет, и его ширина «</a:t>
            </a:r>
            <a:r>
              <a:rPr lang="ru-RU" sz="1200" dirty="0" err="1">
                <a:solidFill>
                  <a:srgbClr val="C8C8C8"/>
                </a:solidFill>
                <a:latin typeface="Roboto"/>
                <a:ea typeface="Roboto"/>
                <a:cs typeface="Roboto"/>
                <a:sym typeface="Roboto"/>
              </a:rPr>
              <a:t>fridge_width</a:t>
            </a:r>
            <a:r>
              <a:rPr lang="ru-RU" sz="1200" dirty="0">
                <a:solidFill>
                  <a:srgbClr val="C8C8C8"/>
                </a:solidFill>
                <a:latin typeface="Roboto"/>
                <a:ea typeface="Roboto"/>
                <a:cs typeface="Roboto"/>
                <a:sym typeface="Roboto"/>
              </a:rPr>
              <a:t> &lt;= 90 миллиметров», то такой холодильник нам подходит, он к нам в квартиру войдет. Иначе, </a:t>
            </a:r>
            <a:r>
              <a:rPr lang="ru-RU" sz="1200" dirty="0" err="1">
                <a:solidFill>
                  <a:srgbClr val="C8C8C8"/>
                </a:solidFill>
                <a:latin typeface="Roboto"/>
                <a:ea typeface="Roboto"/>
                <a:cs typeface="Roboto"/>
                <a:sym typeface="Roboto"/>
              </a:rPr>
              <a:t>else</a:t>
            </a:r>
            <a:r>
              <a:rPr lang="ru-RU" sz="1200" dirty="0">
                <a:solidFill>
                  <a:srgbClr val="C8C8C8"/>
                </a:solidFill>
                <a:latin typeface="Roboto"/>
                <a:ea typeface="Roboto"/>
                <a:cs typeface="Roboto"/>
                <a:sym typeface="Roboto"/>
              </a:rPr>
              <a:t>, этот холодильник нам «не подходит», так как в дверь к нам не пройдет.</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vendor</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input</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fridge_height</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int</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input</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fridge_width</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int</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input</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C8C8C8"/>
              </a:solidFill>
              <a:latin typeface="Roboto"/>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8FFF2381-D522-4A52-BCC5-09154F36B7E3}"/>
              </a:ext>
            </a:extLst>
          </p:cNvPr>
          <p:cNvSpPr>
            <a:spLocks noGrp="1"/>
          </p:cNvSpPr>
          <p:nvPr>
            <p:ph type="sldNum" idx="12"/>
          </p:nvPr>
        </p:nvSpPr>
        <p:spPr/>
        <p:txBody>
          <a:bodyPr>
            <a:normAutofit/>
          </a:bodyPr>
          <a:lstStyle/>
          <a:p>
            <a:fld id="{00000000-1234-1234-1234-123412341234}" type="slidenum">
              <a:rPr lang="ru" smtClean="0"/>
              <a:pPr/>
              <a:t>41</a:t>
            </a:fld>
            <a:endParaRPr lang="ru"/>
          </a:p>
        </p:txBody>
      </p:sp>
    </p:spTree>
    <p:extLst>
      <p:ext uri="{BB962C8B-B14F-4D97-AF65-F5344CB8AC3E}">
        <p14:creationId xmlns:p14="http://schemas.microsoft.com/office/powerpoint/2010/main" val="2763051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638208"/>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af-ZA"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 if vendor in ("Brrr", "SMF"):</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af-ZA"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      if fridge_height &lt;= 210 and fridge_width &lt;= 90: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af-ZA"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          print("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      </a:t>
            </a:r>
            <a:r>
              <a:rPr kumimoji="0" lang="af-ZA"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else:</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af-ZA"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          print("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Не 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  </a:t>
            </a:r>
            <a:r>
              <a:rPr kumimoji="0" lang="af-ZA"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else:</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af-ZA"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    print("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Не подходит")</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
            </a:r>
            <a:b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b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t/>
            </a:r>
            <a:b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rPr>
            </a:br>
            <a:r>
              <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Выполним наш код. Введем название какого-нибудь </a:t>
            </a:r>
            <a:r>
              <a:rPr kumimoji="0" lang="ru-RU" sz="1200" b="0" i="0" u="none" strike="noStrike" kern="0" cap="none" spc="0" normalizeH="0" baseline="0" noProof="0" dirty="0" err="1">
                <a:ln>
                  <a:noFill/>
                </a:ln>
                <a:solidFill>
                  <a:srgbClr val="C8C8C8"/>
                </a:solidFill>
                <a:effectLst/>
                <a:uLnTx/>
                <a:uFillTx/>
                <a:latin typeface="Roboto" panose="02000000000000000000" pitchFamily="2" charset="0"/>
                <a:ea typeface="Roboto" panose="02000000000000000000" pitchFamily="2" charset="0"/>
                <a:cs typeface="Roboto"/>
                <a:sym typeface="Roboto"/>
              </a:rPr>
              <a:t>вендера</a:t>
            </a:r>
            <a:r>
              <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 допустим будет </a:t>
            </a:r>
            <a:r>
              <a:rPr kumimoji="0" lang="ru-RU" sz="1200" b="0" i="0" u="none" strike="noStrike" kern="0" cap="none" spc="0" normalizeH="0" baseline="0" noProof="0" dirty="0" err="1">
                <a:ln>
                  <a:noFill/>
                </a:ln>
                <a:solidFill>
                  <a:srgbClr val="C8C8C8"/>
                </a:solidFill>
                <a:effectLst/>
                <a:uLnTx/>
                <a:uFillTx/>
                <a:latin typeface="Roboto" panose="02000000000000000000" pitchFamily="2" charset="0"/>
                <a:ea typeface="Roboto" panose="02000000000000000000" pitchFamily="2" charset="0"/>
                <a:cs typeface="Roboto"/>
                <a:sym typeface="Roboto"/>
              </a:rPr>
              <a:t>Brrr</a:t>
            </a:r>
            <a:r>
              <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 и такой холодильник нам «подходит».</a:t>
            </a:r>
            <a:r>
              <a:rPr kumimoji="0" lang="en-US"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
            </a:r>
            <a:br>
              <a:rPr kumimoji="0" lang="en-US"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br>
            <a:endPar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Roboto"/>
                <a:sym typeface="Roboto"/>
              </a:rPr>
              <a:t>Brrr</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Roboto"/>
                <a:sym typeface="Roboto"/>
              </a:rPr>
              <a: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Roboto"/>
                <a:sym typeface="Roboto"/>
              </a:rPr>
              <a:t>Process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Roboto"/>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Roboto"/>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Roboto"/>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Roboto"/>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Roboto"/>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Roboto"/>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Roboto"/>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Roboto"/>
                <a:sym typeface="Roboto"/>
              </a:rPr>
              <a:t> 0</a:t>
            </a:r>
            <a:r>
              <a:rPr kumimoji="0" lang="en-US"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
            </a:r>
            <a:br>
              <a:rPr kumimoji="0" lang="en-US"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br>
            <a:endPar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Проверим с холодильником SMF. Он нам опять же «подходит».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SMF</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Process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 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А вот какой-нибудь другой </a:t>
            </a:r>
            <a:r>
              <a:rPr kumimoji="0" lang="ru-RU" sz="1200" b="0" i="0" u="none" strike="noStrike" kern="0" cap="none" spc="0" normalizeH="0" baseline="0" noProof="0" dirty="0" err="1">
                <a:ln>
                  <a:noFill/>
                </a:ln>
                <a:solidFill>
                  <a:srgbClr val="C8C8C8"/>
                </a:solidFill>
                <a:effectLst/>
                <a:uLnTx/>
                <a:uFillTx/>
                <a:latin typeface="Roboto" panose="02000000000000000000" pitchFamily="2" charset="0"/>
                <a:ea typeface="Roboto" panose="02000000000000000000" pitchFamily="2" charset="0"/>
                <a:cs typeface="Roboto"/>
                <a:sym typeface="Roboto"/>
              </a:rPr>
              <a:t>вендер</a:t>
            </a:r>
            <a:r>
              <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 например, </a:t>
            </a:r>
            <a:r>
              <a:rPr kumimoji="0" lang="ru-RU" sz="1200" b="0" i="0" u="none" strike="noStrike" kern="0" cap="none" spc="0" normalizeH="0" baseline="0" noProof="0" dirty="0" err="1">
                <a:ln>
                  <a:noFill/>
                </a:ln>
                <a:solidFill>
                  <a:srgbClr val="C8C8C8"/>
                </a:solidFill>
                <a:effectLst/>
                <a:uLnTx/>
                <a:uFillTx/>
                <a:latin typeface="Roboto" panose="02000000000000000000" pitchFamily="2" charset="0"/>
                <a:ea typeface="Roboto" panose="02000000000000000000" pitchFamily="2" charset="0"/>
                <a:cs typeface="Roboto"/>
                <a:sym typeface="Roboto"/>
              </a:rPr>
              <a:t>not</a:t>
            </a:r>
            <a:r>
              <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 SMF – нам уже не подойдет, и да, все как мы и ожидали.</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not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 SMF</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Не 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Process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00000000000000000" pitchFamily="2" charset="0"/>
                <a:cs typeface="Consolas" panose="020B0609020204030204" pitchFamily="49" charset="0"/>
                <a:sym typeface="Roboto"/>
              </a:rPr>
              <a:t> 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Так что первый TODO мы можем закрывать.</a:t>
            </a:r>
            <a:endParaRPr kumimoji="0" lang="en-US"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Теперь нам нужно разобраться с размерами входной двери. Если нас уже устроило то, что наш холодильник подходит нам по признаку </a:t>
            </a:r>
            <a:r>
              <a:rPr kumimoji="0" lang="ru-RU" sz="1200" b="0" i="0" u="none" strike="noStrike" kern="0" cap="none" spc="0" normalizeH="0" baseline="0" noProof="0" dirty="0" err="1">
                <a:ln>
                  <a:noFill/>
                </a:ln>
                <a:solidFill>
                  <a:srgbClr val="C8C8C8"/>
                </a:solidFill>
                <a:effectLst/>
                <a:uLnTx/>
                <a:uFillTx/>
                <a:latin typeface="Roboto" panose="02000000000000000000" pitchFamily="2" charset="0"/>
                <a:ea typeface="Roboto" panose="02000000000000000000" pitchFamily="2" charset="0"/>
                <a:cs typeface="Roboto"/>
                <a:sym typeface="Roboto"/>
              </a:rPr>
              <a:t>вендер</a:t>
            </a:r>
            <a:r>
              <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 то тогда мы должны проверить, а входит ли он в нашу дверь. Для этого получим значения размеров холодильника опять же из потока ввода. И для этого заведем две переменные. «</a:t>
            </a:r>
            <a:r>
              <a:rPr kumimoji="0" lang="ru-RU" sz="1200" b="0" i="0" u="none" strike="noStrike" kern="0" cap="none" spc="0" normalizeH="0" baseline="0" noProof="0" dirty="0" err="1">
                <a:ln>
                  <a:noFill/>
                </a:ln>
                <a:solidFill>
                  <a:srgbClr val="C8C8C8"/>
                </a:solidFill>
                <a:effectLst/>
                <a:uLnTx/>
                <a:uFillTx/>
                <a:latin typeface="Roboto" panose="02000000000000000000" pitchFamily="2" charset="0"/>
                <a:ea typeface="Roboto" panose="02000000000000000000" pitchFamily="2" charset="0"/>
                <a:cs typeface="Roboto"/>
                <a:sym typeface="Roboto"/>
              </a:rPr>
              <a:t>Fridge_height</a:t>
            </a:r>
            <a:r>
              <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 чтобы указать его высоту. Но как мы помним функция </a:t>
            </a:r>
            <a:r>
              <a:rPr kumimoji="0" lang="ru-RU" sz="1200" b="0" i="0" u="none" strike="noStrike" kern="0" cap="none" spc="0" normalizeH="0" baseline="0" noProof="0" dirty="0" err="1">
                <a:ln>
                  <a:noFill/>
                </a:ln>
                <a:solidFill>
                  <a:srgbClr val="C8C8C8"/>
                </a:solidFill>
                <a:effectLst/>
                <a:uLnTx/>
                <a:uFillTx/>
                <a:latin typeface="Roboto" panose="02000000000000000000" pitchFamily="2" charset="0"/>
                <a:ea typeface="Roboto" panose="02000000000000000000" pitchFamily="2" charset="0"/>
                <a:cs typeface="Roboto"/>
                <a:sym typeface="Roboto"/>
              </a:rPr>
              <a:t>input</a:t>
            </a:r>
            <a:r>
              <a:rPr kumimoji="0" lang="ru-RU" sz="1200" b="0" i="0" u="none" strike="noStrike" kern="0" cap="none" spc="0" normalizeH="0" baseline="0" noProof="0" dirty="0">
                <a:ln>
                  <a:noFill/>
                </a:ln>
                <a:solidFill>
                  <a:srgbClr val="C8C8C8"/>
                </a:solidFill>
                <a:effectLst/>
                <a:uLnTx/>
                <a:uFillTx/>
                <a:latin typeface="Roboto" panose="02000000000000000000" pitchFamily="2" charset="0"/>
                <a:ea typeface="Roboto" panose="02000000000000000000" pitchFamily="2" charset="0"/>
                <a:cs typeface="Roboto"/>
                <a:sym typeface="Roboto"/>
              </a:rPr>
              <a:t> возвращает нам строку, поэтому мы приведем эту строку к числу. И опять же в поток ввода мы будем вводит только числа, зная, что программа от нас этого ожидает, дополнительных проверок в этом кейсе мы делать не будем. На самом деле, такие дополнительные проверки нужно делать всегда. Это называется валидацией данных.</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C7D95881-90E2-4544-B909-4C340363FB4E}"/>
              </a:ext>
            </a:extLst>
          </p:cNvPr>
          <p:cNvSpPr>
            <a:spLocks noGrp="1"/>
          </p:cNvSpPr>
          <p:nvPr>
            <p:ph type="sldNum" idx="12"/>
          </p:nvPr>
        </p:nvSpPr>
        <p:spPr/>
        <p:txBody>
          <a:bodyPr>
            <a:normAutofit/>
          </a:bodyPr>
          <a:lstStyle/>
          <a:p>
            <a:fld id="{00000000-1234-1234-1234-123412341234}" type="slidenum">
              <a:rPr lang="ru" smtClean="0"/>
              <a:pPr/>
              <a:t>42</a:t>
            </a:fld>
            <a:endParaRPr lang="ru"/>
          </a:p>
        </p:txBody>
      </p:sp>
    </p:spTree>
    <p:extLst>
      <p:ext uri="{BB962C8B-B14F-4D97-AF65-F5344CB8AC3E}">
        <p14:creationId xmlns:p14="http://schemas.microsoft.com/office/powerpoint/2010/main" val="1224784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789954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заведем еще одну переменную, которая у нас будет означать ширину нашего холодильника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fridge_width</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Она тоже будет принимать какое-то число из потока ввода и приводить его из строки к числовому типу. Опять же мы будем вводить туда только число, заведомо зная, что он принимает только числа. Теперь проверим, что если наш холодильник входим в входную дверь, то есть если его высота «&lt;= 210 миллиметрам», то он вплотную прямо войдет, и его ширина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fridge_width</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&lt;= 90 миллиметров», то такой холодильник нам подходит, он к нам в квартиру войдет. Иначе,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else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этот холодильник нам «не подходит», так как в дверь к нам не пройдет.</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vendor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vendor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Brrr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"SMF"):</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210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90: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print("Не 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print("Не подходит")</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Выполняем код. Вводим интересующего нас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вендера</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допустим нам попался холодильник фирмы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Brrr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его высота 200 миллиметров, его ширина 70 миллиметров, и он нам «подходит».</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Brrr</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200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90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А вот если нам попался холодильник фирмы SMF, и его высота является равной 160 миллиметрам, а ширина является равной 150 миллиметрам, хотя квадратный холодильник у нас получается, то он нам «не подходит». На самом деле он бы нам бы подошел, он бы прошел в окно.</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381FAE28-DE29-4614-9CD7-F84459C5C3E2}"/>
              </a:ext>
            </a:extLst>
          </p:cNvPr>
          <p:cNvSpPr>
            <a:spLocks noGrp="1"/>
          </p:cNvSpPr>
          <p:nvPr>
            <p:ph type="sldNum" idx="12"/>
          </p:nvPr>
        </p:nvSpPr>
        <p:spPr/>
        <p:txBody>
          <a:bodyPr>
            <a:normAutofit/>
          </a:bodyPr>
          <a:lstStyle/>
          <a:p>
            <a:fld id="{00000000-1234-1234-1234-123412341234}" type="slidenum">
              <a:rPr lang="ru" smtClean="0"/>
              <a:pPr/>
              <a:t>43</a:t>
            </a:fld>
            <a:endParaRPr lang="ru"/>
          </a:p>
        </p:txBody>
      </p:sp>
    </p:spTree>
    <p:extLst>
      <p:ext uri="{BB962C8B-B14F-4D97-AF65-F5344CB8AC3E}">
        <p14:creationId xmlns:p14="http://schemas.microsoft.com/office/powerpoint/2010/main" val="91384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SMF</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160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150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Не 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Но этот TODO мы закрыли, теперь разберемся с тем, чтобы холодильник проходил в окно.</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Что нам требуется сделать. В случае, если холодильник прошел в дверь, то он нам «подходит», если он не прошел в дверь, то здесь мы можем проверить, а не пролезет ли он случайно в наше панорамное окно. И если у вас высота «&lt;=170 миллиметрам», а ширина «&lt;= 320» миллиметрам, то такой холодильник нам снова «подходит». Напишем об этом. А вот в обратном случае, холодильник нам уже «не подходит» ни при каких обстоятельствах.</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vendor = input()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int</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int</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if vendor in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Brrr</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"SMF"):</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if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210 and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90: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if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170 and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320: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Не 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Не подходит")</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Протестируем наш код. Опять же, тот же самый холодильник фирмы </a:t>
            </a: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SMF, </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его высота равна 160 миллиметрам, а ширина равно 150 миллиметрам. И такой холодильник нам «подходит» поскольку можем пронести его через окно.</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SMF</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160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150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 finished with exit code 0</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4" name="Рисунок 3">
            <a:extLst>
              <a:ext uri="{FF2B5EF4-FFF2-40B4-BE49-F238E27FC236}">
                <a16:creationId xmlns:a16="http://schemas.microsoft.com/office/drawing/2014/main" id="{708DE905-85E0-4BC1-9FA0-6AB06589017A}"/>
              </a:ext>
            </a:extLst>
          </p:cNvPr>
          <p:cNvPicPr>
            <a:picLocks noChangeAspect="1"/>
          </p:cNvPicPr>
          <p:nvPr/>
        </p:nvPicPr>
        <p:blipFill>
          <a:blip r:embed="rId4"/>
          <a:stretch>
            <a:fillRect/>
          </a:stretch>
        </p:blipFill>
        <p:spPr>
          <a:xfrm>
            <a:off x="5136609" y="7253275"/>
            <a:ext cx="1087224" cy="1531650"/>
          </a:xfrm>
          <a:prstGeom prst="rect">
            <a:avLst/>
          </a:prstGeom>
        </p:spPr>
      </p:pic>
      <p:sp>
        <p:nvSpPr>
          <p:cNvPr id="2" name="Номер слайда 1">
            <a:extLst>
              <a:ext uri="{FF2B5EF4-FFF2-40B4-BE49-F238E27FC236}">
                <a16:creationId xmlns:a16="http://schemas.microsoft.com/office/drawing/2014/main" id="{416074B0-6C99-417B-881B-DAF114E6BD5E}"/>
              </a:ext>
            </a:extLst>
          </p:cNvPr>
          <p:cNvSpPr>
            <a:spLocks noGrp="1"/>
          </p:cNvSpPr>
          <p:nvPr>
            <p:ph type="sldNum" idx="12"/>
          </p:nvPr>
        </p:nvSpPr>
        <p:spPr/>
        <p:txBody>
          <a:bodyPr>
            <a:normAutofit/>
          </a:bodyPr>
          <a:lstStyle/>
          <a:p>
            <a:fld id="{00000000-1234-1234-1234-123412341234}" type="slidenum">
              <a:rPr lang="ru" smtClean="0"/>
              <a:pPr/>
              <a:t>44</a:t>
            </a:fld>
            <a:endParaRPr lang="ru"/>
          </a:p>
        </p:txBody>
      </p:sp>
    </p:spTree>
    <p:extLst>
      <p:ext uri="{BB962C8B-B14F-4D97-AF65-F5344CB8AC3E}">
        <p14:creationId xmlns:p14="http://schemas.microsoft.com/office/powerpoint/2010/main" val="3059261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084210"/>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Закрываем все наши TODO-комментарии поскольку наша программа написана и работает как мы и хотели.</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Но есть некоторое «но». Наша программа хоть и написана, и работает, но код оставляет желать лучшего. Как мы можем улучшить наш код? На самом деле у нас есть здесь довольно большая вложенность, 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Python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помогает бороться с большой вложенностью. Так как допустим большое количество отступов затрудняет чтение кода. Для этого есть такие операторы, для вложенных условий, как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elif</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Записываются они как условие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if</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условие,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elif</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еще одно условие, если наше исходное условие не было выполнено,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elif</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еще одно условие, если те два наши условия не были выполнены и т.д. Ну и в конце можем написать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else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чтобы обработать ситуацию, когда вообще ничего не было выполнено, и у нас остался последний план действий.</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vendor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vendor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Brrr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"SMF"):</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210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90: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170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320: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print("Не 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print("Не подходит")</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Приведем наш код к использованию вместе с операторами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if</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elif</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else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попробуем его выполнить. Протестируем опять тот же самый холодильник фирмы SMF, он у нас имеет высоту 160 миллиметров, ширину 150 миллиметров, и он нам «подходит».</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SMF</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160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150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0D47E7F5-DFA0-457D-8EFA-8A4924232B92}"/>
              </a:ext>
            </a:extLst>
          </p:cNvPr>
          <p:cNvSpPr>
            <a:spLocks noGrp="1"/>
          </p:cNvSpPr>
          <p:nvPr>
            <p:ph type="sldNum" idx="12"/>
          </p:nvPr>
        </p:nvSpPr>
        <p:spPr/>
        <p:txBody>
          <a:bodyPr>
            <a:normAutofit/>
          </a:bodyPr>
          <a:lstStyle/>
          <a:p>
            <a:fld id="{00000000-1234-1234-1234-123412341234}" type="slidenum">
              <a:rPr lang="ru" smtClean="0"/>
              <a:pPr/>
              <a:t>45</a:t>
            </a:fld>
            <a:endParaRPr lang="ru"/>
          </a:p>
        </p:txBody>
      </p:sp>
    </p:spTree>
    <p:extLst>
      <p:ext uri="{BB962C8B-B14F-4D97-AF65-F5344CB8AC3E}">
        <p14:creationId xmlns:p14="http://schemas.microsoft.com/office/powerpoint/2010/main" val="988484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084210"/>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То есть наш код мы, на самом деле, не сломали. Проверим, а работает ли вообще наш код, когда холодильник нам по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вендеру</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не подходит –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Brrr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Высота его является равной 140 миллиметрам, а ширина 70 миллиметрам. И мы видим, что такой холодильник нам «не подходит». Ровно то, как это было задумано.</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not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Brrr</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140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70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Не 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Что же еще мы можем сделать? На самом деле, мы можем привести наш код вообще к одному условию. Звучать этот будет так – если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вендер</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находится в списке интересующих нас, и он у нас проходит в дверь или он у нас проходит в окно, то такой холодильник нам подходит. Данное количество условий можно сократить. И запишем это равно так, как оно и звучало. Если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вендер</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у нас находится в списке интересующих нас, и запишем в скобках, чтобы было понятнее и холодильник у нас проходит в дверь, или холодильник у нас проходит в окно. То такой холодильник нам подходит.</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vendor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Brrr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"SMF")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210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90)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170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320):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print("Не подходит")</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при такой записи очень просто ошибиться. Сейчас я продемонстрирую как именно. Допишем. И демонстрирую. Допустим холодильник нам не подходит по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вендеру</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Вендер</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его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Brrr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высота его равно 140 миллиметрам, а ширина, допустим, 80. И такой холодильник нам внезапно «подходит».</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not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Brrr</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140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80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3" name="Рисунок 2">
            <a:extLst>
              <a:ext uri="{FF2B5EF4-FFF2-40B4-BE49-F238E27FC236}">
                <a16:creationId xmlns:a16="http://schemas.microsoft.com/office/drawing/2014/main" id="{EDAC8133-BBB4-4C66-B2B0-A91AA70D0BA3}"/>
              </a:ext>
            </a:extLst>
          </p:cNvPr>
          <p:cNvPicPr>
            <a:picLocks noChangeAspect="1"/>
          </p:cNvPicPr>
          <p:nvPr/>
        </p:nvPicPr>
        <p:blipFill>
          <a:blip r:embed="rId4"/>
          <a:stretch>
            <a:fillRect/>
          </a:stretch>
        </p:blipFill>
        <p:spPr>
          <a:xfrm rot="591583">
            <a:off x="4839167" y="7076232"/>
            <a:ext cx="1482140" cy="1785887"/>
          </a:xfrm>
          <a:prstGeom prst="rect">
            <a:avLst/>
          </a:prstGeom>
        </p:spPr>
      </p:pic>
      <p:sp>
        <p:nvSpPr>
          <p:cNvPr id="2" name="Номер слайда 1">
            <a:extLst>
              <a:ext uri="{FF2B5EF4-FFF2-40B4-BE49-F238E27FC236}">
                <a16:creationId xmlns:a16="http://schemas.microsoft.com/office/drawing/2014/main" id="{6DF87F95-1F68-4D74-A4ED-AF9BB93723AD}"/>
              </a:ext>
            </a:extLst>
          </p:cNvPr>
          <p:cNvSpPr>
            <a:spLocks noGrp="1"/>
          </p:cNvSpPr>
          <p:nvPr>
            <p:ph type="sldNum" idx="12"/>
          </p:nvPr>
        </p:nvSpPr>
        <p:spPr/>
        <p:txBody>
          <a:bodyPr>
            <a:normAutofit/>
          </a:bodyPr>
          <a:lstStyle/>
          <a:p>
            <a:fld id="{00000000-1234-1234-1234-123412341234}" type="slidenum">
              <a:rPr lang="ru" smtClean="0"/>
              <a:pPr/>
              <a:t>46</a:t>
            </a:fld>
            <a:endParaRPr lang="ru"/>
          </a:p>
        </p:txBody>
      </p:sp>
    </p:spTree>
    <p:extLst>
      <p:ext uri="{BB962C8B-B14F-4D97-AF65-F5344CB8AC3E}">
        <p14:creationId xmlns:p14="http://schemas.microsoft.com/office/powerpoint/2010/main" val="5766040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268876"/>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Как же такое случилось? Все дело в том, что у логических операторов есть также свой порядок применения. Сначала применяется оператор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and</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только потом, в последнюю очередь применяется оператор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Оператор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если он используется, применяется в первую очередь. Здесь случилось следующее. Мы проверяем, что у нас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вендер</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находится в списке интересующих нас и холодильник проходит в дверь, и только потом проверяем. Или холодильник наш проходит в окно. То есть при проверке того, что холодильник проходит в окно, никак не учитывается то, что холодильник принадлежит интересующему нас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вендеру</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Мы, конечно, можем это исправить, расставив скобки в нужных местах, когда ошибка уже обнаружилась. </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210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90)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170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320) эту часть оборачиваем в скобки.</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vendor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Brrr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"SMF")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210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90)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170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320)):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print("Не подходит")</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Проверим наш код снова.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Вендер</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нас не интересует, это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вендер</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SMF, высота холодильника равна 140 и ширина пусть будет тоже 140. Такой холодильник нам уже «не подходит».</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not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SMF</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140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140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Не 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Но как же нам организовать наш код так, чтобы меньше ошибаться в таких условиях? Ошиблись мы здесь только из-за того, что наше условие имеет достаточно много в себе составляющих. Как же нам сделать так, чтобы составляющих было меньше? Наше условие можно декомпозировать. Допустим можем создать новую переменную, которая будет содержать значение о том, может ли наш холодильник вообще пройти в дверь. Назовем ее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is_pass_through_door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может ли наш холодильник пройти в дверь, здесь скобки уже не нужны. Также создадим аналогичную переменную, которая будет означать, а может ли наш холодильник пройти в окно. </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780B3368-F6D4-458F-9AC1-E6999AFA5AA4}"/>
              </a:ext>
            </a:extLst>
          </p:cNvPr>
          <p:cNvSpPr>
            <a:spLocks noGrp="1"/>
          </p:cNvSpPr>
          <p:nvPr>
            <p:ph type="sldNum" idx="12"/>
          </p:nvPr>
        </p:nvSpPr>
        <p:spPr/>
        <p:txBody>
          <a:bodyPr>
            <a:normAutofit/>
          </a:bodyPr>
          <a:lstStyle/>
          <a:p>
            <a:fld id="{00000000-1234-1234-1234-123412341234}" type="slidenum">
              <a:rPr lang="ru" smtClean="0"/>
              <a:pPr/>
              <a:t>47</a:t>
            </a:fld>
            <a:endParaRPr lang="ru"/>
          </a:p>
        </p:txBody>
      </p:sp>
    </p:spTree>
    <p:extLst>
      <p:ext uri="{BB962C8B-B14F-4D97-AF65-F5344CB8AC3E}">
        <p14:creationId xmlns:p14="http://schemas.microsoft.com/office/powerpoint/2010/main" val="2505476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82287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Заменим здесь слово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door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window</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Может ли наш холодильник пройти в окно и будем рассчитывать ее значение через формулу для окна. И теперь уже в наше исходное условие можем вставить эти значения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is_pass_through_door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или он у нас проходит все-таки в окно?</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vendor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is_pass_through_door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210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90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is_pass_through_windows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fridge_height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170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fridge_width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320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vendor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Brrr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"SMF")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is_pass_through_door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is_pass_through_windows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print("Не подходит")</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здесь уже запутаться сложнее. Даже если бы мы забыли скобки, мы бы сразу увидели, что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у нас стоит где-то не в том месте, и будет применен вне зависимости от того, выполнилось ли изначально условие с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вендером</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Так что скобки мы ставим назад, и наш код будет работать так, как нужно. Давайте протестируем. Допустим у нас холодильник не интересующего нас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вендера</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SMF, высота его 140, ширина 140, он в окно пройдет, но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вендер</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нас не интересует, поэтому холодильник нам «не подходит».</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not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SMF</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140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140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Не 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Если бы это был холодильник фирмы SMF, его высота была равно 140, ширина 140, то он в окно проходит. Этот холодильник нам «подходит».</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SMF</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140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140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99B36B82-3BDE-4A32-8466-266156FE0F6F}"/>
              </a:ext>
            </a:extLst>
          </p:cNvPr>
          <p:cNvSpPr>
            <a:spLocks noGrp="1"/>
          </p:cNvSpPr>
          <p:nvPr>
            <p:ph type="sldNum" idx="12"/>
          </p:nvPr>
        </p:nvSpPr>
        <p:spPr/>
        <p:txBody>
          <a:bodyPr>
            <a:normAutofit/>
          </a:bodyPr>
          <a:lstStyle/>
          <a:p>
            <a:fld id="{00000000-1234-1234-1234-123412341234}" type="slidenum">
              <a:rPr lang="ru" smtClean="0"/>
              <a:pPr/>
              <a:t>48</a:t>
            </a:fld>
            <a:endParaRPr lang="ru"/>
          </a:p>
        </p:txBody>
      </p:sp>
    </p:spTree>
    <p:extLst>
      <p:ext uri="{BB962C8B-B14F-4D97-AF65-F5344CB8AC3E}">
        <p14:creationId xmlns:p14="http://schemas.microsoft.com/office/powerpoint/2010/main" val="1608968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5498887"/>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А если бы это был холодильник фирмы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Brrr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с высотой, скажем, 200 миллиметров, и шириной 70 миллиметров, то такой холодильник нам опять же «подходит», поскольку он пройдет к нам в дверь.</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Brrr</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200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70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Подходит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На этом по условиям все. Мы попрактиковались в их написании, а также изучили довольно важный процесс, который называется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рефакторинг</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кода.</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Все с самого начала шло именно так, как и задумывалось, и гуру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рефакторинга</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такие как Мартин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Фаулер</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говорят, что нужно сначала написать программу, которая хоть как-то работает, и только потом заниматься улучшениями кода. На самом деле, это очень спорный вопрос. И тут нужно соблюсти баланс с архитектурой, то есть с тем, как мы будем дальше поддерживать и развивать нашу программу, и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прототипированием</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тем насколько быстро мы должны написать нашу программу и тем насколько нам нужно, чтобы она побыстрее заработала. Но весь процесс верный. Сначала мы пишем программу так, чтобы она заработала. И только потом занимаемся местечковыми улучшениями кода, как это было у нас.</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На этом все, увидимся в следующем уроке.</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cxnSp>
        <p:nvCxnSpPr>
          <p:cNvPr id="4" name="Google Shape;62;p14">
            <a:extLst>
              <a:ext uri="{FF2B5EF4-FFF2-40B4-BE49-F238E27FC236}">
                <a16:creationId xmlns:a16="http://schemas.microsoft.com/office/drawing/2014/main" id="{A3C80EB4-FD40-4861-A208-92B181B4E512}"/>
              </a:ext>
            </a:extLst>
          </p:cNvPr>
          <p:cNvCxnSpPr>
            <a:cxnSpLocks/>
          </p:cNvCxnSpPr>
          <p:nvPr/>
        </p:nvCxnSpPr>
        <p:spPr>
          <a:xfrm>
            <a:off x="-3" y="6655590"/>
            <a:ext cx="6858000" cy="16723"/>
          </a:xfrm>
          <a:prstGeom prst="straightConnector1">
            <a:avLst/>
          </a:prstGeom>
          <a:noFill/>
          <a:ln w="9525" cap="flat" cmpd="sng">
            <a:solidFill>
              <a:srgbClr val="FFBC00"/>
            </a:solidFill>
            <a:prstDash val="solid"/>
            <a:round/>
            <a:headEnd type="none" w="med" len="med"/>
            <a:tailEnd type="none" w="med" len="med"/>
          </a:ln>
        </p:spPr>
      </p:cxnSp>
      <p:sp>
        <p:nvSpPr>
          <p:cNvPr id="6" name="Google Shape;67;p14">
            <a:extLst>
              <a:ext uri="{FF2B5EF4-FFF2-40B4-BE49-F238E27FC236}">
                <a16:creationId xmlns:a16="http://schemas.microsoft.com/office/drawing/2014/main" id="{080E04FB-58DB-49C0-87F4-639CA44F3D93}"/>
              </a:ext>
            </a:extLst>
          </p:cNvPr>
          <p:cNvSpPr txBox="1"/>
          <p:nvPr/>
        </p:nvSpPr>
        <p:spPr>
          <a:xfrm>
            <a:off x="634161" y="6067074"/>
            <a:ext cx="5589671" cy="605239"/>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Урок 2.</a:t>
            </a:r>
            <a:r>
              <a:rPr kumimoji="0" lang="en-US"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7</a:t>
            </a:r>
            <a:r>
              <a:rPr kumimoji="0" lang="ru-RU"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  Шаг 1 - Циклы</a:t>
            </a:r>
            <a:endParaRPr kumimoji="0"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endParaRPr>
          </a:p>
        </p:txBody>
      </p:sp>
      <p:sp>
        <p:nvSpPr>
          <p:cNvPr id="7" name="Google Shape;64;p14">
            <a:extLst>
              <a:ext uri="{FF2B5EF4-FFF2-40B4-BE49-F238E27FC236}">
                <a16:creationId xmlns:a16="http://schemas.microsoft.com/office/drawing/2014/main" id="{5320D3F7-EE53-423D-AADC-60BA76EC458E}"/>
              </a:ext>
            </a:extLst>
          </p:cNvPr>
          <p:cNvSpPr txBox="1"/>
          <p:nvPr/>
        </p:nvSpPr>
        <p:spPr>
          <a:xfrm>
            <a:off x="634160" y="7023968"/>
            <a:ext cx="5589671" cy="1620902"/>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b="1" i="0" u="none" strike="noStrike" kern="0" cap="none" spc="0" normalizeH="0" baseline="0" noProof="0" dirty="0">
                <a:ln>
                  <a:noFill/>
                </a:ln>
                <a:solidFill>
                  <a:srgbClr val="C8C8C8"/>
                </a:solidFill>
                <a:effectLst/>
                <a:uLnTx/>
                <a:uFillTx/>
                <a:latin typeface="Roboto"/>
                <a:ea typeface="Roboto"/>
                <a:cs typeface="Roboto"/>
                <a:sym typeface="Roboto"/>
              </a:rPr>
              <a:t>Текстовый вариант видеоурока с предыдущего шага.</a:t>
            </a:r>
            <a:endParaRPr kumimoji="0" lang="en-US" sz="1200" b="1"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8C8C8"/>
                </a:solidFill>
                <a:effectLst/>
                <a:uLnTx/>
                <a:uFillTx/>
                <a:latin typeface="Roboto"/>
                <a:ea typeface="Roboto"/>
                <a:cs typeface="Roboto"/>
                <a:sym typeface="Roboto"/>
              </a:rPr>
              <a:t/>
            </a:r>
            <a:br>
              <a:rPr kumimoji="0" lang="en-US" sz="1200" b="1" i="0" u="none" strike="noStrike" kern="0" cap="none" spc="0" normalizeH="0" baseline="0" noProof="0" dirty="0">
                <a:ln>
                  <a:noFill/>
                </a:ln>
                <a:solidFill>
                  <a:srgbClr val="C8C8C8"/>
                </a:solidFill>
                <a:effectLst/>
                <a:uLnTx/>
                <a:uFillTx/>
                <a:latin typeface="Roboto"/>
                <a:ea typeface="Roboto"/>
                <a:cs typeface="Roboto"/>
                <a:sym typeface="Roboto"/>
              </a:rPr>
            </a:b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Привет! В этом уроке поговорим о циклах. Цикл – это последний из трех основных структур в процедурной парадигме программирования.</a:t>
            </a:r>
            <a:endParaRPr kumimoji="0" lang="en-US" sz="1200" b="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Ура! Наконец-то мы до нее добрались.</a:t>
            </a:r>
            <a:endParaRPr kumimoji="0" lang="en-US" sz="1200" b="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endParaRPr>
          </a:p>
        </p:txBody>
      </p:sp>
      <p:sp>
        <p:nvSpPr>
          <p:cNvPr id="2" name="Номер слайда 1">
            <a:extLst>
              <a:ext uri="{FF2B5EF4-FFF2-40B4-BE49-F238E27FC236}">
                <a16:creationId xmlns:a16="http://schemas.microsoft.com/office/drawing/2014/main" id="{C87E48B7-DCDD-4FC1-949D-D0836E91DB68}"/>
              </a:ext>
            </a:extLst>
          </p:cNvPr>
          <p:cNvSpPr>
            <a:spLocks noGrp="1"/>
          </p:cNvSpPr>
          <p:nvPr>
            <p:ph type="sldNum" idx="12"/>
          </p:nvPr>
        </p:nvSpPr>
        <p:spPr/>
        <p:txBody>
          <a:bodyPr>
            <a:normAutofit/>
          </a:bodyPr>
          <a:lstStyle/>
          <a:p>
            <a:fld id="{00000000-1234-1234-1234-123412341234}" type="slidenum">
              <a:rPr lang="ru" smtClean="0"/>
              <a:pPr/>
              <a:t>49</a:t>
            </a:fld>
            <a:endParaRPr lang="ru"/>
          </a:p>
        </p:txBody>
      </p:sp>
    </p:spTree>
    <p:extLst>
      <p:ext uri="{BB962C8B-B14F-4D97-AF65-F5344CB8AC3E}">
        <p14:creationId xmlns:p14="http://schemas.microsoft.com/office/powerpoint/2010/main" val="216330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4" name="Google Shape;64;p14"/>
          <p:cNvSpPr txBox="1"/>
          <p:nvPr/>
        </p:nvSpPr>
        <p:spPr>
          <a:xfrm>
            <a:off x="634164" y="359075"/>
            <a:ext cx="5589671" cy="5314221"/>
          </a:xfrm>
          <a:prstGeom prst="rect">
            <a:avLst/>
          </a:prstGeom>
          <a:noFill/>
          <a:ln>
            <a:noFill/>
          </a:ln>
        </p:spPr>
        <p:txBody>
          <a:bodyPr spcFirstLastPara="1" wrap="square" lIns="162533" tIns="162533" rIns="162533" bIns="162533" anchor="t" anchorCtr="0">
            <a:spAutoFit/>
          </a:bodyPr>
          <a:lstStyle/>
          <a:p>
            <a:pPr>
              <a:buClr>
                <a:srgbClr val="FFC000"/>
              </a:buClr>
            </a:pPr>
            <a:r>
              <a:rPr lang="ru-RU" sz="1200" dirty="0">
                <a:solidFill>
                  <a:srgbClr val="C8C8C8"/>
                </a:solidFill>
                <a:latin typeface="Roboto"/>
                <a:ea typeface="Roboto"/>
                <a:cs typeface="Roboto"/>
                <a:sym typeface="Roboto"/>
              </a:rPr>
              <a:t>Уже лучше, теперь мы можем видеть результат наших действий. Что еще можно делать с числами? Производить над ними арифметические операции. Давайте пробовать.</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FFC000"/>
              </a:buClr>
            </a:pPr>
            <a:r>
              <a:rPr lang="ru-RU" sz="1200" dirty="0">
                <a:solidFill>
                  <a:srgbClr val="FFBC00"/>
                </a:solidFill>
                <a:latin typeface="Consolas" panose="020B0609020204030204" pitchFamily="49" charset="0"/>
                <a:ea typeface="Roboto"/>
                <a:cs typeface="Roboto"/>
                <a:sym typeface="Roboto"/>
              </a:rPr>
              <a:t>print(-2000)  # Обратное число</a:t>
            </a:r>
          </a:p>
          <a:p>
            <a:pPr>
              <a:buClr>
                <a:srgbClr val="FFC000"/>
              </a:buClr>
            </a:pPr>
            <a:r>
              <a:rPr lang="ru-RU" sz="1200" dirty="0">
                <a:solidFill>
                  <a:srgbClr val="FFBC00"/>
                </a:solidFill>
                <a:latin typeface="Consolas" panose="020B0609020204030204" pitchFamily="49" charset="0"/>
                <a:ea typeface="Roboto"/>
                <a:cs typeface="Roboto"/>
                <a:sym typeface="Roboto"/>
              </a:rPr>
              <a:t>print(2000 + 2.71)   # Сложение</a:t>
            </a:r>
          </a:p>
          <a:p>
            <a:pPr>
              <a:buClr>
                <a:srgbClr val="FFC000"/>
              </a:buClr>
            </a:pPr>
            <a:r>
              <a:rPr lang="ru-RU" sz="1200" dirty="0">
                <a:solidFill>
                  <a:srgbClr val="FFBC00"/>
                </a:solidFill>
                <a:latin typeface="Consolas" panose="020B0609020204030204" pitchFamily="49" charset="0"/>
                <a:ea typeface="Roboto"/>
                <a:cs typeface="Roboto"/>
                <a:sym typeface="Roboto"/>
              </a:rPr>
              <a:t>print(2000 - 2.71)   # Вычитание</a:t>
            </a:r>
          </a:p>
          <a:p>
            <a:pPr>
              <a:buClr>
                <a:srgbClr val="FFC000"/>
              </a:buClr>
            </a:pPr>
            <a:r>
              <a:rPr lang="ru-RU" sz="1200" dirty="0">
                <a:solidFill>
                  <a:srgbClr val="FFBC00"/>
                </a:solidFill>
                <a:latin typeface="Consolas" panose="020B0609020204030204" pitchFamily="49" charset="0"/>
                <a:ea typeface="Roboto"/>
                <a:cs typeface="Roboto"/>
                <a:sym typeface="Roboto"/>
              </a:rPr>
              <a:t>print(2000 * 2.71)   # Умножение</a:t>
            </a:r>
          </a:p>
          <a:p>
            <a:pPr>
              <a:buClr>
                <a:srgbClr val="FFC000"/>
              </a:buClr>
            </a:pPr>
            <a:r>
              <a:rPr lang="ru-RU" sz="1200" dirty="0">
                <a:solidFill>
                  <a:srgbClr val="FFBC00"/>
                </a:solidFill>
                <a:latin typeface="Consolas" panose="020B0609020204030204" pitchFamily="49" charset="0"/>
                <a:ea typeface="Roboto"/>
                <a:cs typeface="Roboto"/>
                <a:sym typeface="Roboto"/>
              </a:rPr>
              <a:t>print(2000 / 2.71)   # Деление</a:t>
            </a:r>
          </a:p>
          <a:p>
            <a:pPr>
              <a:buClr>
                <a:srgbClr val="FFC000"/>
              </a:buClr>
            </a:pPr>
            <a:r>
              <a:rPr lang="ru-RU" sz="1200" dirty="0">
                <a:solidFill>
                  <a:srgbClr val="FFBC00"/>
                </a:solidFill>
                <a:latin typeface="Consolas" panose="020B0609020204030204" pitchFamily="49" charset="0"/>
                <a:ea typeface="Roboto"/>
                <a:cs typeface="Roboto"/>
                <a:sym typeface="Roboto"/>
              </a:rPr>
              <a:t>print(2000 // 2.71)   # Целочисленное деление</a:t>
            </a:r>
          </a:p>
          <a:p>
            <a:pPr>
              <a:buClr>
                <a:srgbClr val="FFC000"/>
              </a:buClr>
            </a:pPr>
            <a:r>
              <a:rPr lang="ru-RU" sz="1200" dirty="0">
                <a:solidFill>
                  <a:srgbClr val="FFBC00"/>
                </a:solidFill>
                <a:latin typeface="Consolas" panose="020B0609020204030204" pitchFamily="49" charset="0"/>
                <a:ea typeface="Roboto"/>
                <a:cs typeface="Roboto"/>
                <a:sym typeface="Roboto"/>
              </a:rPr>
              <a:t>print(2000 % 2.71)   # Взятие остатка</a:t>
            </a:r>
          </a:p>
          <a:p>
            <a:pPr>
              <a:buClr>
                <a:srgbClr val="FFC000"/>
              </a:buClr>
            </a:pPr>
            <a:r>
              <a:rPr lang="ru-RU" sz="1200" dirty="0">
                <a:solidFill>
                  <a:srgbClr val="FFBC00"/>
                </a:solidFill>
                <a:latin typeface="Consolas" panose="020B0609020204030204" pitchFamily="49" charset="0"/>
                <a:ea typeface="Roboto"/>
                <a:cs typeface="Roboto"/>
                <a:sym typeface="Roboto"/>
              </a:rPr>
              <a:t>print(2000 ** 2.71)   # Возведение в степень</a:t>
            </a:r>
            <a:r>
              <a:rPr lang="en-US" sz="1200" dirty="0">
                <a:solidFill>
                  <a:srgbClr val="C8C8C8"/>
                </a:solidFill>
                <a:latin typeface="Consolas" panose="020B0609020204030204" pitchFamily="49" charset="0"/>
                <a:ea typeface="Roboto"/>
                <a:cs typeface="Roboto"/>
                <a:sym typeface="Roboto"/>
              </a:rPr>
              <a:t/>
            </a:r>
            <a:br>
              <a:rPr lang="en-US" sz="1200" dirty="0">
                <a:solidFill>
                  <a:srgbClr val="C8C8C8"/>
                </a:solidFill>
                <a:latin typeface="Consolas" panose="020B0609020204030204" pitchFamily="49" charset="0"/>
                <a:ea typeface="Roboto"/>
                <a:cs typeface="Roboto"/>
                <a:sym typeface="Roboto"/>
              </a:rPr>
            </a:br>
            <a:endParaRPr lang="ru-RU" sz="1200" dirty="0">
              <a:solidFill>
                <a:srgbClr val="C8C8C8"/>
              </a:solidFill>
              <a:latin typeface="Consolas" panose="020B0609020204030204" pitchFamily="49" charset="0"/>
              <a:ea typeface="Roboto"/>
              <a:cs typeface="Roboto"/>
              <a:sym typeface="Roboto"/>
            </a:endParaRPr>
          </a:p>
          <a:p>
            <a:pPr>
              <a:buClr>
                <a:srgbClr val="FFC000"/>
              </a:buClr>
            </a:pPr>
            <a:r>
              <a:rPr lang="ru-RU" sz="1200" dirty="0">
                <a:solidFill>
                  <a:srgbClr val="C8C8C8"/>
                </a:solidFill>
                <a:latin typeface="Roboto"/>
                <a:ea typeface="Roboto"/>
                <a:cs typeface="Roboto"/>
                <a:sym typeface="Roboto"/>
              </a:rPr>
              <a:t>Вывод программы:</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FFC000"/>
              </a:buClr>
            </a:pPr>
            <a:r>
              <a:rPr lang="ru-RU" sz="1200" dirty="0">
                <a:solidFill>
                  <a:srgbClr val="FFBC00"/>
                </a:solidFill>
                <a:latin typeface="Consolas" panose="020B0609020204030204" pitchFamily="49" charset="0"/>
                <a:ea typeface="Roboto"/>
                <a:cs typeface="Roboto"/>
                <a:sym typeface="Roboto"/>
              </a:rPr>
              <a:t>-2000</a:t>
            </a:r>
          </a:p>
          <a:p>
            <a:pPr>
              <a:buClr>
                <a:srgbClr val="FFC000"/>
              </a:buClr>
            </a:pPr>
            <a:r>
              <a:rPr lang="ru-RU" sz="1200" dirty="0">
                <a:solidFill>
                  <a:srgbClr val="FFBC00"/>
                </a:solidFill>
                <a:latin typeface="Consolas" panose="020B0609020204030204" pitchFamily="49" charset="0"/>
                <a:ea typeface="Roboto"/>
                <a:cs typeface="Roboto"/>
                <a:sym typeface="Roboto"/>
              </a:rPr>
              <a:t>2002.71</a:t>
            </a:r>
          </a:p>
          <a:p>
            <a:pPr>
              <a:buClr>
                <a:srgbClr val="FFC000"/>
              </a:buClr>
            </a:pPr>
            <a:r>
              <a:rPr lang="ru-RU" sz="1200" dirty="0">
                <a:solidFill>
                  <a:srgbClr val="FFBC00"/>
                </a:solidFill>
                <a:latin typeface="Consolas" panose="020B0609020204030204" pitchFamily="49" charset="0"/>
                <a:ea typeface="Roboto"/>
                <a:cs typeface="Roboto"/>
                <a:sym typeface="Roboto"/>
              </a:rPr>
              <a:t>1997.29</a:t>
            </a:r>
          </a:p>
          <a:p>
            <a:pPr>
              <a:buClr>
                <a:srgbClr val="FFC000"/>
              </a:buClr>
            </a:pPr>
            <a:r>
              <a:rPr lang="ru-RU" sz="1200" dirty="0">
                <a:solidFill>
                  <a:srgbClr val="FFBC00"/>
                </a:solidFill>
                <a:latin typeface="Consolas" panose="020B0609020204030204" pitchFamily="49" charset="0"/>
                <a:ea typeface="Roboto"/>
                <a:cs typeface="Roboto"/>
                <a:sym typeface="Roboto"/>
              </a:rPr>
              <a:t>5420.0</a:t>
            </a:r>
          </a:p>
          <a:p>
            <a:pPr>
              <a:buClr>
                <a:srgbClr val="FFC000"/>
              </a:buClr>
            </a:pPr>
            <a:r>
              <a:rPr lang="ru-RU" sz="1200" dirty="0">
                <a:solidFill>
                  <a:srgbClr val="FFBC00"/>
                </a:solidFill>
                <a:latin typeface="Consolas" panose="020B0609020204030204" pitchFamily="49" charset="0"/>
                <a:ea typeface="Roboto"/>
                <a:cs typeface="Roboto"/>
                <a:sym typeface="Roboto"/>
              </a:rPr>
              <a:t>738.0073800738007</a:t>
            </a:r>
          </a:p>
          <a:p>
            <a:pPr>
              <a:buClr>
                <a:srgbClr val="FFC000"/>
              </a:buClr>
            </a:pPr>
            <a:r>
              <a:rPr lang="ru-RU" sz="1200" dirty="0">
                <a:solidFill>
                  <a:srgbClr val="FFBC00"/>
                </a:solidFill>
                <a:latin typeface="Consolas" panose="020B0609020204030204" pitchFamily="49" charset="0"/>
                <a:ea typeface="Roboto"/>
                <a:cs typeface="Roboto"/>
                <a:sym typeface="Roboto"/>
              </a:rPr>
              <a:t>738.0</a:t>
            </a:r>
          </a:p>
          <a:p>
            <a:pPr>
              <a:buClr>
                <a:srgbClr val="FFC000"/>
              </a:buClr>
            </a:pPr>
            <a:r>
              <a:rPr lang="ru-RU" sz="1200" dirty="0">
                <a:solidFill>
                  <a:srgbClr val="FFBC00"/>
                </a:solidFill>
                <a:latin typeface="Consolas" panose="020B0609020204030204" pitchFamily="49" charset="0"/>
                <a:ea typeface="Roboto"/>
                <a:cs typeface="Roboto"/>
                <a:sym typeface="Roboto"/>
              </a:rPr>
              <a:t>0.02000000000002622</a:t>
            </a:r>
          </a:p>
          <a:p>
            <a:pPr>
              <a:buClr>
                <a:srgbClr val="FFC000"/>
              </a:buClr>
            </a:pPr>
            <a:r>
              <a:rPr lang="ru-RU" sz="1200" dirty="0">
                <a:solidFill>
                  <a:srgbClr val="FFBC00"/>
                </a:solidFill>
                <a:latin typeface="Consolas" panose="020B0609020204030204" pitchFamily="49" charset="0"/>
                <a:ea typeface="Roboto"/>
                <a:cs typeface="Roboto"/>
                <a:sym typeface="Roboto"/>
              </a:rPr>
              <a:t>882655614.8718013</a:t>
            </a:r>
          </a:p>
          <a:p>
            <a:pPr>
              <a:buClr>
                <a:srgbClr val="FFC000"/>
              </a:buClr>
            </a:pPr>
            <a:endParaRPr lang="ru-RU" sz="1200" dirty="0">
              <a:solidFill>
                <a:srgbClr val="FFBC00"/>
              </a:solidFill>
              <a:latin typeface="Consolas" panose="020B0609020204030204" pitchFamily="49" charset="0"/>
              <a:ea typeface="Roboto"/>
              <a:cs typeface="Roboto"/>
              <a:sym typeface="Roboto"/>
            </a:endParaRPr>
          </a:p>
          <a:p>
            <a:pPr>
              <a:buClr>
                <a:srgbClr val="FFC000"/>
              </a:buClr>
            </a:pPr>
            <a:r>
              <a:rPr lang="ru-RU" sz="1200" dirty="0">
                <a:solidFill>
                  <a:srgbClr val="FFBC00"/>
                </a:solidFill>
                <a:latin typeface="Consolas" panose="020B0609020204030204" pitchFamily="49" charset="0"/>
                <a:ea typeface="Roboto"/>
                <a:cs typeface="Roboto"/>
                <a:sym typeface="Roboto"/>
              </a:rPr>
              <a:t>Process </a:t>
            </a:r>
            <a:r>
              <a:rPr lang="ru-RU" sz="1200" dirty="0" err="1">
                <a:solidFill>
                  <a:srgbClr val="FFBC00"/>
                </a:solidFill>
                <a:latin typeface="Consolas" panose="020B0609020204030204" pitchFamily="49" charset="0"/>
                <a:ea typeface="Roboto"/>
                <a:cs typeface="Roboto"/>
                <a:sym typeface="Roboto"/>
              </a:rPr>
              <a:t>finished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with</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exit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code</a:t>
            </a:r>
            <a:r>
              <a:rPr lang="ru-RU" sz="1200" dirty="0">
                <a:solidFill>
                  <a:srgbClr val="FFBC00"/>
                </a:solidFill>
                <a:latin typeface="Consolas" panose="020B0609020204030204" pitchFamily="49" charset="0"/>
                <a:ea typeface="Roboto"/>
                <a:cs typeface="Roboto"/>
                <a:sym typeface="Roboto"/>
              </a:rPr>
              <a:t> 0</a:t>
            </a:r>
            <a:r>
              <a:rPr lang="ru-RU" sz="1200" dirty="0">
                <a:solidFill>
                  <a:srgbClr val="C8C8C8"/>
                </a:solidFill>
                <a:latin typeface="Consolas" panose="020B0609020204030204" pitchFamily="49" charset="0"/>
                <a:ea typeface="Roboto"/>
                <a:cs typeface="Roboto"/>
                <a:sym typeface="Roboto"/>
              </a:rPr>
              <a:t/>
            </a:r>
            <a:br>
              <a:rPr lang="ru-RU" sz="1200" dirty="0">
                <a:solidFill>
                  <a:srgbClr val="C8C8C8"/>
                </a:solidFill>
                <a:latin typeface="Consolas" panose="020B0609020204030204" pitchFamily="49" charset="0"/>
                <a:ea typeface="Roboto"/>
                <a:cs typeface="Roboto"/>
                <a:sym typeface="Roboto"/>
              </a:rPr>
            </a:br>
            <a:endParaRPr lang="ru-RU" sz="1200" dirty="0">
              <a:solidFill>
                <a:srgbClr val="C8C8C8"/>
              </a:solidFill>
              <a:latin typeface="Consolas" panose="020B0609020204030204" pitchFamily="49" charset="0"/>
              <a:ea typeface="Roboto"/>
              <a:cs typeface="Roboto"/>
              <a:sym typeface="Roboto"/>
            </a:endParaRPr>
          </a:p>
          <a:p>
            <a:pPr>
              <a:buClr>
                <a:srgbClr val="FFC000"/>
              </a:buClr>
            </a:pPr>
            <a:r>
              <a:rPr lang="ru-RU" sz="1200" dirty="0">
                <a:solidFill>
                  <a:srgbClr val="C8C8C8"/>
                </a:solidFill>
                <a:latin typeface="Roboto"/>
                <a:ea typeface="Roboto"/>
                <a:cs typeface="Roboto"/>
                <a:sym typeface="Roboto"/>
              </a:rPr>
              <a:t>Здесь мы применили к нашим операндам разные операторы.</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3074" name="Picture 2">
            <a:extLst>
              <a:ext uri="{FF2B5EF4-FFF2-40B4-BE49-F238E27FC236}">
                <a16:creationId xmlns:a16="http://schemas.microsoft.com/office/drawing/2014/main" id="{0885777B-C4ED-4C6E-ABFC-88D472CE0A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999"/>
          <a:stretch/>
        </p:blipFill>
        <p:spPr bwMode="auto">
          <a:xfrm>
            <a:off x="634164" y="5855372"/>
            <a:ext cx="5589671" cy="271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9F9483CF-33B3-45B8-9BF9-6D6D9452E6DA}"/>
              </a:ext>
            </a:extLst>
          </p:cNvPr>
          <p:cNvSpPr>
            <a:spLocks noGrp="1"/>
          </p:cNvSpPr>
          <p:nvPr>
            <p:ph type="sldNum" idx="12"/>
          </p:nvPr>
        </p:nvSpPr>
        <p:spPr/>
        <p:txBody>
          <a:bodyPr/>
          <a:lstStyle/>
          <a:p>
            <a:fld id="{00000000-1234-1234-1234-123412341234}" type="slidenum">
              <a:rPr lang="ru" smtClean="0"/>
              <a:pPr/>
              <a:t>5</a:t>
            </a:fld>
            <a:endParaRPr lang="ru"/>
          </a:p>
        </p:txBody>
      </p:sp>
    </p:spTree>
    <p:extLst>
      <p:ext uri="{BB962C8B-B14F-4D97-AF65-F5344CB8AC3E}">
        <p14:creationId xmlns:p14="http://schemas.microsoft.com/office/powerpoint/2010/main" val="8343479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4944889"/>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Напомню, что до этого мы изучали такие структуры, как выражение, которое подразумевает под собой либо присваивание в переменное значение, либо вызов какой-то функции, который в дальнейшем не требует присваивания, например, функции Print. Также мы рассматривали условие, которое позволяет организовать процесс ветвления в нашем ходе, например, при каких-то вводных у нас выполняется один кусок кода, при других вводных, или иначе, у нас выполняется другой кусок кода. И все эти 3 структуры вместе взятые позволяют сделать наш язык полным по Тьюрингу. Это значит, что при помощи него можно реализовать любой алгоритм. И раз уж нам не хватает всего лишь цикла, давайте смотреть что это такое в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Python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да и вообще, программировании.</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По большому счету, цикл – это возможность выполнять какое-то действие несколько раз. Условие, которое позволяет нам задать сколько именно раз будет выполнено наше действие, чаще всего, называют условием остановок цикла, и под таким именем, скорее всего, вы встретите его в какой-нибудь литературе. Но я буду называть его условием продолжения цикла. Объясню почему. В «Питоне», чаще всего, цикл продолжает выполняться, если условие равно истине. И было бы немного странно, если бы я говорил, что условие остановок у нас равно истине, поэтому цикл у нас продолжает выполняться. Поэтому, чтобы вот такое недоразумение снять, я буду называть его условием продолжения цикла.</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717" y="5303964"/>
            <a:ext cx="2362560" cy="325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1EA0B7E3-5B41-476D-93EE-F5C64E83727C}"/>
              </a:ext>
            </a:extLst>
          </p:cNvPr>
          <p:cNvSpPr>
            <a:spLocks noGrp="1"/>
          </p:cNvSpPr>
          <p:nvPr>
            <p:ph type="sldNum" idx="12"/>
          </p:nvPr>
        </p:nvSpPr>
        <p:spPr/>
        <p:txBody>
          <a:bodyPr>
            <a:normAutofit/>
          </a:bodyPr>
          <a:lstStyle/>
          <a:p>
            <a:fld id="{00000000-1234-1234-1234-123412341234}" type="slidenum">
              <a:rPr lang="ru" smtClean="0"/>
              <a:pPr/>
              <a:t>50</a:t>
            </a:fld>
            <a:endParaRPr lang="ru"/>
          </a:p>
        </p:txBody>
      </p:sp>
    </p:spTree>
    <p:extLst>
      <p:ext uri="{BB962C8B-B14F-4D97-AF65-F5344CB8AC3E}">
        <p14:creationId xmlns:p14="http://schemas.microsoft.com/office/powerpoint/2010/main" val="2090077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199023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А теперь, давайте разберемся с тем, что с тем, что у нас на экране происходит. А на экране у нас есть некоторый пример: мы обращаемся к какой-то системе, которая может отвечать нам с переменным успехом, допустим сетевые сбои у нас, либо может не отвечать вообще, система сломалась, и такое тоже бывает. И мы хотим какое-то количество раз пытаться достучаться до этой системы. Если ничего у нас не удалось, если это было неуспешно, то мы наши попытки оставляем и идем снимать с чем-нибудь поинтереснее, поскольку, ну, стучаться к неработающей системе – это работа-то бесполезная.</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8697" y="2585545"/>
            <a:ext cx="2940600" cy="354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4;p14">
            <a:extLst>
              <a:ext uri="{FF2B5EF4-FFF2-40B4-BE49-F238E27FC236}">
                <a16:creationId xmlns:a16="http://schemas.microsoft.com/office/drawing/2014/main" id="{C00CC126-122F-4E06-BF2E-5BBF6B07FF16}"/>
              </a:ext>
            </a:extLst>
          </p:cNvPr>
          <p:cNvSpPr txBox="1"/>
          <p:nvPr/>
        </p:nvSpPr>
        <p:spPr>
          <a:xfrm>
            <a:off x="634161" y="6466140"/>
            <a:ext cx="5589671" cy="199023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Итак. Мы это хотим сделать при помощи цикла. Что же у нас есть? У нас, собственно, есть сам цикл и у нас есть условие проверки продолжения цикла. Здесь оно записано как: пока у нас количество попыток меньше 10 и последняя попытка не была успешной, то мы продолжаем выполнять тело нашего цикла. То есть те команды, которые записаны внутри нашего цикла. Допустим, вводные у нас такие: количество попыток на старте у нас равно 0, последнее обращение было неуспешным. Ну поскольку его вообще не было, просто мы его так запрограммировали. </a:t>
            </a:r>
          </a:p>
        </p:txBody>
      </p:sp>
      <p:sp>
        <p:nvSpPr>
          <p:cNvPr id="2" name="Номер слайда 1">
            <a:extLst>
              <a:ext uri="{FF2B5EF4-FFF2-40B4-BE49-F238E27FC236}">
                <a16:creationId xmlns:a16="http://schemas.microsoft.com/office/drawing/2014/main" id="{BB2B8026-C217-4F58-99DD-A2CE288E6BB0}"/>
              </a:ext>
            </a:extLst>
          </p:cNvPr>
          <p:cNvSpPr>
            <a:spLocks noGrp="1"/>
          </p:cNvSpPr>
          <p:nvPr>
            <p:ph type="sldNum" idx="12"/>
          </p:nvPr>
        </p:nvSpPr>
        <p:spPr/>
        <p:txBody>
          <a:bodyPr>
            <a:normAutofit/>
          </a:bodyPr>
          <a:lstStyle/>
          <a:p>
            <a:fld id="{00000000-1234-1234-1234-123412341234}" type="slidenum">
              <a:rPr lang="ru" smtClean="0"/>
              <a:pPr/>
              <a:t>51</a:t>
            </a:fld>
            <a:endParaRPr lang="ru"/>
          </a:p>
        </p:txBody>
      </p:sp>
    </p:spTree>
    <p:extLst>
      <p:ext uri="{BB962C8B-B14F-4D97-AF65-F5344CB8AC3E}">
        <p14:creationId xmlns:p14="http://schemas.microsoft.com/office/powerpoint/2010/main" val="1115075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6606882"/>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Что же будет происходить? Количество попыток 0, 0 меньше 10, да, правая часть у нас равна истине. Но так как у нас между частями условия стоит оператор N, он требует, чтобы левая часть была равна истине, и правая часть равна истине. А что же у нас с правой частью? А в правой части у нас переменная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is_succeeded</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равна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False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False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даст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True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Это значит, что цикл продолжается и мы сделаем одну итерацию. Итерацией называется количество переборов цикла, количество выполнений того, что у нас, собственно, внутри цикла и прописан. Допустим, проверка у нас была пройдена, мы сделали еще одну итерацию, выполнили код, который содержится внутри цикла. Что же у нас происходит внутри?  Мы обращаемся к системе и получаем код ответа этой системы. В данном случае, он у нас бинарный или BDA, обращение было успешным, либо нет, оно не было успешным. Допустим, оно не было успешным. После мы увеличили еще количество попыток на 1, то есть одну попытку из 10 мы уже израсходовали. Дальше мы возвращаемся в условие проверки продолжения цикла. Теперь у нас количество попыток 1. 1 все еще меньше 10, да?</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все у нас еще условие обращения к системе не было выполнено, то есть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is_succeeded</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у нас все еще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True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Это значит, что цикл продолжается. Мы снова обращаемся к системе и на этот раз система нам уже ответила успешно. Мы увеличили счетчик количества попыток, вернулись в условие проверки продолжения и теперь количество попыток 2 меньше 10, да? И переменная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is_succeeded</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у нас уже равна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True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Значит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is_succeeded</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нам даст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False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Итак? между ними стоит оператор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and</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то условие проверки продолжения пройдена не будет. Это значит, что выйдем из цикла и пойдем выполнять какой-нибудь еще код, который мы после циклы, собственно, и написали. Так работают циклы в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Python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Так работает цикл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While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практически во всех императивных языках программирования. Но, что касается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Python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в нем есть еще и один другой цикл.</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75680"/>
          <a:stretch/>
        </p:blipFill>
        <p:spPr bwMode="auto">
          <a:xfrm>
            <a:off x="634160" y="6965957"/>
            <a:ext cx="5589671" cy="49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93EF7592-A45D-4DB6-980F-F2AF36FA97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925"/>
          <a:stretch/>
        </p:blipFill>
        <p:spPr bwMode="auto">
          <a:xfrm>
            <a:off x="634161" y="7354755"/>
            <a:ext cx="5589671" cy="1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1EFF8D30-A33E-49CE-9297-244745F82E9B}"/>
              </a:ext>
            </a:extLst>
          </p:cNvPr>
          <p:cNvSpPr>
            <a:spLocks noGrp="1"/>
          </p:cNvSpPr>
          <p:nvPr>
            <p:ph type="sldNum" idx="12"/>
          </p:nvPr>
        </p:nvSpPr>
        <p:spPr/>
        <p:txBody>
          <a:bodyPr>
            <a:normAutofit/>
          </a:bodyPr>
          <a:lstStyle/>
          <a:p>
            <a:fld id="{00000000-1234-1234-1234-123412341234}" type="slidenum">
              <a:rPr lang="ru" smtClean="0"/>
              <a:pPr/>
              <a:t>52</a:t>
            </a:fld>
            <a:endParaRPr lang="ru"/>
          </a:p>
        </p:txBody>
      </p:sp>
    </p:spTree>
    <p:extLst>
      <p:ext uri="{BB962C8B-B14F-4D97-AF65-F5344CB8AC3E}">
        <p14:creationId xmlns:p14="http://schemas.microsoft.com/office/powerpoint/2010/main" val="313820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1251570"/>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Ну давайте сначала продолжим с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While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что же такое цикл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While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Цикл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While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нам говорит о том, что цикл выполняется пока высказывание в условии не станет ложным, собственно, то, о чем мы только что и говорили. Пока условие продолжения цикла у нас выполняется, мы продолжаем делать то, что у нас внутри цикла, собственно, и записан.</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74436"/>
          <a:stretch/>
        </p:blipFill>
        <p:spPr bwMode="auto">
          <a:xfrm>
            <a:off x="634159" y="1869872"/>
            <a:ext cx="5589671" cy="59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4;p14">
            <a:extLst>
              <a:ext uri="{FF2B5EF4-FFF2-40B4-BE49-F238E27FC236}">
                <a16:creationId xmlns:a16="http://schemas.microsoft.com/office/drawing/2014/main" id="{C00CC126-122F-4E06-BF2E-5BBF6B07FF16}"/>
              </a:ext>
            </a:extLst>
          </p:cNvPr>
          <p:cNvSpPr txBox="1"/>
          <p:nvPr/>
        </p:nvSpPr>
        <p:spPr>
          <a:xfrm>
            <a:off x="634159" y="3762487"/>
            <a:ext cx="5589671" cy="4760223"/>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Но есть еще один менее, наверное, универсальный цикл, но более интересный, - цикл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Он позволяет работать с последовательностями. Цикл будет выполняться до тех пор, пока в итерируемом объекте есть значения.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Итер</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…что? Итерируемом. Объясняю: я в прошлых уроках говорил уже о последовательностях.</a:t>
            </a: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r>
            <a:b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b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r>
            <a:b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b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Так вот эти последовательности можно перебирать. Собственно, это и называется процессом итерирования последовательностей. А итератором называется некоторое текущее значение, которое мы из последовательности вынули. Можно получить его значение, ну то есть, что там записано: строка, число или что-нибудь еще.</a:t>
            </a: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r>
            <a:b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b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r>
            <a:b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b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можно получить ссылку на следующий объект в этой последовательности, допустим, у нас хранятся имена, мы получили первое имя, мы можем получить, собственно, содержание этого имени. Допустим, там будет Денис, а можем получить ссылку на следующий объект, в котором будет уже другое имя. Так вот, с итерациями разобрались.</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Цикл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у нас, как следует из названия, описывается ключевыми словами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далее мы объявляем переменную, в которую мы хотим положить текущее значение из последовательности, то есть, как раз-таки наш итератор, и при помощи оператора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говорим какая последовательность будет итерироваться. </a:t>
            </a:r>
          </a:p>
        </p:txBody>
      </p:sp>
      <p:pic>
        <p:nvPicPr>
          <p:cNvPr id="7" name="Picture 2">
            <a:extLst>
              <a:ext uri="{FF2B5EF4-FFF2-40B4-BE49-F238E27FC236}">
                <a16:creationId xmlns:a16="http://schemas.microsoft.com/office/drawing/2014/main" id="{C9C6487C-C8C7-4D79-8471-763DA9555A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817" b="-2520"/>
          <a:stretch/>
        </p:blipFill>
        <p:spPr bwMode="auto">
          <a:xfrm>
            <a:off x="634159" y="2643135"/>
            <a:ext cx="5589671" cy="86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64512C5A-6041-4EF6-963E-7709633531BD}"/>
              </a:ext>
            </a:extLst>
          </p:cNvPr>
          <p:cNvSpPr>
            <a:spLocks noGrp="1"/>
          </p:cNvSpPr>
          <p:nvPr>
            <p:ph type="sldNum" idx="12"/>
          </p:nvPr>
        </p:nvSpPr>
        <p:spPr/>
        <p:txBody>
          <a:bodyPr>
            <a:normAutofit/>
          </a:bodyPr>
          <a:lstStyle/>
          <a:p>
            <a:fld id="{00000000-1234-1234-1234-123412341234}" type="slidenum">
              <a:rPr lang="ru" smtClean="0"/>
              <a:pPr/>
              <a:t>53</a:t>
            </a:fld>
            <a:endParaRPr lang="ru"/>
          </a:p>
        </p:txBody>
      </p:sp>
    </p:spTree>
    <p:extLst>
      <p:ext uri="{BB962C8B-B14F-4D97-AF65-F5344CB8AC3E}">
        <p14:creationId xmlns:p14="http://schemas.microsoft.com/office/powerpoint/2010/main" val="2685164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084210"/>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Все объекты, по крайней мере те, которые содержать несколько значений, так называемые контейнеры в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Python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являются итерируемыми последовательностями. Это относится и к строкам, это относится и к кортежам, это в дальнейшем будет относиться, например, к спискам и словарям.</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Давайте посмотрим на примере, что же можно делать с этими циклами в коде. Для этого перейдем в среду разработки. И в середе разработки у нас есть вот такой вот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кортежик</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В нем содержится значение влажности в моей комнате за какой-то промежуток времени, ну допустим, каждый час они собираются, и мы хотим посчитать среднюю влажность. Как же это сделать?</a:t>
            </a: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r>
            <a:b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b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r>
            <a:b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b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Давайте сделаем это при помощи цикла For. Мы переберем нашу последовательность. Ну для начала давайте вообще посмотрим, что в нам кортеже содержится, допустим, мы не знаем, что там изначально есть, хотим просто посмотреть с какими, собственно, данными-то мы работаем и как чаще всего и стоит делать. Нужно сначала узнать с чем нам придется работать, только потом начинать работать.</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Ну давайте посмотрим.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Здесь мы должны определить некоторую переменную и очень много людей любят «грешить» тем, что сюда пишут какие-нибудь буквы типа E, J, K и так далее. Да, это допустимо, если мы работаем, например, с индексами, или работаем с каким-то математическим кодом, где эти буквы имеют какой-то смысл, например, с матрицами или более многомерными структурами.</a:t>
            </a: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r>
            <a:b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b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r>
            <a:b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b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Но в программировании лучше давать этой переменной осмысленное значение вашей предметной области, допустим у меня это будет переменная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 текущая влажность. Ну я имею ввиду, текущая влажность на данном этапе итерирования последовательности, то есть, как будет называться наш итератор.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Для влажности в кортеже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Workroom_humidity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Мы сделаем следующее: мы посмотрим, что, собственно, в этом кортеже содержится.</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(42, 46, 39, 47, 53, 58, 52, 53, 48)</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ADBADD33-7450-409C-8881-99826D9BCCF3}"/>
              </a:ext>
            </a:extLst>
          </p:cNvPr>
          <p:cNvSpPr>
            <a:spLocks noGrp="1"/>
          </p:cNvSpPr>
          <p:nvPr>
            <p:ph type="sldNum" idx="12"/>
          </p:nvPr>
        </p:nvSpPr>
        <p:spPr/>
        <p:txBody>
          <a:bodyPr>
            <a:normAutofit/>
          </a:bodyPr>
          <a:lstStyle/>
          <a:p>
            <a:fld id="{00000000-1234-1234-1234-123412341234}" type="slidenum">
              <a:rPr lang="ru" smtClean="0"/>
              <a:pPr/>
              <a:t>54</a:t>
            </a:fld>
            <a:endParaRPr lang="ru"/>
          </a:p>
        </p:txBody>
      </p:sp>
    </p:spTree>
    <p:extLst>
      <p:ext uri="{BB962C8B-B14F-4D97-AF65-F5344CB8AC3E}">
        <p14:creationId xmlns:p14="http://schemas.microsoft.com/office/powerpoint/2010/main" val="2540018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9007540"/>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Вывод</a:t>
            </a: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en-US"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программы</a:t>
            </a: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42</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46</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39</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47</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53</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58</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52</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53</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48</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 finished with exit code 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Мы выведем значение итератора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мы видим, что наша влажность, она, представлена цифрами и, собственно, по ним в среднем мы уже можем посчитать. Допустим, если бы она была представлена строками, то мы перед этим должны были сконвертировать наши строки, привести их к численному типу данных. Давайте посчитаем среднее. И для этого давайте введем еще одну переменную, которая будет содержать сумму всех значений в нашей выборке. Так и назовем ее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Sum_of_humidity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Пока что присвоим сюда 0, поскольку сумму мы не считали. А сумму мы посчитаем как раз в цикле.</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Для этого мы на каждой итерации будем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переприсваивать</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текущее значение переменной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Sum_of_humidity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плюс полученное на данной итерации значение влажности. Таким образом, у нас посчитается сумма. Еще раз. Здесь мы возьмем предыдущее значение из переменной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Sum_of_humidity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В данном на первой итерации оно 0 и прибавим туда, допустим, первое значение в нашей последовательности 42. Затем у нас уже будет значение 42, и мы к нему прибавим 46, получим их сумму, и так далее, и так далее.</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А в конце давайте просто выведем наше среднее. Для этого – сумму всех влажностей мы поделим на количество элементов выборки. Количество элементов последовательности, как вы знаете, можно посчитать при помощи функции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Len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Давайте посмотрим, что у нас получилось. Получилось у нас 48,666% в периоде.</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(42, 46, 39, 47, 53, 58, 52, 53, 48)</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sum_of_humidity</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for humidity in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sum_of_humidity</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humidity</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sum_of_humidity</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len</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3" name="Рисунок 2">
            <a:extLst>
              <a:ext uri="{FF2B5EF4-FFF2-40B4-BE49-F238E27FC236}">
                <a16:creationId xmlns:a16="http://schemas.microsoft.com/office/drawing/2014/main" id="{96EE5CDD-B1B4-434F-AAD2-DDF4545F3C81}"/>
              </a:ext>
            </a:extLst>
          </p:cNvPr>
          <p:cNvPicPr>
            <a:picLocks noChangeAspect="1"/>
          </p:cNvPicPr>
          <p:nvPr/>
        </p:nvPicPr>
        <p:blipFill>
          <a:blip r:embed="rId4"/>
          <a:stretch>
            <a:fillRect/>
          </a:stretch>
        </p:blipFill>
        <p:spPr>
          <a:xfrm>
            <a:off x="5264981" y="1008994"/>
            <a:ext cx="958852" cy="1355834"/>
          </a:xfrm>
          <a:prstGeom prst="rect">
            <a:avLst/>
          </a:prstGeom>
        </p:spPr>
      </p:pic>
      <p:sp>
        <p:nvSpPr>
          <p:cNvPr id="2" name="Номер слайда 1">
            <a:extLst>
              <a:ext uri="{FF2B5EF4-FFF2-40B4-BE49-F238E27FC236}">
                <a16:creationId xmlns:a16="http://schemas.microsoft.com/office/drawing/2014/main" id="{92BB345A-B190-457B-BA5F-0D9D45E42F7D}"/>
              </a:ext>
            </a:extLst>
          </p:cNvPr>
          <p:cNvSpPr>
            <a:spLocks noGrp="1"/>
          </p:cNvSpPr>
          <p:nvPr>
            <p:ph type="sldNum" idx="12"/>
          </p:nvPr>
        </p:nvSpPr>
        <p:spPr/>
        <p:txBody>
          <a:bodyPr>
            <a:normAutofit/>
          </a:bodyPr>
          <a:lstStyle/>
          <a:p>
            <a:fld id="{00000000-1234-1234-1234-123412341234}" type="slidenum">
              <a:rPr lang="ru" smtClean="0"/>
              <a:pPr/>
              <a:t>55</a:t>
            </a:fld>
            <a:endParaRPr lang="ru"/>
          </a:p>
        </p:txBody>
      </p:sp>
    </p:spTree>
    <p:extLst>
      <p:ext uri="{BB962C8B-B14F-4D97-AF65-F5344CB8AC3E}">
        <p14:creationId xmlns:p14="http://schemas.microsoft.com/office/powerpoint/2010/main" val="455362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Вывод программы:</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48.666666666666664</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допустим, мы хотим вывести это сообщение на экран несколько раз. Ну давайте, допустим, 5, чтобы точно его не пропустить.</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для этого нам также может помочь цикл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Для этого в цикле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можно указать определенное количество раз, которое он будет выполнен через промежутки и индексы. Давайте объявим переменную I, которая будет содержать текущее значение нашего индекса и здесь это объявление целесообразно, поскольку мы будем работать именно с индексами. Вот здесь, например, у нас никаких индексов нет. Здесь у нас влажность. А сейчас мы будем работать с индексами. А I – это общепринятое обозначение для индекса. Так что для каждого индекса в последовательность из 5 элементов, например, мы выведем наше сообщение и давайте мы выведем индекс. Конечно же не забываем про «:» после объявления цикла. Выполняем код и видим, что, да действительно, вывелись индексы начиная от 0 до 4.</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(42, 46, 39, 47, 53, 58, 52, 53, 48)</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sum_of_humidity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sum_of_humidity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humidity</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i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range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(5):</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sum_of_humidity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len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Вывод программы:</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48.666666666666664</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48.666666666666664</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48.666666666666664</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48.666666666666664</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48.666666666666664</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Почему так? Потому что индексы в «Питоне» нумеруются с 0, и правая граница сюда по этим причинам входить не будет. А здесь, мы когда 1 аргумент указываем – именно правую границу. Функция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Range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генерирует нам интервал от 0 до указанной правой границы. </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85500628-BF30-43E3-932D-72251CB15B59}"/>
              </a:ext>
            </a:extLst>
          </p:cNvPr>
          <p:cNvSpPr>
            <a:spLocks noGrp="1"/>
          </p:cNvSpPr>
          <p:nvPr>
            <p:ph type="sldNum" idx="12"/>
          </p:nvPr>
        </p:nvSpPr>
        <p:spPr/>
        <p:txBody>
          <a:bodyPr>
            <a:normAutofit/>
          </a:bodyPr>
          <a:lstStyle/>
          <a:p>
            <a:fld id="{00000000-1234-1234-1234-123412341234}" type="slidenum">
              <a:rPr lang="ru" smtClean="0"/>
              <a:pPr/>
              <a:t>56</a:t>
            </a:fld>
            <a:endParaRPr lang="ru"/>
          </a:p>
        </p:txBody>
      </p:sp>
    </p:spTree>
    <p:extLst>
      <p:ext uri="{BB962C8B-B14F-4D97-AF65-F5344CB8AC3E}">
        <p14:creationId xmlns:p14="http://schemas.microsoft.com/office/powerpoint/2010/main" val="241060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268876"/>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Если же мы хотим задать левую и правую границу, мы должны указать 2 аргумента. Но, при этом, если мы объявим вот так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i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range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(1, 5):, у нас будет всего 4 элемента выведено, поскольку мы знаем, что правая граница у нас в интервал не входит. И чтобы вывести 5, мы должны указать сюда 6. 6 не войдет, а вот 5 войдет. Но опять же, по аналогии со срезами, можно сюда шаг указать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i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range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(1, 6, 2):. Допустим, вывести только четные элементы. Далее, допустим, у нас стоит такая задача, что нужно дополнить эту выборку перед расчетами последним значением.</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Давайте так его и назовем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Last_humidity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Мы его должны ввести с клавиатуры. А как вы знаете, с клавиатуры можно ввести не только цифры, но и буквы над это значение, как-то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провалидировать</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Давайте этим и займемся. Сюда пока что присвоим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None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None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 это такой специальный тип данных, который говорит нам о том, что в эту переменную мы пока ничего не присвоили, но для каких-то целей ее зарезервировали. И воспользуемся для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валидации</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циклом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While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Скажем, что пока у нас переменная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Last_humidity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is</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None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здесь важно, что я использовал именно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Is</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а не оператор двойного равно, поскольку объект со значением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None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у нас создается 1 на всю программу. И нам целесообразней сравнивать не какое-то значение, которое у нас в переменной со значением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None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а именно области памяти, на которые наша переменная указывает, на которые указывает значение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None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Эта область памяти будет одна и таким образом, сравнение будет производиться быстрее, чем через тот же оператор равно-равно, если мы сравним вот так, нас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PyCharm</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уже предупреждает о том, что нам, наверное, нужно лучше всего воспользоваться оператором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Is</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для того, чтобы наша программа работала быстрее.</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Итак. Пока у нас переменная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Last_humidity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содержит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None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мы должны сделать следующее: во-первых, давайте напишем о том, что нужно ввести влажность. И прокомментируем, что целое число это должно быть. На самом деле оно может быть не целое, но вот я так захотел. Потом мы создадим какую-о еще одну переменную, которую назовем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Input_dаta</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чтобы узнать, а что у нас пришло на вход-то, собственно. Мы пока не знаем, что это влажность. Это может быть как строка, которая влажностью вовсе и не является. Поэтому мы говорим, что это какой-то набор данных, который пришел к нам из потока ввода.</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Далее нам нужно проверить, что строчка, которую мы получили из потока ввода является числом. Как это сделать? Правильно это можно сделать при помощи функции строк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isdigit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E51B091C-D68B-4C88-A706-31D929DE2EEF}"/>
              </a:ext>
            </a:extLst>
          </p:cNvPr>
          <p:cNvSpPr>
            <a:spLocks noGrp="1"/>
          </p:cNvSpPr>
          <p:nvPr>
            <p:ph type="sldNum" idx="12"/>
          </p:nvPr>
        </p:nvSpPr>
        <p:spPr/>
        <p:txBody>
          <a:bodyPr>
            <a:normAutofit/>
          </a:bodyPr>
          <a:lstStyle/>
          <a:p>
            <a:fld id="{00000000-1234-1234-1234-123412341234}" type="slidenum">
              <a:rPr lang="ru" smtClean="0"/>
              <a:pPr/>
              <a:t>57</a:t>
            </a:fld>
            <a:endParaRPr lang="ru"/>
          </a:p>
        </p:txBody>
      </p:sp>
    </p:spTree>
    <p:extLst>
      <p:ext uri="{BB962C8B-B14F-4D97-AF65-F5344CB8AC3E}">
        <p14:creationId xmlns:p14="http://schemas.microsoft.com/office/powerpoint/2010/main" val="3846317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82287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давайте здесь проверим, что если строчка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Input_dаta</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у нас является содержащей числа, то мы сделаем следующее: мы в переменную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Last_humidity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присвоим значения строчки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Input_dаta</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но перед этим мы его приведем к числовому типу данных. Далее мы дополним нашу выборку значением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Last_humidity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посмотрим, как наша программа будет работать в этом случае. Давайте запустим.</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last_humidity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None</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while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last_humidity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None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input_data.isdigit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last_humidity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(42, 46, 39, 47, 53, 58, 52, 53, 48,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last_humidity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sum_of_humidity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sum_of_humidity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humidity</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i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range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 6, 2):</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print(i,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sum_of_humidity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len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Нас просят ввести влажность целое число, допустим, давайте введем какую-нибудь строчку, ну например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Slurn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Мы видим, что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валидатор</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не пропустил нашу строчку.</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Давайте попробуем ввести отрицательное число. Но так как знак «-» тоже не является частью числа, не является цифрой, собственно, наш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валидатор</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не пропускает такое число. Вот если мы хотим ввести, допустим, влажность 90, то наш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валидатор</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эту влажность пропустит. И в результате мы получим в качестве средней влажности какое-то число, значительно большее, чем 48,666 в периоде, но поскольку 90 больше, и оно сместит наше среднее значение. И мы видим, что, да, действительно, наше среднее значение теперь стало 52,8.</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Вывод программы:</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90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1 52.8</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3 52.8</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5 52.8</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3" name="Рисунок 2">
            <a:extLst>
              <a:ext uri="{FF2B5EF4-FFF2-40B4-BE49-F238E27FC236}">
                <a16:creationId xmlns:a16="http://schemas.microsoft.com/office/drawing/2014/main" id="{7CD9CF91-BC78-4D87-86E4-BA0495245DF3}"/>
              </a:ext>
            </a:extLst>
          </p:cNvPr>
          <p:cNvPicPr>
            <a:picLocks noChangeAspect="1"/>
          </p:cNvPicPr>
          <p:nvPr/>
        </p:nvPicPr>
        <p:blipFill>
          <a:blip r:embed="rId4"/>
          <a:stretch>
            <a:fillRect/>
          </a:stretch>
        </p:blipFill>
        <p:spPr>
          <a:xfrm>
            <a:off x="5058296" y="7327323"/>
            <a:ext cx="1165537" cy="1648504"/>
          </a:xfrm>
          <a:prstGeom prst="rect">
            <a:avLst/>
          </a:prstGeom>
        </p:spPr>
      </p:pic>
      <p:sp>
        <p:nvSpPr>
          <p:cNvPr id="2" name="Номер слайда 1">
            <a:extLst>
              <a:ext uri="{FF2B5EF4-FFF2-40B4-BE49-F238E27FC236}">
                <a16:creationId xmlns:a16="http://schemas.microsoft.com/office/drawing/2014/main" id="{7866B28B-965C-48E6-86C4-2263E640426B}"/>
              </a:ext>
            </a:extLst>
          </p:cNvPr>
          <p:cNvSpPr>
            <a:spLocks noGrp="1"/>
          </p:cNvSpPr>
          <p:nvPr>
            <p:ph type="sldNum" idx="12"/>
          </p:nvPr>
        </p:nvSpPr>
        <p:spPr/>
        <p:txBody>
          <a:bodyPr>
            <a:normAutofit/>
          </a:bodyPr>
          <a:lstStyle/>
          <a:p>
            <a:fld id="{00000000-1234-1234-1234-123412341234}" type="slidenum">
              <a:rPr lang="ru" smtClean="0"/>
              <a:pPr/>
              <a:t>58</a:t>
            </a:fld>
            <a:endParaRPr lang="ru"/>
          </a:p>
        </p:txBody>
      </p:sp>
    </p:spTree>
    <p:extLst>
      <p:ext uri="{BB962C8B-B14F-4D97-AF65-F5344CB8AC3E}">
        <p14:creationId xmlns:p14="http://schemas.microsoft.com/office/powerpoint/2010/main" val="875017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1805568"/>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Давайте попробуем запустить еще раз. Опять же, строки у нас не проходят, и укажем сюда влажность 9000%, и мы видим, что, да, действительно, все работает как надо. И теперь уже наша средняя влажность сместилась, ну прям, очень сильно.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На этом по циклам все. Дальше вас ждет еще один урок по прерываниям цикла и после этого только будет домашнее задание. Пока что нет. Пока.</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cxnSp>
        <p:nvCxnSpPr>
          <p:cNvPr id="4" name="Google Shape;62;p14">
            <a:extLst>
              <a:ext uri="{FF2B5EF4-FFF2-40B4-BE49-F238E27FC236}">
                <a16:creationId xmlns:a16="http://schemas.microsoft.com/office/drawing/2014/main" id="{A3C80EB4-FD40-4861-A208-92B181B4E512}"/>
              </a:ext>
            </a:extLst>
          </p:cNvPr>
          <p:cNvCxnSpPr>
            <a:cxnSpLocks/>
          </p:cNvCxnSpPr>
          <p:nvPr/>
        </p:nvCxnSpPr>
        <p:spPr>
          <a:xfrm>
            <a:off x="0" y="2753159"/>
            <a:ext cx="6858000" cy="16723"/>
          </a:xfrm>
          <a:prstGeom prst="straightConnector1">
            <a:avLst/>
          </a:prstGeom>
          <a:noFill/>
          <a:ln w="9525" cap="flat" cmpd="sng">
            <a:solidFill>
              <a:srgbClr val="FFBC00"/>
            </a:solidFill>
            <a:prstDash val="solid"/>
            <a:round/>
            <a:headEnd type="none" w="med" len="med"/>
            <a:tailEnd type="none" w="med" len="med"/>
          </a:ln>
        </p:spPr>
      </p:cxnSp>
      <p:sp>
        <p:nvSpPr>
          <p:cNvPr id="6" name="Google Shape;67;p14">
            <a:extLst>
              <a:ext uri="{FF2B5EF4-FFF2-40B4-BE49-F238E27FC236}">
                <a16:creationId xmlns:a16="http://schemas.microsoft.com/office/drawing/2014/main" id="{080E04FB-58DB-49C0-87F4-639CA44F3D93}"/>
              </a:ext>
            </a:extLst>
          </p:cNvPr>
          <p:cNvSpPr txBox="1"/>
          <p:nvPr/>
        </p:nvSpPr>
        <p:spPr>
          <a:xfrm>
            <a:off x="634164" y="2164643"/>
            <a:ext cx="5589671" cy="605239"/>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Урок 2.</a:t>
            </a:r>
            <a:r>
              <a:rPr kumimoji="0" lang="en-US"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7</a:t>
            </a:r>
            <a:r>
              <a:rPr kumimoji="0" lang="ru-RU"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  Шаг </a:t>
            </a:r>
            <a:r>
              <a:rPr kumimoji="0" lang="en-US"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6</a:t>
            </a:r>
            <a:r>
              <a:rPr kumimoji="0" lang="ru-RU"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 – Прерывания циклов</a:t>
            </a:r>
            <a:endParaRPr kumimoji="0"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endParaRPr>
          </a:p>
        </p:txBody>
      </p:sp>
      <p:sp>
        <p:nvSpPr>
          <p:cNvPr id="7" name="Google Shape;64;p14">
            <a:extLst>
              <a:ext uri="{FF2B5EF4-FFF2-40B4-BE49-F238E27FC236}">
                <a16:creationId xmlns:a16="http://schemas.microsoft.com/office/drawing/2014/main" id="{5320D3F7-EE53-423D-AADC-60BA76EC458E}"/>
              </a:ext>
            </a:extLst>
          </p:cNvPr>
          <p:cNvSpPr txBox="1"/>
          <p:nvPr/>
        </p:nvSpPr>
        <p:spPr>
          <a:xfrm>
            <a:off x="634163" y="3121537"/>
            <a:ext cx="5589671" cy="2174900"/>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b="1" i="0" u="none" strike="noStrike" kern="0" cap="none" spc="0" normalizeH="0" baseline="0" noProof="0" dirty="0">
                <a:ln>
                  <a:noFill/>
                </a:ln>
                <a:solidFill>
                  <a:srgbClr val="C8C8C8"/>
                </a:solidFill>
                <a:effectLst/>
                <a:uLnTx/>
                <a:uFillTx/>
                <a:latin typeface="Roboto"/>
                <a:ea typeface="Roboto"/>
                <a:cs typeface="Roboto"/>
                <a:sym typeface="Roboto"/>
              </a:rPr>
              <a:t>Текстовый вариант видеоурока с предыдущего шага.</a:t>
            </a:r>
            <a:endParaRPr kumimoji="0" lang="en-US" sz="1200" b="1"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8C8C8"/>
                </a:solidFill>
                <a:effectLst/>
                <a:uLnTx/>
                <a:uFillTx/>
                <a:latin typeface="Roboto"/>
                <a:ea typeface="Roboto"/>
                <a:cs typeface="Roboto"/>
                <a:sym typeface="Roboto"/>
              </a:rPr>
              <a:t/>
            </a:r>
            <a:br>
              <a:rPr kumimoji="0" lang="en-US" sz="1200" b="1" i="0" u="none" strike="noStrike" kern="0" cap="none" spc="0" normalizeH="0" baseline="0" noProof="0" dirty="0">
                <a:ln>
                  <a:noFill/>
                </a:ln>
                <a:solidFill>
                  <a:srgbClr val="C8C8C8"/>
                </a:solidFill>
                <a:effectLst/>
                <a:uLnTx/>
                <a:uFillTx/>
                <a:latin typeface="Roboto"/>
                <a:ea typeface="Roboto"/>
                <a:cs typeface="Roboto"/>
                <a:sym typeface="Roboto"/>
              </a:rPr>
            </a:b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Привет! В этом уроке продолжаем говорить о циклах. И сегодня поговорим о том, что такое прерывание в циклах, зачем они нужны, как они работают и в каких случаях их применять. Для этого в конце мы решим один кейс, который позволит нам не только разобраться с прерыванием циклов на практике, но, а также закрепить все, что мы проходили, о циклах в целом, да, и вообще о всем том, что мы рассматривали до этого. Давайте начинать.</a:t>
            </a:r>
            <a:endParaRPr kumimoji="0" lang="en-US" sz="1200" b="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b="1" i="0" u="none" strike="noStrike" kern="0" cap="none" spc="0" normalizeH="0" baseline="0" noProof="0" dirty="0">
              <a:ln>
                <a:noFill/>
              </a:ln>
              <a:solidFill>
                <a:srgbClr val="C8C8C8"/>
              </a:solidFill>
              <a:effectLst/>
              <a:uLnTx/>
              <a:uFillTx/>
              <a:latin typeface="Roboto"/>
              <a:ea typeface="Roboto"/>
              <a:cs typeface="Roboto"/>
              <a:sym typeface="Roboto"/>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5" y="5033707"/>
            <a:ext cx="5589670" cy="378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3D3465FB-8884-4D78-ACF9-984117122D93}"/>
              </a:ext>
            </a:extLst>
          </p:cNvPr>
          <p:cNvSpPr>
            <a:spLocks noGrp="1"/>
          </p:cNvSpPr>
          <p:nvPr>
            <p:ph type="sldNum" idx="12"/>
          </p:nvPr>
        </p:nvSpPr>
        <p:spPr/>
        <p:txBody>
          <a:bodyPr>
            <a:normAutofit/>
          </a:bodyPr>
          <a:lstStyle/>
          <a:p>
            <a:fld id="{00000000-1234-1234-1234-123412341234}" type="slidenum">
              <a:rPr lang="ru" smtClean="0"/>
              <a:pPr/>
              <a:t>59</a:t>
            </a:fld>
            <a:endParaRPr lang="ru"/>
          </a:p>
        </p:txBody>
      </p:sp>
    </p:spTree>
    <p:extLst>
      <p:ext uri="{BB962C8B-B14F-4D97-AF65-F5344CB8AC3E}">
        <p14:creationId xmlns:p14="http://schemas.microsoft.com/office/powerpoint/2010/main" val="407054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4" name="Google Shape;64;p14"/>
          <p:cNvSpPr txBox="1"/>
          <p:nvPr/>
        </p:nvSpPr>
        <p:spPr>
          <a:xfrm>
            <a:off x="634164" y="359075"/>
            <a:ext cx="5589671" cy="4575557"/>
          </a:xfrm>
          <a:prstGeom prst="rect">
            <a:avLst/>
          </a:prstGeom>
          <a:noFill/>
          <a:ln>
            <a:noFill/>
          </a:ln>
        </p:spPr>
        <p:txBody>
          <a:bodyPr spcFirstLastPara="1" wrap="square" lIns="162533" tIns="162533" rIns="162533" bIns="162533" anchor="t" anchorCtr="0">
            <a:spAutoFit/>
          </a:bodyPr>
          <a:lstStyle/>
          <a:p>
            <a:pPr>
              <a:buClr>
                <a:srgbClr val="FFC000"/>
              </a:buClr>
            </a:pPr>
            <a:r>
              <a:rPr lang="ru-RU" sz="1200" dirty="0">
                <a:solidFill>
                  <a:srgbClr val="C8C8C8"/>
                </a:solidFill>
                <a:latin typeface="Roboto"/>
                <a:ea typeface="Roboto"/>
                <a:cs typeface="Roboto"/>
                <a:sym typeface="Roboto"/>
              </a:rPr>
              <a:t>Возможно, это звучит как "</a:t>
            </a:r>
            <a:r>
              <a:rPr lang="ru-RU" sz="1200" dirty="0" err="1">
                <a:solidFill>
                  <a:srgbClr val="C8C8C8"/>
                </a:solidFill>
                <a:latin typeface="Roboto"/>
                <a:ea typeface="Roboto"/>
                <a:cs typeface="Roboto"/>
                <a:sym typeface="Roboto"/>
              </a:rPr>
              <a:t>сепульки</a:t>
            </a:r>
            <a:r>
              <a:rPr lang="ru-RU" sz="1200" dirty="0">
                <a:solidFill>
                  <a:srgbClr val="C8C8C8"/>
                </a:solidFill>
                <a:latin typeface="Roboto"/>
                <a:ea typeface="Roboto"/>
                <a:cs typeface="Roboto"/>
                <a:sym typeface="Roboto"/>
              </a:rPr>
              <a:t> размножаются в </a:t>
            </a:r>
            <a:r>
              <a:rPr lang="ru-RU" sz="1200" dirty="0" err="1">
                <a:solidFill>
                  <a:srgbClr val="C8C8C8"/>
                </a:solidFill>
                <a:latin typeface="Roboto"/>
                <a:ea typeface="Roboto"/>
                <a:cs typeface="Roboto"/>
                <a:sym typeface="Roboto"/>
              </a:rPr>
              <a:t>сепулькариях</a:t>
            </a:r>
            <a:r>
              <a:rPr lang="ru-RU" sz="1200" dirty="0">
                <a:solidFill>
                  <a:srgbClr val="C8C8C8"/>
                </a:solidFill>
                <a:latin typeface="Roboto"/>
                <a:ea typeface="Roboto"/>
                <a:cs typeface="Roboto"/>
                <a:sym typeface="Roboto"/>
              </a:rPr>
              <a:t>", давайте разбираться. Эта терминология поможет лучше понимать документацию и технические тексты. С ними приходится часто сталкиваться так как удержать в голове абсолютно все - задача не из простых и даже не из необходимых.</a:t>
            </a:r>
          </a:p>
          <a:p>
            <a:pPr>
              <a:buClr>
                <a:srgbClr val="FFC000"/>
              </a:buClr>
            </a:pPr>
            <a:r>
              <a:rPr lang="ru-RU" sz="1200" dirty="0">
                <a:solidFill>
                  <a:srgbClr val="C8C8C8"/>
                </a:solidFill>
                <a:latin typeface="Roboto"/>
                <a:ea typeface="Roboto"/>
                <a:cs typeface="Roboto"/>
                <a:sym typeface="Roboto"/>
              </a:rPr>
              <a:t>Оператор это то, что позволяет произвести некоторые действия. Например, сложить, умножить, получить остаток от деления. Операнд это то, над чем производится действие. Например в выражении 2000 + 2.71 операндами являются 2000 и 2.71, а оператором “+”. Разные операторы работают с разным количеством операндов. Например оператор сложения - бинарный. Чтобы произвести сложение нужно иметь два числа. А вот оператор противоположного числа работает с одним операндом: результат - число с другим знаком. Стоит заметить, что этот же символ может быть и оператором вычитания. Здесь интерпретатор языка по количеству операндов сам понимает какую операцию нужно произвести. Также интерпретатор знает о последовательностях применения операторов. В случае чисел все как в математике. Например, деление выполняется раньше, чем сложение. Операции с одинаковым приоритетом выполняются слева направо.</a:t>
            </a:r>
          </a:p>
          <a:p>
            <a:pPr>
              <a:buClr>
                <a:srgbClr val="FFC000"/>
              </a:buClr>
            </a:pPr>
            <a:r>
              <a:rPr lang="ru-RU" sz="1200" dirty="0">
                <a:solidFill>
                  <a:srgbClr val="C8C8C8"/>
                </a:solidFill>
                <a:latin typeface="Roboto"/>
                <a:ea typeface="Roboto"/>
                <a:cs typeface="Roboto"/>
                <a:sym typeface="Roboto"/>
              </a:rPr>
              <a:t>Кстати, раз уж было обещано говорить о </a:t>
            </a:r>
            <a:r>
              <a:rPr lang="ru-RU" sz="1200" dirty="0" err="1">
                <a:solidFill>
                  <a:srgbClr val="C8C8C8"/>
                </a:solidFill>
                <a:latin typeface="Roboto"/>
                <a:ea typeface="Roboto"/>
                <a:cs typeface="Roboto"/>
                <a:sym typeface="Roboto"/>
              </a:rPr>
              <a:t>code</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style</a:t>
            </a:r>
            <a:r>
              <a:rPr lang="ru-RU" sz="1200" dirty="0">
                <a:solidFill>
                  <a:srgbClr val="C8C8C8"/>
                </a:solidFill>
                <a:latin typeface="Roboto"/>
                <a:ea typeface="Roboto"/>
                <a:cs typeface="Roboto"/>
                <a:sym typeface="Roboto"/>
              </a:rPr>
              <a:t>, то хорошей практикой является ставить пробелы по обе стороны бинарных операторов. С унарными операторами наоборот пробелы ставить не нужно. Это сильно повышает читаемость кода.</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4098" name="Picture 2">
            <a:extLst>
              <a:ext uri="{FF2B5EF4-FFF2-40B4-BE49-F238E27FC236}">
                <a16:creationId xmlns:a16="http://schemas.microsoft.com/office/drawing/2014/main" id="{C217C70A-CDFA-48AB-8E89-6613FC5C5D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61"/>
          <a:stretch/>
        </p:blipFill>
        <p:spPr bwMode="auto">
          <a:xfrm>
            <a:off x="710363" y="5051961"/>
            <a:ext cx="4654969" cy="311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4;p14">
            <a:extLst>
              <a:ext uri="{FF2B5EF4-FFF2-40B4-BE49-F238E27FC236}">
                <a16:creationId xmlns:a16="http://schemas.microsoft.com/office/drawing/2014/main" id="{95044072-B948-44C9-B28A-EF5CB2D0E7E5}"/>
              </a:ext>
            </a:extLst>
          </p:cNvPr>
          <p:cNvSpPr txBox="1"/>
          <p:nvPr/>
        </p:nvSpPr>
        <p:spPr>
          <a:xfrm>
            <a:off x="634164" y="8280400"/>
            <a:ext cx="5589671" cy="512906"/>
          </a:xfrm>
          <a:prstGeom prst="rect">
            <a:avLst/>
          </a:prstGeom>
          <a:noFill/>
          <a:ln>
            <a:noFill/>
          </a:ln>
        </p:spPr>
        <p:txBody>
          <a:bodyPr spcFirstLastPara="1" wrap="square" lIns="162533" tIns="162533" rIns="162533" bIns="162533" anchor="t" anchorCtr="0">
            <a:spAutoFit/>
          </a:bodyPr>
          <a:lstStyle/>
          <a:p>
            <a:pPr>
              <a:buClr>
                <a:srgbClr val="FFC000"/>
              </a:buClr>
            </a:pPr>
            <a:r>
              <a:rPr lang="ru-RU" sz="1200" dirty="0">
                <a:solidFill>
                  <a:srgbClr val="C8C8C8"/>
                </a:solidFill>
                <a:latin typeface="Roboto"/>
                <a:ea typeface="Roboto"/>
                <a:cs typeface="Roboto"/>
                <a:sym typeface="Roboto"/>
              </a:rPr>
              <a:t>На этом по числам все, увидимся в следующем видео.</a:t>
            </a:r>
          </a:p>
        </p:txBody>
      </p:sp>
      <p:sp>
        <p:nvSpPr>
          <p:cNvPr id="2" name="Номер слайда 1">
            <a:extLst>
              <a:ext uri="{FF2B5EF4-FFF2-40B4-BE49-F238E27FC236}">
                <a16:creationId xmlns:a16="http://schemas.microsoft.com/office/drawing/2014/main" id="{4566D0E4-C34D-4A8E-8BCC-CB1D19D0825B}"/>
              </a:ext>
            </a:extLst>
          </p:cNvPr>
          <p:cNvSpPr>
            <a:spLocks noGrp="1"/>
          </p:cNvSpPr>
          <p:nvPr>
            <p:ph type="sldNum" idx="12"/>
          </p:nvPr>
        </p:nvSpPr>
        <p:spPr/>
        <p:txBody>
          <a:bodyPr/>
          <a:lstStyle/>
          <a:p>
            <a:fld id="{00000000-1234-1234-1234-123412341234}" type="slidenum">
              <a:rPr lang="ru" smtClean="0"/>
              <a:pPr/>
              <a:t>6</a:t>
            </a:fld>
            <a:endParaRPr lang="ru"/>
          </a:p>
        </p:txBody>
      </p:sp>
    </p:spTree>
    <p:extLst>
      <p:ext uri="{BB962C8B-B14F-4D97-AF65-F5344CB8AC3E}">
        <p14:creationId xmlns:p14="http://schemas.microsoft.com/office/powerpoint/2010/main" val="1544250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638208"/>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Что такое прерывания в циклах? Прерывания в циклах в «Питоне» бывает двух видов. Один из них реализуется при помощи оператора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break</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собственно, так и называется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break</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Он позволяет, вне зависимости от условия продолжения цикла, нам цикл завершить. То есть не важно там у нас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true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или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falls</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мы просто говорим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break</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цикл на этом завершается. Как же он работает? Давайте рассмотрим. У нас есть какая-то проверка продолжения, допустим в этот раз мы её прошли. Проверка у нас пройдена, и мы вводим искусственную проверку, при помощи оператора ветвления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if</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а не нужно ли нам сейчас наш цикл прервать? Допустим, что сейчас нам этого делать, ну совсем никак не нужно. И мы выполняем какой-то повторяемый код.</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Соответственно, снова возвращаемся в проверку выполнения. И так ещё раза три-четыре или сколько угодно. Не важно. Но в какой-то момент мы окажемся на проверке выполнения, после которой, нам нужно будет наш цикл остановить искусственно. То есть при помощи оператора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break</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Мы проверяем: сейчас нужно остановить наш цикл искусственно? И оказывается, что да, нужно. После этого, поток выполнения программы просто из цикла выходит. И не важно, что там было в условии продолжения, какие там были логические значения. Можно их потом распечатать, посмотреть. Ну всё это не важно, мы просто цикл остановили, вышли из него и пошли делать что-то ещё. Так случается, что это бывает нужно.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Так же есть ещё один оператор, который называется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continue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Он тоже относится к прерываниям в циклах. И позволяет просто пропустить одну из итераций. Например, у нас есть какая-то проверка, продолжения, мы ее успешно проходим. И опять же мы вводим искусственную проверку при помощи оператора ветвления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if</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Нужно ли нам сейчас пропустить нашу итерацию? Ну, допустим, нет, не нужно. Мы выполняем какой-то наш повторяемый код. Так мы ещё несколько раз. Оказываемся в проверке продолжения, после которой, нам нужно пропустить нашу операцию по каким-то причинам. Допустим, у нас попалось какое-то значение, которое нам ну вообще никак не нужно отрабатывать. Оно нашу программу сломает или оно вообще к нам никак не относится, случайно попало, так скажем. Да, нам нужно пропустить эту итерацию. И мы сразу переходим в проверку продолжения, то есть повторяемый код в этом случае выполнен не будет. И всё, что внутри тело цикла, ниже оператора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continue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на этой итерации выполнено не будет. Мы снова вернёмся к проверке продолжения. Ну и допустим, что проверка продолжения, после какого-то количества итераций таких, нам сказала, что всё, цикл завершён, мы из цикла выходим штатными способами. То есть на основной поток выполнения цикла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continue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никак не влияет. Он просто позволяет пропустить одну из его итерации.</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7" name="Google Shape;64;p14">
            <a:extLst>
              <a:ext uri="{FF2B5EF4-FFF2-40B4-BE49-F238E27FC236}">
                <a16:creationId xmlns:a16="http://schemas.microsoft.com/office/drawing/2014/main" id="{5320D3F7-EE53-423D-AADC-60BA76EC458E}"/>
              </a:ext>
            </a:extLst>
          </p:cNvPr>
          <p:cNvSpPr txBox="1"/>
          <p:nvPr/>
        </p:nvSpPr>
        <p:spPr>
          <a:xfrm>
            <a:off x="634163" y="3121537"/>
            <a:ext cx="5589671" cy="512906"/>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b="1" i="0" u="none" strike="noStrike" kern="0" cap="none" spc="0" normalizeH="0" baseline="0" noProof="0" dirty="0">
              <a:ln>
                <a:noFill/>
              </a:ln>
              <a:solidFill>
                <a:srgbClr val="C8C8C8"/>
              </a:solidFill>
              <a:effectLst/>
              <a:uLnTx/>
              <a:uFillTx/>
              <a:latin typeface="Roboto"/>
              <a:ea typeface="Roboto"/>
              <a:cs typeface="Roboto"/>
              <a:sym typeface="Roboto"/>
            </a:endParaRPr>
          </a:p>
        </p:txBody>
      </p:sp>
      <p:sp>
        <p:nvSpPr>
          <p:cNvPr id="2" name="Номер слайда 1">
            <a:extLst>
              <a:ext uri="{FF2B5EF4-FFF2-40B4-BE49-F238E27FC236}">
                <a16:creationId xmlns:a16="http://schemas.microsoft.com/office/drawing/2014/main" id="{F202F851-2229-4F34-9318-F6EA0718F0FA}"/>
              </a:ext>
            </a:extLst>
          </p:cNvPr>
          <p:cNvSpPr>
            <a:spLocks noGrp="1"/>
          </p:cNvSpPr>
          <p:nvPr>
            <p:ph type="sldNum" idx="12"/>
          </p:nvPr>
        </p:nvSpPr>
        <p:spPr/>
        <p:txBody>
          <a:bodyPr>
            <a:normAutofit/>
          </a:bodyPr>
          <a:lstStyle/>
          <a:p>
            <a:fld id="{00000000-1234-1234-1234-123412341234}" type="slidenum">
              <a:rPr lang="ru" smtClean="0"/>
              <a:pPr/>
              <a:t>60</a:t>
            </a:fld>
            <a:endParaRPr lang="ru"/>
          </a:p>
        </p:txBody>
      </p:sp>
    </p:spTree>
    <p:extLst>
      <p:ext uri="{BB962C8B-B14F-4D97-AF65-F5344CB8AC3E}">
        <p14:creationId xmlns:p14="http://schemas.microsoft.com/office/powerpoint/2010/main" val="2503947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1620902"/>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Итак, я говорил дальше о том, что у нас будет некоторый кейс, который позволит нам эти знания закрепить и систематизировать. Давайте с ним знакомиться. Он у нас в этот раз не очень выдуманный. Дальше по программе у нас будет кейс, где мы действительно будем раздавать права для работы в различных системах, но в этот раз этот кейс у нас будет несколько урезанный. Что нам нужно здесь сделать? Нам нужно выдать права на какие-то системы.</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1" y="1979977"/>
            <a:ext cx="5589672" cy="339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oogle Shape;64;p14">
            <a:extLst>
              <a:ext uri="{FF2B5EF4-FFF2-40B4-BE49-F238E27FC236}">
                <a16:creationId xmlns:a16="http://schemas.microsoft.com/office/drawing/2014/main" id="{C00CC126-122F-4E06-BF2E-5BBF6B07FF16}"/>
              </a:ext>
            </a:extLst>
          </p:cNvPr>
          <p:cNvSpPr txBox="1"/>
          <p:nvPr/>
        </p:nvSpPr>
        <p:spPr>
          <a:xfrm>
            <a:off x="634160" y="5640311"/>
            <a:ext cx="5589671" cy="291356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Допустим, программист работает в системе контроля версий. Какой - пока это не важно. Дизайнер у нас работает в каком-то корпоративном иллюстраторе. А ещё к нам приходят сантехники. Вообще, на самом деле, не понятно, почему они к нам попадают. Но время от времени такое случается, и нужно просто их пропускать, они потом сами найдут к кому прийти, найдут дорогу в административно-хозяйственный отдел. И там уже оформятся, как нужно, с доступами во все нужные им помещения. Но кроме того, при помощи ввода, мы хотим получать адрес электронной почты сотрудника, собственно, на которому доступ будет выдан.  И его профессию, чтобы по профессии и определять, куда допуск ему нужно выдать. Мы сформируем список систем, в который будет предоставлен. И выведем сообщение на экран, которое будет содержать, что он такой-такой, что, допустим, выдан доступ туда-то. Но есть некоторые ограничения. Как без них? Они бывают всегда.</a:t>
            </a:r>
          </a:p>
        </p:txBody>
      </p:sp>
      <p:sp>
        <p:nvSpPr>
          <p:cNvPr id="2" name="Номер слайда 1">
            <a:extLst>
              <a:ext uri="{FF2B5EF4-FFF2-40B4-BE49-F238E27FC236}">
                <a16:creationId xmlns:a16="http://schemas.microsoft.com/office/drawing/2014/main" id="{22C22800-61CD-4936-BA26-5BF821557231}"/>
              </a:ext>
            </a:extLst>
          </p:cNvPr>
          <p:cNvSpPr>
            <a:spLocks noGrp="1"/>
          </p:cNvSpPr>
          <p:nvPr>
            <p:ph type="sldNum" idx="12"/>
          </p:nvPr>
        </p:nvSpPr>
        <p:spPr/>
        <p:txBody>
          <a:bodyPr>
            <a:normAutofit/>
          </a:bodyPr>
          <a:lstStyle/>
          <a:p>
            <a:fld id="{00000000-1234-1234-1234-123412341234}" type="slidenum">
              <a:rPr lang="ru" smtClean="0"/>
              <a:pPr/>
              <a:t>61</a:t>
            </a:fld>
            <a:endParaRPr lang="ru"/>
          </a:p>
        </p:txBody>
      </p:sp>
    </p:spTree>
    <p:extLst>
      <p:ext uri="{BB962C8B-B14F-4D97-AF65-F5344CB8AC3E}">
        <p14:creationId xmlns:p14="http://schemas.microsoft.com/office/powerpoint/2010/main" val="1042864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Мы не знаем сколько сотрудников у нас должно быть добавлено изначально. То есть мы их добавляем не пачками, то есть «только по три», или не «только по пять», или не «только по одному».  Сколько придёт, столько и будет. Так же доступ в иллюстратор выдаётся только с третьего раза, поскольку иллюстратор у нас не очень стабильная система. И за какой-то один запуск программы нам нельзя добавить больше пяти сотрудников. Потому что, допустим, тот же иллюстратор, если мы добавим туда больше пяти сотрудников, он у нас зависнет, и там вообще никто ничего делать не сможет. Тоже самое относится и к системе контроля версий, например. Между собой они тоже, разумеется, взаимодействует, поэтому, когда мы добавляем разных сотрудников в разные программы, то они друг на друга как-то налагают ограничения. И нельзя, чтобы больше пяти сотрудников в целом за запуск было у нас добавлено. Давайте решать.</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для этого я перешел в среду разработки и расписал, уже всем я надеюсь полюбившиеся, TODO-комментарии, которые позволят нам понять, с чего нам начать процесс разработки программы, как отследить его прогресс.</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TODO: Получать адрес электронной почты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сотрубники</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и его профессию</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TODO: Сформировать список систем, в которые будет предоставлен доступ и вывести на экран сообщение с этим списком</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TODO: Программист работает в СКВ</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TODO: Дизайнер работает в иллюстраторе </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TODO: Сантехнику не нужны доступы</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TODO: Должна быть возможность выдать права нескольким сотрудникам за один запуск</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TODO: Доступ в иллюстратор выдается только с третьего раза</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TODO: За один запуск нельзя добавлять более пяти новых сотрудников, о лимитах нужно оповестить</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на самом деле, когда дело касается циклов, иногда полезно бывает реализовать просто одну итерацию цикла. Понять, как она работает, отладить её.  Затем уже обернуть это всё в цикл, то есть сделать нашу реализацию его телом, внести какие-то не большие изменения, чтобы это все работало вместе с циклом. И тогда наша программа будет разрабатываться прозрачно и удобно для программиста.</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Давайте в соответствии с этой идеологией и начнём разрабатывать. Первый наш комментарий, это то, что нам нужно получать адрес электронной почты сотрудника и его профессию откуда-нибудь. Ну допустим из потока ввода. </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BDFBE903-B6DC-43EC-A06B-4BFAF2274304}"/>
              </a:ext>
            </a:extLst>
          </p:cNvPr>
          <p:cNvSpPr>
            <a:spLocks noGrp="1"/>
          </p:cNvSpPr>
          <p:nvPr>
            <p:ph type="sldNum" idx="12"/>
          </p:nvPr>
        </p:nvSpPr>
        <p:spPr/>
        <p:txBody>
          <a:bodyPr>
            <a:normAutofit/>
          </a:bodyPr>
          <a:lstStyle/>
          <a:p>
            <a:fld id="{00000000-1234-1234-1234-123412341234}" type="slidenum">
              <a:rPr lang="ru" smtClean="0"/>
              <a:pPr/>
              <a:t>62</a:t>
            </a:fld>
            <a:endParaRPr lang="ru"/>
          </a:p>
        </p:txBody>
      </p:sp>
    </p:spTree>
    <p:extLst>
      <p:ext uri="{BB962C8B-B14F-4D97-AF65-F5344CB8AC3E}">
        <p14:creationId xmlns:p14="http://schemas.microsoft.com/office/powerpoint/2010/main" val="30887185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Давайте для этого сначала напишем, что нужно ввести нам адрес электронной почтой сотрудника «введите e-</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mail</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далее мы сохраним в переменную e-</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mail</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то, что мы получили в потоке ввода. Зачем мы снова попросим ввести профессию. Снова сохраним в переменную, уже в другую, с названием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job</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воспользуемся опять же функцией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input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print("Введите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print("Введите профессию")</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job</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Всё, первый TODO-комментарий можем считать закрытым. Дальше нам нужно сформировать список систем, в который будет предоставлен доступ в соответствии с TODO-комментариями внизу. А ещё нам нужно вывести сообщение на экран «кому и куда был предоставлен доступ».</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Для этого давайте создадим переменную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system</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она будет содержать систему, в которую мы выдаём доступ. И пока что присвоим ей значение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none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То есть мы эту переменную зарезервировали, но ей ещё не воспользовались. И дальше давайте сделаем следующее сравнение. Организуем ветвления нашей программы. Если позиция, на которую пришел человек, является профессия программиста, то мы сделаем следующее: мы выдадим ему доступ в систему контроля версий. Иначе, если человек, который к нам пришел, является дизайнером, то мы выдадим ему доступ в иллюстратор. А вот, если к нам пришел кто-то ещё, то мы заранее знаем, что к нам пришел никто иной, как сантехник. Мы, конечно, бы и рады были ему помочь, но для осуществления его рабочей деятельности, ему нужен, наверное, какой-нибудь сантехнический трос или вантуз, или что-нибудь ещё. А мы таким поделиться не можем, поскольку у нас у самих нет. Но мы можем ему сказать, где ему можно поискать. Мы можем ему сказать, что у нас административно-хозяйственный отдел через три двери направо.</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после этого, мы выведем, что такому-то человеку сюда, интерполируем переменную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email</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был выдан доступ в какую-то систему. И сюда интерполируем переменную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system</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Но если к нам пришёл сантехник, у нас же никакой системы не было, и надо распечатать, что выдан доступ в никуда. Хотя, на самом деле, доступов мы не выдавали. Давайте сделаем проверку того, что у нас переменная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system</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она не является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none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Опять же, как мы помним,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none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мы проверяем через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is</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поскольку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none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создается одна на всю программу, и нам эффективней сравнивать по ссылке на область памяти, чем по значениям.</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15DE2896-2C51-4E3E-8973-C0F4F3D84119}"/>
              </a:ext>
            </a:extLst>
          </p:cNvPr>
          <p:cNvSpPr>
            <a:spLocks noGrp="1"/>
          </p:cNvSpPr>
          <p:nvPr>
            <p:ph type="sldNum" idx="12"/>
          </p:nvPr>
        </p:nvSpPr>
        <p:spPr/>
        <p:txBody>
          <a:bodyPr>
            <a:normAutofit/>
          </a:bodyPr>
          <a:lstStyle/>
          <a:p>
            <a:fld id="{00000000-1234-1234-1234-123412341234}" type="slidenum">
              <a:rPr lang="ru" smtClean="0"/>
              <a:pPr/>
              <a:t>63</a:t>
            </a:fld>
            <a:endParaRPr lang="ru"/>
          </a:p>
        </p:txBody>
      </p:sp>
    </p:spTree>
    <p:extLst>
      <p:ext uri="{BB962C8B-B14F-4D97-AF65-F5344CB8AC3E}">
        <p14:creationId xmlns:p14="http://schemas.microsoft.com/office/powerpoint/2010/main" val="3254226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print("Введите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print("Введите профессию")</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job</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None</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job</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"Программист":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"CKB"</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job</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"Дизайнер":</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"Иллюстратор"</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print("АХО через три двери направо")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not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None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print(f"{</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был выдан доступ в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Теперь давайте выполним нашу программу и посмотрим, что получилось.</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werwer</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профессию</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Программист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werwer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был выдан доступ в CKB</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Нас просят ввести e-</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mail</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Давайте введем какой-нибудь. И введём, что это, например, был программист. Да, ему был выдан доступ в систему контроля версий.</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А если к нам пришёл, например, сантехник, то мы ему сказали, что вход через три двери направо. Ты можешь обратиться туда, и там тебе дадут всё, что тебе нужно. Поэтому эти TODO-комментарии мы можем считать выполненными.</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Далее нам нужно обеспечить нашей программе вводить права нескольким сотрудникам за один запуск. И как вы поняли это все делается при помощи цикла.  Мы, конечно, помним об ограничениях нашей системы, которые описаны в последнем TODO, но для разработки мы воспользуемся бесконечным циклом. Сделать цикл бесконечным можно при помощи объявления условия продолжения цикла, как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true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5F4406F0-C22A-4A7E-BC0F-80ED37DEA6D9}"/>
              </a:ext>
            </a:extLst>
          </p:cNvPr>
          <p:cNvSpPr>
            <a:spLocks noGrp="1"/>
          </p:cNvSpPr>
          <p:nvPr>
            <p:ph type="sldNum" idx="12"/>
          </p:nvPr>
        </p:nvSpPr>
        <p:spPr/>
        <p:txBody>
          <a:bodyPr>
            <a:normAutofit/>
          </a:bodyPr>
          <a:lstStyle/>
          <a:p>
            <a:fld id="{00000000-1234-1234-1234-123412341234}" type="slidenum">
              <a:rPr lang="ru" smtClean="0"/>
              <a:pPr/>
              <a:t>64</a:t>
            </a:fld>
            <a:endParaRPr lang="ru"/>
          </a:p>
        </p:txBody>
      </p:sp>
    </p:spTree>
    <p:extLst>
      <p:ext uri="{BB962C8B-B14F-4D97-AF65-F5344CB8AC3E}">
        <p14:creationId xmlns:p14="http://schemas.microsoft.com/office/powerpoint/2010/main" val="1246622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82287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То есть оно всегда будет продолжаться. И выйти из такого цикла можно только при помощи инструкции, которую мы совсем недавно разобрали. Это инструкция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brеak</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давайте сразу ей воспользуемся. Допустим, если мы ввели пустой e-</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mail</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 это значит, что мы хотим завершить работу нашей программы. Если у нас наш e-</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mail</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равен пустой строке, то мы наш бесконечный цикл прервём. И при этом мы напишем, что вот прерван.</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Ну а дальше у нас есть такая интересная ситуация. Когда к нам приходит сантехник, мы защищаемся от того, чтобы выдать ему куда-нибудь доступ, но при этом, когда к нам приходит программист и дизайнер, допустим, они приходят намного чаще, мы все равно делаем эту лишнюю проверку. Почему бы нам здесь просто не пропустить итерацию, а эту лишнюю проверку вовсе не делать? Такая оптимизация будет нашей программе только полезная. И давайте посмотрим, что у нас получилось.</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while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True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print("Введите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print("Ввод прерван")</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break</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print("Введите профессию")</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job</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None</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job</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"Программист":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"CKB"</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job</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"Дизайнер":</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"Иллюстратор"</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print("АХО через три двери направо")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continue</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print(f"{</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был выдан доступ в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Выполняем, вводим какой-нибудь e-</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mail</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допустим, к нам пришёл тот самый сантехник. И мы говорим ему, что через три двери направо ты найдёшь отдел, который тебе нужен. Затем к нам пришел, допустим, какой-нибудь программист. И мы ему выдали доступ в систему контроля версий. И теперь уже к нам пришел дизайнер. Мы ему выдали доступ в иллюстратор. Всё работает, как нужно. TODO-комментарий мы можем считать выполненным. Программу нашу тоже остановим.</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91D8FD91-C462-4FAC-94EE-5CC6D7F5497E}"/>
              </a:ext>
            </a:extLst>
          </p:cNvPr>
          <p:cNvSpPr>
            <a:spLocks noGrp="1"/>
          </p:cNvSpPr>
          <p:nvPr>
            <p:ph type="sldNum" idx="12"/>
          </p:nvPr>
        </p:nvSpPr>
        <p:spPr/>
        <p:txBody>
          <a:bodyPr>
            <a:normAutofit/>
          </a:bodyPr>
          <a:lstStyle/>
          <a:p>
            <a:fld id="{00000000-1234-1234-1234-123412341234}" type="slidenum">
              <a:rPr lang="ru" smtClean="0"/>
              <a:pPr/>
              <a:t>65</a:t>
            </a:fld>
            <a:endParaRPr lang="ru"/>
          </a:p>
        </p:txBody>
      </p:sp>
    </p:spTree>
    <p:extLst>
      <p:ext uri="{BB962C8B-B14F-4D97-AF65-F5344CB8AC3E}">
        <p14:creationId xmlns:p14="http://schemas.microsoft.com/office/powerpoint/2010/main" val="1748003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82287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следующая наша задача состоит в том, что доступ в иллюстратор выдается с третьего раза. То есть вот это вот сообщение мы должны распечатать трижды, чтобы доступ был выдан. Ну, в нашем мировоззрении. Для этого введём ещё одну переменную, которую мы назовём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access_attempts</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Опять же сюда присвоим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none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поскольку мы её ещё никак не использовали. Но когда к нам пришел программист, мы говорим, что она равна одному, то есть доступ выдаётся с первой попытки. А вот для дизайнера доступ выдаётся с третей попытки. Для сантехника нам вообще делать ничего не нужно, потому что эта итерация просто будет пропущена, и переменная никак не будет задействована. На самом деле, здесь её можно и объявить. И тогда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PyCharm</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допустим, перестанет ругаться, что переменная возможно будет необъявленной, но это вовсе не нужно делать, поскольку это бесполезный код.</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давайте здесь, при помощи цикла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for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пропущенной переменной, в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python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переменная, которая нам не важна. В данном случае этот индекс нам вообще никак не нужен, не будет использоваться. Принято объявлять, как нижнее подчеркивание, то есть их имена делать равными нижнему подчёркиванию. И вот для такой ненужной переменной, в диапазоне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access_attempts</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будем выводить наше сообщение столько раз, сколько того оно требует. Давайте выполним наш код.</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while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True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print("Введите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print("Ввод прерван")</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break</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print("Введите профессию")</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job</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None</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access_attempts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None</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job</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"Программист":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"CKB"</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access_attempts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1</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job</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"Дизайнер":</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"Иллюстратор"</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access_attempts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3</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print("АХО через три двери направо")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continue</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090B9BE9-D0C7-4220-916D-F933578793C4}"/>
              </a:ext>
            </a:extLst>
          </p:cNvPr>
          <p:cNvSpPr>
            <a:spLocks noGrp="1"/>
          </p:cNvSpPr>
          <p:nvPr>
            <p:ph type="sldNum" idx="12"/>
          </p:nvPr>
        </p:nvSpPr>
        <p:spPr/>
        <p:txBody>
          <a:bodyPr>
            <a:normAutofit/>
          </a:bodyPr>
          <a:lstStyle/>
          <a:p>
            <a:fld id="{00000000-1234-1234-1234-123412341234}" type="slidenum">
              <a:rPr lang="ru" smtClean="0"/>
              <a:pPr/>
              <a:t>66</a:t>
            </a:fld>
            <a:endParaRPr lang="ru"/>
          </a:p>
        </p:txBody>
      </p:sp>
    </p:spTree>
    <p:extLst>
      <p:ext uri="{BB962C8B-B14F-4D97-AF65-F5344CB8AC3E}">
        <p14:creationId xmlns:p14="http://schemas.microsoft.com/office/powerpoint/2010/main" val="1487645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_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range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access_attempts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print(f"{</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был выдан доступ в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теперь у нас, если мы ввели какой-нибудь e-</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mail</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допустим, к нам пришел дизайнер. То доступ в иллюстратор выдался с третий попытки. А если к нам пришел программист, то доступ в систему контроля версий ему был выдан с первой попытки, собственно, всё как ожидалось. Прервём программу. Мы видим, что вот прервано, все отработал успешно. Этот TODO-комментарий, эту задачу мы тоже можем считать выполненной.</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осталось последняя и самая сложная задача: за один запуск нельзя добавить больше пяти новых сотрудников, о лимитах нужно оповестить. Давайте введём ещё одну переменную, которая будет говорить нам о том, сколько лимитов у нас есть. Сколько попыток мы можем произвести для добавления сотрудников. И создадим переменную, которую назовём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processed_employees</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присвоим ей равную нулю, так как, представьте, в программу мы ещё ни одного сотрудника не внесли. И условия переопределим теперь следующим образом: пока количество обработанных сотрудников у нас меньше пяти, а меньше пяти оно, потому что индексация ведётся с нуля. Ну, и соответственно, в том случае, когда у нас эта перемена будет содержать значение «5», мы обработаем уже шесть сотрудников, так как ноль у нас тоже учитывается.</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Мы изменим условия, и мы в конце нашей программы скажем, что мы хотим. Наши значения обработанных сотрудников увеличивать на единицу. При этом, мы хотим оповестить о том, что было обработано какое-то количество сотрудников, осталось столько-то попыток. Давайте выведем, что было внесено. Для этого, мы эту строку сделаем f строкой, сюда мы интерполируем значение переменной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processed_employees</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Через запятую напишем сколько осталось. Осталось нам пять, минус значение переменной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processed_employees</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этот вызов мы перенесём сюда, потому что нам важно знать, когда уже переменная наша была увеличена. То есть не когда мы ещё обрабатывать сотрудника, а когда мы уже значит в системе закрепили то, что сотрудника мы обработали, и то, что счётчик у нас точно увеличился. Давайте проверим.</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60651374-5687-45D4-80FF-7FD177CAD29D}"/>
              </a:ext>
            </a:extLst>
          </p:cNvPr>
          <p:cNvSpPr>
            <a:spLocks noGrp="1"/>
          </p:cNvSpPr>
          <p:nvPr>
            <p:ph type="sldNum" idx="12"/>
          </p:nvPr>
        </p:nvSpPr>
        <p:spPr/>
        <p:txBody>
          <a:bodyPr>
            <a:normAutofit/>
          </a:bodyPr>
          <a:lstStyle/>
          <a:p>
            <a:fld id="{00000000-1234-1234-1234-123412341234}" type="slidenum">
              <a:rPr lang="ru" smtClean="0"/>
              <a:pPr/>
              <a:t>67</a:t>
            </a:fld>
            <a:endParaRPr lang="ru"/>
          </a:p>
        </p:txBody>
      </p:sp>
    </p:spTree>
    <p:extLst>
      <p:ext uri="{BB962C8B-B14F-4D97-AF65-F5344CB8AC3E}">
        <p14:creationId xmlns:p14="http://schemas.microsoft.com/office/powerpoint/2010/main" val="2663580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268876"/>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processed_employees</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while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processed_employees</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&lt; 5:</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email")</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email = input()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if email == "":</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Ввод прерван")</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break</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профессию")</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job = input()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system = None</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access_attempts</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None</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if job == "</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Программист":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 = "CKB"</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access_attempts</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1</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elif</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job == "</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Дизайнер":</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 = "</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Иллюстратор"</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access_attempts</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3</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else:</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АХО через три двери направо")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continue</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for _ in range(</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access_attempts</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print(f"{email} </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был выдан доступ в {</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system}")</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processed_employees</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1</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Было внесено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processed_employees</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сотрудников, осталось {5 -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processed_employees</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мы видим, что нас просят ввести e-</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mail</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Введем какой-нибудь. И, допустим, к нам пришли пять программистов. Скопируем, опять вводим. Осталось четыре попытки. Было введено два - осталось три. И наша программа завершилась, поскольку мы внесли пять сотрудников. То есть эту задачу мы тоже решили. Мы учли все лимиты, которые требовалось учесть.</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Ну и давайте проверим, что с сантехниками наши лимиты не тратятся, поскольку сантехников, то мы никуда и не добавляем. И ввели мы какой-нибудь e-</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mail</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ввели то, что к нам пришел программист, ещё один программист, ещё один программист. На этот случай, допустим, к нам пришел дизайнер. И у нас осталось всего одна попытка. И вот тут к нам пришёл наш сантехник. </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F9112EF4-A37C-4C03-AC04-DFA32AA915E4}"/>
              </a:ext>
            </a:extLst>
          </p:cNvPr>
          <p:cNvSpPr>
            <a:spLocks noGrp="1"/>
          </p:cNvSpPr>
          <p:nvPr>
            <p:ph type="sldNum" idx="12"/>
          </p:nvPr>
        </p:nvSpPr>
        <p:spPr/>
        <p:txBody>
          <a:bodyPr>
            <a:normAutofit/>
          </a:bodyPr>
          <a:lstStyle/>
          <a:p>
            <a:fld id="{00000000-1234-1234-1234-123412341234}" type="slidenum">
              <a:rPr lang="ru" smtClean="0"/>
              <a:pPr/>
              <a:t>68</a:t>
            </a:fld>
            <a:endParaRPr lang="ru"/>
          </a:p>
        </p:txBody>
      </p:sp>
    </p:spTree>
    <p:extLst>
      <p:ext uri="{BB962C8B-B14F-4D97-AF65-F5344CB8AC3E}">
        <p14:creationId xmlns:p14="http://schemas.microsoft.com/office/powerpoint/2010/main" val="21382757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2359566"/>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Мы ему сказали, что административно-хозяйственный отдел через три двери направо. И к нам пришел ещё один сантехник. Мы ему снова сказали тоже самое. Теперь к нам снова пришел программист, и только теперь наша программа учла этот лимит, поскольку до этого мы итерацию цикла пропускали. И, соответственно, никаких доступов мы не выдавали. Соответственно, никакие системы от этого не перегружались. Теперь точно со спокойной совестью, с чистой душой мы можем считать эту задачу закрытой. Вас ждёт подобная задача в домашнем задании.</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А на этом у меня все, увидимся в следующем уроке.</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cxnSp>
        <p:nvCxnSpPr>
          <p:cNvPr id="4" name="Google Shape;62;p14">
            <a:extLst>
              <a:ext uri="{FF2B5EF4-FFF2-40B4-BE49-F238E27FC236}">
                <a16:creationId xmlns:a16="http://schemas.microsoft.com/office/drawing/2014/main" id="{A3C80EB4-FD40-4861-A208-92B181B4E512}"/>
              </a:ext>
            </a:extLst>
          </p:cNvPr>
          <p:cNvCxnSpPr>
            <a:cxnSpLocks/>
          </p:cNvCxnSpPr>
          <p:nvPr/>
        </p:nvCxnSpPr>
        <p:spPr>
          <a:xfrm>
            <a:off x="0" y="3410462"/>
            <a:ext cx="6858000" cy="16723"/>
          </a:xfrm>
          <a:prstGeom prst="straightConnector1">
            <a:avLst/>
          </a:prstGeom>
          <a:noFill/>
          <a:ln w="9525" cap="flat" cmpd="sng">
            <a:solidFill>
              <a:srgbClr val="FFBC00"/>
            </a:solidFill>
            <a:prstDash val="solid"/>
            <a:round/>
            <a:headEnd type="none" w="med" len="med"/>
            <a:tailEnd type="none" w="med" len="med"/>
          </a:ln>
        </p:spPr>
      </p:cxnSp>
      <p:sp>
        <p:nvSpPr>
          <p:cNvPr id="6" name="Google Shape;67;p14">
            <a:extLst>
              <a:ext uri="{FF2B5EF4-FFF2-40B4-BE49-F238E27FC236}">
                <a16:creationId xmlns:a16="http://schemas.microsoft.com/office/drawing/2014/main" id="{080E04FB-58DB-49C0-87F4-639CA44F3D93}"/>
              </a:ext>
            </a:extLst>
          </p:cNvPr>
          <p:cNvSpPr txBox="1"/>
          <p:nvPr/>
        </p:nvSpPr>
        <p:spPr>
          <a:xfrm>
            <a:off x="634164" y="2821946"/>
            <a:ext cx="5589671" cy="605239"/>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Урок 2.</a:t>
            </a:r>
            <a:r>
              <a:rPr kumimoji="0" lang="en-US"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8</a:t>
            </a:r>
            <a:r>
              <a:rPr kumimoji="0" lang="ru-RU"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  Шаг </a:t>
            </a:r>
            <a:r>
              <a:rPr kumimoji="0" lang="en-US"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1</a:t>
            </a:r>
            <a:r>
              <a:rPr kumimoji="0" lang="ru-RU"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 – Списки</a:t>
            </a:r>
            <a:endParaRPr kumimoji="0"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endParaRPr>
          </a:p>
        </p:txBody>
      </p:sp>
      <p:sp>
        <p:nvSpPr>
          <p:cNvPr id="7" name="Google Shape;64;p14">
            <a:extLst>
              <a:ext uri="{FF2B5EF4-FFF2-40B4-BE49-F238E27FC236}">
                <a16:creationId xmlns:a16="http://schemas.microsoft.com/office/drawing/2014/main" id="{5320D3F7-EE53-423D-AADC-60BA76EC458E}"/>
              </a:ext>
            </a:extLst>
          </p:cNvPr>
          <p:cNvSpPr txBox="1"/>
          <p:nvPr/>
        </p:nvSpPr>
        <p:spPr>
          <a:xfrm>
            <a:off x="634163" y="3778840"/>
            <a:ext cx="5589671" cy="106690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b="1" i="0" u="none" strike="noStrike" kern="0" cap="none" spc="0" normalizeH="0" baseline="0" noProof="0" dirty="0">
                <a:ln>
                  <a:noFill/>
                </a:ln>
                <a:solidFill>
                  <a:srgbClr val="C8C8C8"/>
                </a:solidFill>
                <a:effectLst/>
                <a:uLnTx/>
                <a:uFillTx/>
                <a:latin typeface="Roboto"/>
                <a:ea typeface="Roboto"/>
                <a:cs typeface="Roboto"/>
                <a:sym typeface="Roboto"/>
              </a:rPr>
              <a:t>Текстовый вариант видеоурока с предыдущего шага.</a:t>
            </a:r>
            <a:endParaRPr kumimoji="0" lang="en-US" sz="1200" b="1"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8C8C8"/>
                </a:solidFill>
                <a:effectLst/>
                <a:uLnTx/>
                <a:uFillTx/>
                <a:latin typeface="Roboto"/>
                <a:ea typeface="Roboto"/>
                <a:cs typeface="Roboto"/>
                <a:sym typeface="Roboto"/>
              </a:rPr>
              <a:t/>
            </a:r>
            <a:br>
              <a:rPr kumimoji="0" lang="en-US" sz="1200" b="1" i="0" u="none" strike="noStrike" kern="0" cap="none" spc="0" normalizeH="0" baseline="0" noProof="0" dirty="0">
                <a:ln>
                  <a:noFill/>
                </a:ln>
                <a:solidFill>
                  <a:srgbClr val="C8C8C8"/>
                </a:solidFill>
                <a:effectLst/>
                <a:uLnTx/>
                <a:uFillTx/>
                <a:latin typeface="Roboto"/>
                <a:ea typeface="Roboto"/>
                <a:cs typeface="Roboto"/>
                <a:sym typeface="Roboto"/>
              </a:rPr>
            </a:b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Привет! В этом уроке поговорим о новом типе данных – «Списках».</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b="1" i="0" u="none" strike="noStrike" kern="0" cap="none" spc="0" normalizeH="0" baseline="0" noProof="0" dirty="0">
              <a:ln>
                <a:noFill/>
              </a:ln>
              <a:solidFill>
                <a:srgbClr val="C8C8C8"/>
              </a:solidFill>
              <a:effectLst/>
              <a:uLnTx/>
              <a:uFillTx/>
              <a:latin typeface="Roboto"/>
              <a:ea typeface="Roboto"/>
              <a:cs typeface="Roboto"/>
              <a:sym typeface="Roboto"/>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6" y="4845744"/>
            <a:ext cx="5589669" cy="212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64;p14">
            <a:extLst>
              <a:ext uri="{FF2B5EF4-FFF2-40B4-BE49-F238E27FC236}">
                <a16:creationId xmlns:a16="http://schemas.microsoft.com/office/drawing/2014/main" id="{C00CC126-122F-4E06-BF2E-5BBF6B07FF16}"/>
              </a:ext>
            </a:extLst>
          </p:cNvPr>
          <p:cNvSpPr txBox="1"/>
          <p:nvPr/>
        </p:nvSpPr>
        <p:spPr>
          <a:xfrm>
            <a:off x="634166" y="7214894"/>
            <a:ext cx="5589671" cy="1436236"/>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Что же такое «списки»? Списки – это составной тип данных. Это значит, что внутри списка может храниться несколько значений одного или различных типов данных. «В чем же тогда отличие от кортежей?» - спросите вы. И тот, и тот является контейнером. Отличие от картежей в том, что список у нас является изменяемым, а кортежи то у нас неизменяемые! Что это значит для нас? </a:t>
            </a:r>
          </a:p>
        </p:txBody>
      </p:sp>
      <p:sp>
        <p:nvSpPr>
          <p:cNvPr id="2" name="Номер слайда 1">
            <a:extLst>
              <a:ext uri="{FF2B5EF4-FFF2-40B4-BE49-F238E27FC236}">
                <a16:creationId xmlns:a16="http://schemas.microsoft.com/office/drawing/2014/main" id="{11095481-66D7-4D92-B74C-EF193B6F3B66}"/>
              </a:ext>
            </a:extLst>
          </p:cNvPr>
          <p:cNvSpPr>
            <a:spLocks noGrp="1"/>
          </p:cNvSpPr>
          <p:nvPr>
            <p:ph type="sldNum" idx="12"/>
          </p:nvPr>
        </p:nvSpPr>
        <p:spPr/>
        <p:txBody>
          <a:bodyPr>
            <a:normAutofit/>
          </a:bodyPr>
          <a:lstStyle/>
          <a:p>
            <a:fld id="{00000000-1234-1234-1234-123412341234}" type="slidenum">
              <a:rPr lang="ru" smtClean="0"/>
              <a:pPr/>
              <a:t>69</a:t>
            </a:fld>
            <a:endParaRPr lang="ru"/>
          </a:p>
        </p:txBody>
      </p:sp>
    </p:spTree>
    <p:extLst>
      <p:ext uri="{BB962C8B-B14F-4D97-AF65-F5344CB8AC3E}">
        <p14:creationId xmlns:p14="http://schemas.microsoft.com/office/powerpoint/2010/main" val="313020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cxnSp>
        <p:nvCxnSpPr>
          <p:cNvPr id="62" name="Google Shape;62;p14"/>
          <p:cNvCxnSpPr>
            <a:cxnSpLocks/>
          </p:cNvCxnSpPr>
          <p:nvPr/>
        </p:nvCxnSpPr>
        <p:spPr>
          <a:xfrm>
            <a:off x="0" y="947591"/>
            <a:ext cx="6858000" cy="16723"/>
          </a:xfrm>
          <a:prstGeom prst="straightConnector1">
            <a:avLst/>
          </a:prstGeom>
          <a:noFill/>
          <a:ln w="9525" cap="flat" cmpd="sng">
            <a:solidFill>
              <a:srgbClr val="FFBC00"/>
            </a:solidFill>
            <a:prstDash val="solid"/>
            <a:round/>
            <a:headEnd type="none" w="med" len="med"/>
            <a:tailEnd type="none" w="med" len="med"/>
          </a:ln>
        </p:spPr>
      </p:cxnSp>
      <p:sp>
        <p:nvSpPr>
          <p:cNvPr id="64" name="Google Shape;64;p14"/>
          <p:cNvSpPr txBox="1"/>
          <p:nvPr/>
        </p:nvSpPr>
        <p:spPr>
          <a:xfrm>
            <a:off x="634163" y="1210924"/>
            <a:ext cx="5589671" cy="7530212"/>
          </a:xfrm>
          <a:prstGeom prst="rect">
            <a:avLst/>
          </a:prstGeom>
          <a:noFill/>
          <a:ln>
            <a:noFill/>
          </a:ln>
        </p:spPr>
        <p:txBody>
          <a:bodyPr spcFirstLastPara="1" wrap="square" lIns="162533" tIns="162533" rIns="162533" bIns="162533" anchor="t" anchorCtr="0">
            <a:spAutoFit/>
          </a:bodyPr>
          <a:lstStyle/>
          <a:p>
            <a:r>
              <a:rPr lang="ru-RU" sz="1200" b="1" dirty="0">
                <a:solidFill>
                  <a:srgbClr val="C8C8C8"/>
                </a:solidFill>
                <a:latin typeface="Roboto"/>
                <a:ea typeface="Roboto"/>
                <a:cs typeface="Roboto"/>
                <a:sym typeface="Roboto"/>
              </a:rPr>
              <a:t>Текстовый вариант видеоурока с предыдущего шага.</a:t>
            </a:r>
            <a:r>
              <a:rPr lang="en-US" sz="1200" b="1" dirty="0">
                <a:solidFill>
                  <a:srgbClr val="C8C8C8"/>
                </a:solidFill>
                <a:latin typeface="Roboto"/>
                <a:ea typeface="Roboto"/>
                <a:cs typeface="Roboto"/>
                <a:sym typeface="Roboto"/>
              </a:rPr>
              <a:t/>
            </a:r>
            <a:br>
              <a:rPr lang="en-US" sz="1200" b="1" dirty="0">
                <a:solidFill>
                  <a:srgbClr val="C8C8C8"/>
                </a:solidFill>
                <a:latin typeface="Roboto"/>
                <a:ea typeface="Roboto"/>
                <a:cs typeface="Roboto"/>
                <a:sym typeface="Roboto"/>
              </a:rPr>
            </a:br>
            <a:endParaRPr lang="ru-RU" sz="1200" b="1"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Привет. В этом уроке поговорим о переменных, рассмотрим их на примере уже известного нам типа данных - чисел.</a:t>
            </a:r>
          </a:p>
          <a:p>
            <a:r>
              <a:rPr lang="ru-RU" sz="1200" dirty="0">
                <a:solidFill>
                  <a:srgbClr val="C8C8C8"/>
                </a:solidFill>
                <a:latin typeface="Roboto"/>
                <a:ea typeface="Roboto"/>
                <a:cs typeface="Roboto"/>
                <a:sym typeface="Roboto"/>
              </a:rPr>
              <a:t>В прошлом уроке мы каждый раз писали константы 2000 и 350.5. Но что если, вместо 2000 нам нужно использовать 3000? Придется менять значения по всему коду. А если в логике программы где-то еще используется константа 2000 и она значит совершенно другое, то придется еще и вникать в код. Решить эту проблему помогают переменные.</a:t>
            </a:r>
          </a:p>
          <a:p>
            <a:r>
              <a:rPr lang="ru-RU" sz="1200" dirty="0">
                <a:solidFill>
                  <a:srgbClr val="C8C8C8"/>
                </a:solidFill>
                <a:latin typeface="Roboto"/>
                <a:ea typeface="Roboto"/>
                <a:cs typeface="Roboto"/>
                <a:sym typeface="Roboto"/>
              </a:rPr>
              <a:t>Что же такое переменные? Фактически переменные это некий кусочек памяти, которому мы дали удобное для нас имя. Переменные позволяют централизованно управлять значениями и объяснять их смысл.</a:t>
            </a:r>
          </a:p>
          <a:p>
            <a:r>
              <a:rPr lang="ru-RU" sz="1200" dirty="0">
                <a:solidFill>
                  <a:srgbClr val="C8C8C8"/>
                </a:solidFill>
                <a:latin typeface="Roboto"/>
                <a:ea typeface="Roboto"/>
                <a:cs typeface="Roboto"/>
                <a:sym typeface="Roboto"/>
              </a:rPr>
              <a:t>Для объявления переменной и присваивания в нее значения есть специальный оператор “=”. Давайте представим, что в кафе нам дали счет на 2000. Попробуем сохранить его в переменную. Для начала нужно придумать переменной название. Говорят, что это один из самых сложных моментов в программировании. И говорят неспроста: у переменной должно быть говорящее название. Иными словами название переменной должно отражать суть того, что в ней содержится. Переменные с названиями вроде </a:t>
            </a:r>
            <a:r>
              <a:rPr lang="ru-RU" sz="1200" dirty="0" err="1">
                <a:solidFill>
                  <a:srgbClr val="C8C8C8"/>
                </a:solidFill>
                <a:latin typeface="Roboto"/>
                <a:ea typeface="Roboto"/>
                <a:cs typeface="Roboto"/>
                <a:sym typeface="Roboto"/>
              </a:rPr>
              <a:t>aaa</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foo</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var</a:t>
            </a:r>
            <a:r>
              <a:rPr lang="ru-RU" sz="1200" dirty="0">
                <a:solidFill>
                  <a:srgbClr val="C8C8C8"/>
                </a:solidFill>
                <a:latin typeface="Roboto"/>
                <a:ea typeface="Roboto"/>
                <a:cs typeface="Roboto"/>
                <a:sym typeface="Roboto"/>
              </a:rPr>
              <a:t> являются плохой практикой так как приходится глубже погружаться в код, чтобы понять предназначение переменной. Поэтому хорошие названия переменных те, которые лаконично объясняют её содержимое. В случае, если лаконично не получается - жертвуют именно лаконичностью, а не понятностью.</a:t>
            </a:r>
          </a:p>
          <a:p>
            <a:r>
              <a:rPr lang="ru-RU" sz="1200" dirty="0">
                <a:solidFill>
                  <a:srgbClr val="C8C8C8"/>
                </a:solidFill>
                <a:latin typeface="Roboto"/>
                <a:ea typeface="Roboto"/>
                <a:cs typeface="Roboto"/>
                <a:sym typeface="Roboto"/>
              </a:rPr>
              <a:t>Также в Python принято записывать имена переменных из нескольких слов в </a:t>
            </a:r>
            <a:r>
              <a:rPr lang="ru-RU" sz="1200" dirty="0" err="1">
                <a:solidFill>
                  <a:srgbClr val="C8C8C8"/>
                </a:solidFill>
                <a:latin typeface="Roboto"/>
                <a:ea typeface="Roboto"/>
                <a:cs typeface="Roboto"/>
                <a:sym typeface="Roboto"/>
              </a:rPr>
              <a:t>snake</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case</a:t>
            </a:r>
            <a:r>
              <a:rPr lang="ru-RU" sz="1200" dirty="0">
                <a:solidFill>
                  <a:srgbClr val="C8C8C8"/>
                </a:solidFill>
                <a:latin typeface="Roboto"/>
                <a:ea typeface="Roboto"/>
                <a:cs typeface="Roboto"/>
                <a:sym typeface="Roboto"/>
              </a:rPr>
              <a:t>. Это значит, что в имени переменной слова разделяются нижним подчеркиванием.</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Consolas" panose="020B0609020204030204" pitchFamily="49" charset="0"/>
              <a:ea typeface="Roboto"/>
              <a:cs typeface="Roboto"/>
              <a:sym typeface="Roboto"/>
            </a:endParaRPr>
          </a:p>
          <a:p>
            <a:r>
              <a:rPr lang="ru-RU" sz="1200" dirty="0" err="1">
                <a:solidFill>
                  <a:srgbClr val="FFBC00"/>
                </a:solidFill>
                <a:latin typeface="Consolas" panose="020B0609020204030204" pitchFamily="49" charset="0"/>
                <a:ea typeface="Roboto"/>
                <a:cs typeface="Roboto"/>
                <a:sym typeface="Roboto"/>
              </a:rPr>
              <a:t>payment_amount</a:t>
            </a:r>
            <a:r>
              <a:rPr lang="ru-RU" sz="1200" dirty="0">
                <a:solidFill>
                  <a:srgbClr val="FFBC00"/>
                </a:solidFill>
                <a:latin typeface="Consolas" panose="020B0609020204030204" pitchFamily="49" charset="0"/>
                <a:ea typeface="Roboto"/>
                <a:cs typeface="Roboto"/>
                <a:sym typeface="Roboto"/>
              </a:rPr>
              <a:t> = 2000</a:t>
            </a:r>
          </a:p>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payment_amount</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Эта запись означает, что по имени </a:t>
            </a:r>
            <a:r>
              <a:rPr lang="ru-RU" sz="1200" dirty="0" err="1">
                <a:solidFill>
                  <a:srgbClr val="C8C8C8"/>
                </a:solidFill>
                <a:latin typeface="Roboto"/>
                <a:ea typeface="Roboto"/>
                <a:cs typeface="Roboto"/>
                <a:sym typeface="Roboto"/>
              </a:rPr>
              <a:t>payment_amount</a:t>
            </a:r>
            <a:r>
              <a:rPr lang="ru-RU" sz="1200" dirty="0">
                <a:solidFill>
                  <a:srgbClr val="C8C8C8"/>
                </a:solidFill>
                <a:latin typeface="Roboto"/>
                <a:ea typeface="Roboto"/>
                <a:cs typeface="Roboto"/>
                <a:sym typeface="Roboto"/>
              </a:rPr>
              <a:t> у нас теперь доступно число 2000. Так как эта переменная ссылается на область памяти с числовым типом, все операторы для чисел нам также доступны. Например, мы решили оставить 10% от счета чаевыми. </a:t>
            </a:r>
          </a:p>
        </p:txBody>
      </p:sp>
      <p:sp>
        <p:nvSpPr>
          <p:cNvPr id="67" name="Google Shape;67;p14"/>
          <p:cNvSpPr txBox="1"/>
          <p:nvPr/>
        </p:nvSpPr>
        <p:spPr>
          <a:xfrm>
            <a:off x="634164" y="359075"/>
            <a:ext cx="5589671" cy="605239"/>
          </a:xfrm>
          <a:prstGeom prst="rect">
            <a:avLst/>
          </a:prstGeom>
          <a:noFill/>
          <a:ln>
            <a:noFill/>
          </a:ln>
        </p:spPr>
        <p:txBody>
          <a:bodyPr spcFirstLastPara="1" wrap="square" lIns="162533" tIns="162533" rIns="162533" bIns="162533" anchor="t" anchorCtr="0">
            <a:spAutoFit/>
          </a:bodyPr>
          <a:lstStyle/>
          <a:p>
            <a:r>
              <a:rPr lang="ru-RU" sz="1800" dirty="0">
                <a:solidFill>
                  <a:srgbClr val="C8C8C8"/>
                </a:solidFill>
                <a:latin typeface="Montserrat Medium"/>
                <a:ea typeface="Montserrat Medium"/>
                <a:cs typeface="Montserrat Medium"/>
                <a:sym typeface="Montserrat Medium"/>
              </a:rPr>
              <a:t>Урок 2.2:  Шаг 8 - Переменные</a:t>
            </a:r>
            <a:endParaRPr sz="1800" dirty="0">
              <a:solidFill>
                <a:srgbClr val="C8C8C8"/>
              </a:solidFill>
              <a:latin typeface="Montserrat Medium"/>
              <a:ea typeface="Montserrat Medium"/>
              <a:cs typeface="Montserrat Medium"/>
              <a:sym typeface="Montserrat Medium"/>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1818AE74-8D2B-4DDF-B8A3-55FDADA94AE5}"/>
              </a:ext>
            </a:extLst>
          </p:cNvPr>
          <p:cNvSpPr>
            <a:spLocks noGrp="1"/>
          </p:cNvSpPr>
          <p:nvPr>
            <p:ph type="sldNum" idx="12"/>
          </p:nvPr>
        </p:nvSpPr>
        <p:spPr/>
        <p:txBody>
          <a:bodyPr/>
          <a:lstStyle/>
          <a:p>
            <a:fld id="{00000000-1234-1234-1234-123412341234}" type="slidenum">
              <a:rPr lang="ru" smtClean="0"/>
              <a:pPr/>
              <a:t>7</a:t>
            </a:fld>
            <a:endParaRPr lang="ru"/>
          </a:p>
        </p:txBody>
      </p:sp>
    </p:spTree>
    <p:extLst>
      <p:ext uri="{BB962C8B-B14F-4D97-AF65-F5344CB8AC3E}">
        <p14:creationId xmlns:p14="http://schemas.microsoft.com/office/powerpoint/2010/main" val="39221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p:tgtEl>
                                          <p:spTgt spid="62"/>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2544232"/>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Для нас это значит то, что прямо в ходе работы программы, мы можем как-то изменять содержание списка, то есть добавлять в него элементы или удалять из него элементы. С кортежами такое сделать нельзя. Ну на самом деле, попытаться эмулировать работу списков при помощи кортежей можно, путём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переприсваивания</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конкатенации и прочего. Но, это, во-первых, нетривиальная задача с точки зрения программирования, а, во-вторых, это очень сложная задача с точки зрения сложности алгоритма. Поэтому, когда в вашей программе на входе находится неопределенное количество данных, которые вам нужно собрать и, например, потом по ним произвести какой-то расчет, то это флаг того, что вам нужно использовать именно списки. Это хороший индикатор использования списков.</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9" name="Google Shape;64;p14">
            <a:extLst>
              <a:ext uri="{FF2B5EF4-FFF2-40B4-BE49-F238E27FC236}">
                <a16:creationId xmlns:a16="http://schemas.microsoft.com/office/drawing/2014/main" id="{C00CC126-122F-4E06-BF2E-5BBF6B07FF16}"/>
              </a:ext>
            </a:extLst>
          </p:cNvPr>
          <p:cNvSpPr txBox="1"/>
          <p:nvPr/>
        </p:nvSpPr>
        <p:spPr>
          <a:xfrm>
            <a:off x="634161" y="3395636"/>
            <a:ext cx="5589671" cy="2174900"/>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Так вот, что же такое списки и как, во-первых, их вообще объявить? Список в «Питоне» объявляется очень просто – при помощи оператора «квадратные скобки». И здесь очень важно не запутаться, потому что «квадратные скобки» у нас используются, например, при создании срезов ещё. Но в списках мы, во-первых, никакую переменную не вводим перед оператором «квадратные скобки» и передаём туда значения через запятую, а вот в срезе мы передаем значения через двоеточие, и перед этим должна стоять какая-то константа или какая-то переменная, из которой мы, собственно, и делаем срез. Так, что, думаю, здесь всё очень просто, с этим вы не запутаетесь.</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6" y="2903307"/>
            <a:ext cx="5589672" cy="49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66" y="5570536"/>
            <a:ext cx="5589666" cy="3272544"/>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a:extLst>
              <a:ext uri="{FF2B5EF4-FFF2-40B4-BE49-F238E27FC236}">
                <a16:creationId xmlns:a16="http://schemas.microsoft.com/office/drawing/2014/main" id="{12C1C7B3-C121-4FDC-B665-6D7E70B48CAD}"/>
              </a:ext>
            </a:extLst>
          </p:cNvPr>
          <p:cNvSpPr>
            <a:spLocks noGrp="1"/>
          </p:cNvSpPr>
          <p:nvPr>
            <p:ph type="sldNum" idx="12"/>
          </p:nvPr>
        </p:nvSpPr>
        <p:spPr/>
        <p:txBody>
          <a:bodyPr>
            <a:normAutofit/>
          </a:bodyPr>
          <a:lstStyle/>
          <a:p>
            <a:fld id="{00000000-1234-1234-1234-123412341234}" type="slidenum">
              <a:rPr lang="ru" smtClean="0"/>
              <a:pPr/>
              <a:t>70</a:t>
            </a:fld>
            <a:endParaRPr lang="ru"/>
          </a:p>
        </p:txBody>
      </p:sp>
    </p:spTree>
    <p:extLst>
      <p:ext uri="{BB962C8B-B14F-4D97-AF65-F5344CB8AC3E}">
        <p14:creationId xmlns:p14="http://schemas.microsoft.com/office/powerpoint/2010/main" val="3810859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7530212"/>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Дальше. Что ещё мы можем делать со списками? Я уже говорил, что их можно как-то изменять. Давайте, посмотрим, как. Для этого существую «Методы списков».  И в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Python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есть такие методы списков, как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append</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Он позволяет добавить элемент, список. И здесь очень важно, что он изменяет уже существующий список. То есть он не вернёт нам на выходе новую переменную, новое значение, которое вы можете какой-нибудь переменной присвоить. </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Он изменит существующий список. Это видно из первого примера. То есть у нас есть переменная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my_list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у которой есть значения 1, 2 и 3 внутри списка. Мы добавляем туда ещё значение – строку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four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теперь в переменной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my_list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у нас 1, 2 и 3 и строка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four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Также у нас есть метод списков, который позволяет расширить один список другим. Он называется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extend</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Он работает ровно так же. Он изменит уже существующий список. Он вам ничего не вернёт. Модифицирован будет тот список, который у вас уже имеется. И это очень важно понять, потому что в этом очень легко запутаться. Этот метод позволяет вам передать в аргументы какой-либо список. И ваш исходный список будет расширен тем списком, который вы передали в аргументы. Допустим, у нас исходный список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my_list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был расширен ещё и значениями 5, 6 и 7.</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Ну в противоположность этому всему, есть метод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pop</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Он позволяет извлечь последний элемент списка. И он, опять же, модифицирует ваш текущий список. Да, он вернёт на выходе значение, которое он извлёк, но из текущего вашего списка он его также удалит. Из самого конца. И это очень важно, что вся вот эта работа с этими методами проходит именно с концами списков. </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Вставка происходит в конец, даже если вставляется несколько значений, при помощи метода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extend</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извлечение происходит из конца, поскольку список – это специально оптимизированная подставка чтения с конца структуры. Можно, конечно, вставлять и в середину при помощи метода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insert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****но тогда алгоритмическая сложность резко возрастёт, поскольку вам нужно будет пересоздать фактически весь список. Всё дело в том, что список – это однонаправленная структура. Здесь у каждого элемента есть ссылка на следующий элемент.</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3" name="Рисунок 2">
            <a:extLst>
              <a:ext uri="{FF2B5EF4-FFF2-40B4-BE49-F238E27FC236}">
                <a16:creationId xmlns:a16="http://schemas.microsoft.com/office/drawing/2014/main" id="{DE49997D-E9DB-4476-AA57-426559347881}"/>
              </a:ext>
            </a:extLst>
          </p:cNvPr>
          <p:cNvPicPr>
            <a:picLocks noChangeAspect="1"/>
          </p:cNvPicPr>
          <p:nvPr/>
        </p:nvPicPr>
        <p:blipFill>
          <a:blip r:embed="rId4"/>
          <a:stretch>
            <a:fillRect/>
          </a:stretch>
        </p:blipFill>
        <p:spPr>
          <a:xfrm>
            <a:off x="4745421" y="7256383"/>
            <a:ext cx="1717844" cy="1719444"/>
          </a:xfrm>
          <a:prstGeom prst="rect">
            <a:avLst/>
          </a:prstGeom>
        </p:spPr>
      </p:pic>
      <p:sp>
        <p:nvSpPr>
          <p:cNvPr id="2" name="Номер слайда 1">
            <a:extLst>
              <a:ext uri="{FF2B5EF4-FFF2-40B4-BE49-F238E27FC236}">
                <a16:creationId xmlns:a16="http://schemas.microsoft.com/office/drawing/2014/main" id="{A7700AA3-2913-4FCE-8028-10992A9A974D}"/>
              </a:ext>
            </a:extLst>
          </p:cNvPr>
          <p:cNvSpPr>
            <a:spLocks noGrp="1"/>
          </p:cNvSpPr>
          <p:nvPr>
            <p:ph type="sldNum" idx="12"/>
          </p:nvPr>
        </p:nvSpPr>
        <p:spPr/>
        <p:txBody>
          <a:bodyPr>
            <a:normAutofit/>
          </a:bodyPr>
          <a:lstStyle/>
          <a:p>
            <a:fld id="{00000000-1234-1234-1234-123412341234}" type="slidenum">
              <a:rPr lang="ru" smtClean="0"/>
              <a:pPr/>
              <a:t>71</a:t>
            </a:fld>
            <a:endParaRPr lang="ru"/>
          </a:p>
        </p:txBody>
      </p:sp>
    </p:spTree>
    <p:extLst>
      <p:ext uri="{BB962C8B-B14F-4D97-AF65-F5344CB8AC3E}">
        <p14:creationId xmlns:p14="http://schemas.microsoft.com/office/powerpoint/2010/main" val="19122668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0" y="3630599"/>
            <a:ext cx="5589671" cy="5314221"/>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Какие же ещё есть методы списков в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Python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помимо тех, которые позволяют управлять наполнением списков, то есть добавлением или удалением из них элементов? Это методы, которые позволяют управлять последовательностью элементов в списках. Среди них такие как: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reverse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 он обращает список, то есть разворачивает его задом наперёд. И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sort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который сортирует список. Сортировка будет происходить в соответствии с правилами сортировки типа данных, которые у вас в списке хранятся. То есть числа будут отсортированы арифметически, а строки будут отсортированы в соответствии с кодами символов, из которых они состоят. Кстати, в качестве именного аргумента, методу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sort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можно передать такой аргумент как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reverse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По умолчанию метод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sort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будет сортировать по возрастанию, то есть от маленького к большому. Если мы передадим метод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reverse</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укажем ему значение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try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то сортировка будет происходить наоборот - от большого к маленькому по убыванию.</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что здесь действительно важно, то, что эти методы тоже изменяют существующие списки. Это значит, что если в вашей программе каким-то образом логика спроектирована так, что вы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заложились</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на последовательность элементов в списке, а потом применили к нему сортировку или обращение, то ваша логика программы может дать сбой, потому что методы не возвращают новый список, они изменяют существующий. И это касается вообще любых методов, которые работают с изменяемыми типами данных. И это очень большая опасность и беда для изменяемых типов данных. За всю ту мощь, которую они нам предоставляют, мы платимся тем, что мы должны тщательнее контролировать то, какие методы мы к ним применяем.</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0" y="359075"/>
            <a:ext cx="5589672" cy="30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68709AEC-B232-4B87-9B9F-133C4ABDCD02}"/>
              </a:ext>
            </a:extLst>
          </p:cNvPr>
          <p:cNvSpPr>
            <a:spLocks noGrp="1"/>
          </p:cNvSpPr>
          <p:nvPr>
            <p:ph type="sldNum" idx="12"/>
          </p:nvPr>
        </p:nvSpPr>
        <p:spPr/>
        <p:txBody>
          <a:bodyPr>
            <a:normAutofit/>
          </a:bodyPr>
          <a:lstStyle/>
          <a:p>
            <a:fld id="{00000000-1234-1234-1234-123412341234}" type="slidenum">
              <a:rPr lang="ru" smtClean="0"/>
              <a:pPr/>
              <a:t>72</a:t>
            </a:fld>
            <a:endParaRPr lang="ru"/>
          </a:p>
        </p:txBody>
      </p:sp>
    </p:spTree>
    <p:extLst>
      <p:ext uri="{BB962C8B-B14F-4D97-AF65-F5344CB8AC3E}">
        <p14:creationId xmlns:p14="http://schemas.microsoft.com/office/powerpoint/2010/main" val="32723033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0" y="3630599"/>
            <a:ext cx="5589671" cy="5129555"/>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Далее. Какие ещё у нас есть методы списков? Есть такой метод списка, как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clear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****Он позволяет очистить наш исходный список. И опять же, будет возвращен не просто новый пустой список, а исходный список будет очищен. И также есть метод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copy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который позволяет наш список скопировать. Всё дело в том, что если мы создадим какой-то список и присвоим ему другую переменную, то через эту переменную мы будем менять также наш исходный список, поскольку это изменяемый тип данных.</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То есть, если, например, мы создадим список со значением 2, 3 и 1, присвоим переменную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another_list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этот список, не используя функцию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copy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и что-нибудь там отсортируем, то будет отсортирован и список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my_list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По большому счёту переменной здесь является, если мы используем с изменяемым типом данных, с некоторой ссылкой на область памяти. А вот когда мы используем метод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copy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то будет скопирован наш список, и когда мы уже будем производить какие-то операции с новым списком, то есть с переменной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another_list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то исходный список затронут не будет.</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На этом по методам списков всё. Давайте переключимся в среду разработки и попробуем при помощи списков решить какую-нибудь задачу. А задача у нас будет такая.</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Здесь мы видим знакомый нам уже код, при помощи которого мы измеряли среднюю влажность в моей комнате. Давайте модифицируем его так, чтобы мы могли вводить несколько новых измерений. </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0" y="409116"/>
            <a:ext cx="5589671" cy="303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F42C2B7A-6D3F-469E-86A1-60C834C59134}"/>
              </a:ext>
            </a:extLst>
          </p:cNvPr>
          <p:cNvSpPr>
            <a:spLocks noGrp="1"/>
          </p:cNvSpPr>
          <p:nvPr>
            <p:ph type="sldNum" idx="12"/>
          </p:nvPr>
        </p:nvSpPr>
        <p:spPr/>
        <p:txBody>
          <a:bodyPr>
            <a:normAutofit/>
          </a:bodyPr>
          <a:lstStyle/>
          <a:p>
            <a:fld id="{00000000-1234-1234-1234-123412341234}" type="slidenum">
              <a:rPr lang="ru" smtClean="0"/>
              <a:pPr/>
              <a:t>73</a:t>
            </a:fld>
            <a:endParaRPr lang="ru"/>
          </a:p>
        </p:txBody>
      </p:sp>
    </p:spTree>
    <p:extLst>
      <p:ext uri="{BB962C8B-B14F-4D97-AF65-F5344CB8AC3E}">
        <p14:creationId xmlns:p14="http://schemas.microsoft.com/office/powerpoint/2010/main" val="469086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59" y="556323"/>
            <a:ext cx="5589671" cy="8638208"/>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Для этого вначале заменим кортеж на список. Для этого оператор «круглые скобки» мы заменим на оператор «квадратные скобки». Перенесём эту переменную куда-нибудь наверх. Переменная «</a:t>
            </a:r>
            <a:r>
              <a:rPr kumimoji="0" lang="en-US"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last_humidity</a:t>
            </a: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нам уже не нужна, поскольку мы никак ей не оперируем в кортеже. И это условие давайте заменим на бесконечный цикл. В случае, если в качестве ввода мы вписали пустую строку, давайте наш цикл бесконечный прервём. Если у нас «</a:t>
            </a:r>
            <a:r>
              <a:rPr kumimoji="0" lang="en-US"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input_dat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а» равен пустой строке, то мы наш цикл просто прервём. А иначе мы напишем, что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валидация</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не прошла.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Валидация</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не пройдена». Мы ввели что-то, что не является целым числом.</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здесь вместо присваивания «</a:t>
            </a:r>
            <a:r>
              <a:rPr kumimoji="0" lang="en-US"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last_humidity</a:t>
            </a: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какого-либо значения, мы просто наш список расширим. При помощи метода списков </a:t>
            </a:r>
            <a:r>
              <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append. </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Давайте выполним код и введём какую-нибудь влажность.</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[42, 46, 39, 47, 53, 58, 52, 53, 48]</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while True:</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input()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if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input_data.isdigit</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workroom_humidity.append</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int</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elif</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break</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else:</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Валидация</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не пройдена")</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sum_of_humidity</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for humidity in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sum_of_humidity</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humidity</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for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in range(1, 6, 2):</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sum_of_humidity</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len</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en-US"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Допустим 100 процентов. Введём ещё 100 процентов, и ещё 100 </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процентов.</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3" name="Рисунок 2">
            <a:extLst>
              <a:ext uri="{FF2B5EF4-FFF2-40B4-BE49-F238E27FC236}">
                <a16:creationId xmlns:a16="http://schemas.microsoft.com/office/drawing/2014/main" id="{09FEB798-006E-442A-B723-2A2ADD0F012C}"/>
              </a:ext>
            </a:extLst>
          </p:cNvPr>
          <p:cNvPicPr>
            <a:picLocks noChangeAspect="1"/>
          </p:cNvPicPr>
          <p:nvPr/>
        </p:nvPicPr>
        <p:blipFill>
          <a:blip r:embed="rId4"/>
          <a:stretch>
            <a:fillRect/>
          </a:stretch>
        </p:blipFill>
        <p:spPr>
          <a:xfrm>
            <a:off x="5167745" y="7355801"/>
            <a:ext cx="870448" cy="1461888"/>
          </a:xfrm>
          <a:prstGeom prst="rect">
            <a:avLst/>
          </a:prstGeom>
        </p:spPr>
      </p:pic>
      <p:sp>
        <p:nvSpPr>
          <p:cNvPr id="2" name="Номер слайда 1">
            <a:extLst>
              <a:ext uri="{FF2B5EF4-FFF2-40B4-BE49-F238E27FC236}">
                <a16:creationId xmlns:a16="http://schemas.microsoft.com/office/drawing/2014/main" id="{FE7AE52F-B71B-4BDD-AB31-AD8502294514}"/>
              </a:ext>
            </a:extLst>
          </p:cNvPr>
          <p:cNvSpPr>
            <a:spLocks noGrp="1"/>
          </p:cNvSpPr>
          <p:nvPr>
            <p:ph type="sldNum" idx="12"/>
          </p:nvPr>
        </p:nvSpPr>
        <p:spPr/>
        <p:txBody>
          <a:bodyPr>
            <a:normAutofit/>
          </a:bodyPr>
          <a:lstStyle/>
          <a:p>
            <a:fld id="{00000000-1234-1234-1234-123412341234}" type="slidenum">
              <a:rPr lang="ru" smtClean="0"/>
              <a:pPr/>
              <a:t>74</a:t>
            </a:fld>
            <a:endParaRPr lang="ru"/>
          </a:p>
        </p:txBody>
      </p:sp>
    </p:spTree>
    <p:extLst>
      <p:ext uri="{BB962C8B-B14F-4D97-AF65-F5344CB8AC3E}">
        <p14:creationId xmlns:p14="http://schemas.microsoft.com/office/powerpoint/2010/main" val="3570173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59" y="556323"/>
            <a:ext cx="5589671" cy="8084210"/>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1 61.5</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3 61.5</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5 61.5</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 finished with exit code 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И мы видим, что сведения о влажности (я помню, до этого у нас была в районе сорока восьми с чем-то), теперь она у нас выросла – это значит, что наш код работает, и введённое нами значение «100», смещает нашу влажность вправо.</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Что ещё можно сделать при помощи списков с этим кодом? Допустим, у нас есть какая-то система, которая возвращает нам заведомо валидные данные, но делает это в виде одной строки, где значение влажности, измеренные разделены с помощью запятой. Как мы можем обработать этот ввод? Для этого мы создадим ещё одно условие и проверим, что если в нашем вводе есть запятая, а как мы знаем, что проверить вхождение последовательности можно при помощи оператора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in</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а строка – это последовательность символов, то такой код сработает. После этого, мы должны как-то наш список расширить другим списком, который у нас был передан другой программой. Но в чём задача – он ведь передан строкой, которая в качестве разделителя используется, значит эту строку надо как-то разбить.</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Для этого есть метод строк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split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Он позволяет указать разделитель, по которому строка будет разбита, и мы нашу строку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input_datа</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при помощи метода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Roboto"/>
                <a:sym typeface="Roboto"/>
              </a:rPr>
              <a:t>split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****разобьём по разделителю запятая. Выполним наш код и введём какую-нибудь влажность.</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while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True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input_data.isdigit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workroom_humidity.append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workroom_humidity.extend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input_data.split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break</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else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print("Валидация не пройдена")</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263C337B-1419-40FF-B782-1BD4F155F1E6}"/>
              </a:ext>
            </a:extLst>
          </p:cNvPr>
          <p:cNvSpPr>
            <a:spLocks noGrp="1"/>
          </p:cNvSpPr>
          <p:nvPr>
            <p:ph type="sldNum" idx="12"/>
          </p:nvPr>
        </p:nvSpPr>
        <p:spPr/>
        <p:txBody>
          <a:bodyPr>
            <a:normAutofit/>
          </a:bodyPr>
          <a:lstStyle/>
          <a:p>
            <a:fld id="{00000000-1234-1234-1234-123412341234}" type="slidenum">
              <a:rPr lang="ru" smtClean="0"/>
              <a:pPr/>
              <a:t>75</a:t>
            </a:fld>
            <a:endParaRPr lang="ru"/>
          </a:p>
        </p:txBody>
      </p:sp>
    </p:spTree>
    <p:extLst>
      <p:ext uri="{BB962C8B-B14F-4D97-AF65-F5344CB8AC3E}">
        <p14:creationId xmlns:p14="http://schemas.microsoft.com/office/powerpoint/2010/main" val="24310381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59" y="556323"/>
            <a:ext cx="5589671" cy="7530212"/>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Допустим, давайте сто, давайте введём какую-нибудь не валидную влажность. И теперь мы введём то, что нам, якобы, должна прислать другая система, которая эту влажность измеряет. Что мы получим на выходе? На выходе мы получим ошибку! Почему?</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qwe</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Валидация</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не пройдена</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100,100,100,100,100,100,100,100,100,100,100,100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sum_of_humidity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humidity</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TypeError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unsupported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operand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type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for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str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1</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Потому что все значения, которые мы разбили с помощью метода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split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в строке, до сих пор являются строками. Что же мы можем сделать такого со списком, чтобы все его значения привести к какому-либо типу? Для этого есть встроенная функция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map</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Она позволяет применить какой-либо метод ко всем значениям последовательности. И мы здесь ко всем значениям последовательности применим метод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int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Метод, который мы хотим применить передаётся первым аргументом, а последовательность передается вторым аргументом. Давайте посмотрим, что у нас получится теперь.</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elif</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workroom_humidity.extend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map</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input_data.split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Мы введём всё тоже самое. Допустим, у нас какая-то влажность? которую мы указали руками, у нас есть не валидная влажность. И теперь мы сюда передадим строку, которую нам прислала сторонняя система. И мы видим, что при помощи метода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map</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мы смогли сконвертировать все элементы списка в данное «целое число».</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4AC3ACA9-64DF-4ADF-B65D-908A77DF8DE0}"/>
              </a:ext>
            </a:extLst>
          </p:cNvPr>
          <p:cNvSpPr>
            <a:spLocks noGrp="1"/>
          </p:cNvSpPr>
          <p:nvPr>
            <p:ph type="sldNum" idx="12"/>
          </p:nvPr>
        </p:nvSpPr>
        <p:spPr/>
        <p:txBody>
          <a:bodyPr>
            <a:normAutofit/>
          </a:bodyPr>
          <a:lstStyle/>
          <a:p>
            <a:fld id="{00000000-1234-1234-1234-123412341234}" type="slidenum">
              <a:rPr lang="ru" smtClean="0"/>
              <a:pPr/>
              <a:t>76</a:t>
            </a:fld>
            <a:endParaRPr lang="ru"/>
          </a:p>
        </p:txBody>
      </p:sp>
    </p:spTree>
    <p:extLst>
      <p:ext uri="{BB962C8B-B14F-4D97-AF65-F5344CB8AC3E}">
        <p14:creationId xmlns:p14="http://schemas.microsoft.com/office/powerpoint/2010/main" val="28447858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59" y="556323"/>
            <a:ext cx="5589671" cy="882287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wer</a:t>
            </a: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Валидация</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не пройдена</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100,100,100,100,100,100,100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1 72.82352941176471</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3 72.82352941176471</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5 72.82352941176471</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Что ещё можно сделать? Допустим, мы хотим вывести список всех измерений. Давайте сделаем это здесь перед тем, как мы посчитаем сумму, но хотим мы вывести его отсортированным по возрастанию. Для этого мы к методу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применим сначала метод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sort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Разумеется, результат нам ничего не вернёт, выполнением метода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sort</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никакого результата не будет. Мы хотим распечатать наш список после применения к нему операции сортировки.</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workroom_humidity.sort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Давайте попробуем выполнить код сейчас. Ну и сразу введём много, много, много, много значений «сто». Через запятую, чтобы каждый раз не вводить. И мы видим наш список, который действительно отсортирован по возрастанию.</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100,100,100,100,100,100,100,100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[39, 42, 46, 47, 48, 52, 53, 53, 58, 100, 100, 100, 100, 100, 100, 100, 100, 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1 74.33333333333333</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3 74.33333333333333</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5 74.33333333333333</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6" name="Рисунок 5">
            <a:extLst>
              <a:ext uri="{FF2B5EF4-FFF2-40B4-BE49-F238E27FC236}">
                <a16:creationId xmlns:a16="http://schemas.microsoft.com/office/drawing/2014/main" id="{13B11C85-FC3A-4F68-8B30-A1F621A73459}"/>
              </a:ext>
            </a:extLst>
          </p:cNvPr>
          <p:cNvPicPr>
            <a:picLocks noChangeAspect="1"/>
          </p:cNvPicPr>
          <p:nvPr/>
        </p:nvPicPr>
        <p:blipFill>
          <a:blip r:embed="rId4"/>
          <a:stretch>
            <a:fillRect/>
          </a:stretch>
        </p:blipFill>
        <p:spPr>
          <a:xfrm>
            <a:off x="5330387" y="1793540"/>
            <a:ext cx="893443" cy="1296500"/>
          </a:xfrm>
          <a:prstGeom prst="rect">
            <a:avLst/>
          </a:prstGeom>
        </p:spPr>
      </p:pic>
      <p:sp>
        <p:nvSpPr>
          <p:cNvPr id="2" name="Номер слайда 1">
            <a:extLst>
              <a:ext uri="{FF2B5EF4-FFF2-40B4-BE49-F238E27FC236}">
                <a16:creationId xmlns:a16="http://schemas.microsoft.com/office/drawing/2014/main" id="{E1B53A3A-4892-4957-91FF-568C34A6AB2A}"/>
              </a:ext>
            </a:extLst>
          </p:cNvPr>
          <p:cNvSpPr>
            <a:spLocks noGrp="1"/>
          </p:cNvSpPr>
          <p:nvPr>
            <p:ph type="sldNum" idx="12"/>
          </p:nvPr>
        </p:nvSpPr>
        <p:spPr/>
        <p:txBody>
          <a:bodyPr>
            <a:normAutofit/>
          </a:bodyPr>
          <a:lstStyle/>
          <a:p>
            <a:fld id="{00000000-1234-1234-1234-123412341234}" type="slidenum">
              <a:rPr lang="ru" smtClean="0"/>
              <a:pPr/>
              <a:t>77</a:t>
            </a:fld>
            <a:endParaRPr lang="ru"/>
          </a:p>
        </p:txBody>
      </p:sp>
    </p:spTree>
    <p:extLst>
      <p:ext uri="{BB962C8B-B14F-4D97-AF65-F5344CB8AC3E}">
        <p14:creationId xmlns:p14="http://schemas.microsoft.com/office/powerpoint/2010/main" val="24115816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59" y="556323"/>
            <a:ext cx="5589671" cy="8268876"/>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Например, мы хотим убрать из него последнее значение, поскольку нам кто-то сказал, что последние значения являются, они якобы выбросами. Для этого мы метод к списку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workroom</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humidity</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применим метод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pop</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И присвоим ему какую-нибудь переменную, которую назовём выброс – </a:t>
            </a:r>
            <a:r>
              <a:rPr kumimoji="0" lang="ru-RU" sz="1200" b="0" i="0" u="none" strike="noStrike" kern="0" cap="none" spc="0" normalizeH="0" baseline="0" noProof="0" dirty="0" err="1">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outlier</a:t>
            </a: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Распечатаем этот выброс. И после этого распечатаем ещё раз наш список, чтобы посмотреть, что там действительно стало на один элемент меньше.</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workroom_humidity.sort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outlier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workroom_humidity.pop</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outlier</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print(</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workroom_humidity</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Выполним код и введём сюда значение, которое нам присылает система. Опять введём много цифр «100», и видим, что у нас выброс был действительно удалён, и, действительно, в нашем списке стало на один элемент поменьше.</a:t>
            </a: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en-US"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100,100,100,100,100,100,100,100,100,100,100,100,100,100,100,100,100,100,100,100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Введите влажность (целое число)</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[39, 42, 46, 47, 48, 52, 53, 53, 58, 100, 100, 100, 100, 100, 100, 100, 100, 100, 100, 100, 100, 100, 100, 100, 100, 100, 100, 100, 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[39, 42, 46, 47, 48, 52, 53, 53, 58, 100, 100, 100, 100, 100, 100, 100, 100, 100, 100, 100, 100, 100, 100, 100, 100, 100, 100, 100]</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1 83.5</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3 83.5</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5 83.5</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Process</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finished</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with</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exit</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a:t>
            </a:r>
            <a:r>
              <a:rPr kumimoji="0" lang="ru-RU" sz="1200" b="0" i="0" u="none" strike="noStrike" kern="0" cap="none" spc="0" normalizeH="0" baseline="0" noProof="0" dirty="0" err="1">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code</a:t>
            </a:r>
            <a:r>
              <a:rPr kumimoji="0" lang="ru-RU"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rPr>
              <a:t> 0</a:t>
            </a:r>
            <a:endParaRPr kumimoji="0" lang="en-US" sz="1200" b="0" i="0" u="none" strike="noStrike" kern="0" cap="none" spc="0" normalizeH="0" baseline="0" noProof="0" dirty="0">
              <a:ln>
                <a:noFill/>
              </a:ln>
              <a:solidFill>
                <a:srgbClr val="FFBC00"/>
              </a:solidFill>
              <a:effectLst/>
              <a:uLnTx/>
              <a:uFillTx/>
              <a:latin typeface="Consolas" panose="020B0609020204030204" pitchFamily="49"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Это ещё раз нам говорит о том, что изменяется исходный список, а не создается новая копия или просто извлекается значение аргумента. Поэтому с этим нужно быть очень осторожным.</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rPr>
              <a:t>На этом по теме «Списки» всё. В конце вас, как всегда, ждёт небольшое домашнее задание. А мы увидимся в следующем уроке.</a:t>
            </a:r>
          </a:p>
          <a:p>
            <a:pPr marL="0" marR="0" lvl="0" indent="0" algn="l" defTabSz="914400" rtl="0" eaLnBrk="1" fontAlgn="auto" latinLnBrk="0" hangingPunct="1">
              <a:lnSpc>
                <a:spcPct val="100000"/>
              </a:lnSpc>
              <a:spcBef>
                <a:spcPts val="0"/>
              </a:spcBef>
              <a:spcAft>
                <a:spcPts val="0"/>
              </a:spcAft>
              <a:buClr>
                <a:srgbClr val="C8C8C8"/>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panose="020B0604020202020204" charset="0"/>
              <a:ea typeface="Roboto" panose="020B0604020202020204" charset="0"/>
              <a:cs typeface="Consolas" panose="020B0609020204030204" pitchFamily="49" charset="0"/>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0DEB0FC0-06DD-426E-8767-5C9B48CDDC37}"/>
              </a:ext>
            </a:extLst>
          </p:cNvPr>
          <p:cNvSpPr>
            <a:spLocks noGrp="1"/>
          </p:cNvSpPr>
          <p:nvPr>
            <p:ph type="sldNum" idx="12"/>
          </p:nvPr>
        </p:nvSpPr>
        <p:spPr/>
        <p:txBody>
          <a:bodyPr>
            <a:normAutofit/>
          </a:bodyPr>
          <a:lstStyle/>
          <a:p>
            <a:fld id="{00000000-1234-1234-1234-123412341234}" type="slidenum">
              <a:rPr lang="ru" smtClean="0"/>
              <a:pPr/>
              <a:t>78</a:t>
            </a:fld>
            <a:endParaRPr lang="ru"/>
          </a:p>
        </p:txBody>
      </p:sp>
    </p:spTree>
    <p:extLst>
      <p:ext uri="{BB962C8B-B14F-4D97-AF65-F5344CB8AC3E}">
        <p14:creationId xmlns:p14="http://schemas.microsoft.com/office/powerpoint/2010/main" val="19408496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cxnSp>
        <p:nvCxnSpPr>
          <p:cNvPr id="8" name="Google Shape;62;p14">
            <a:extLst>
              <a:ext uri="{FF2B5EF4-FFF2-40B4-BE49-F238E27FC236}">
                <a16:creationId xmlns:a16="http://schemas.microsoft.com/office/drawing/2014/main" id="{A3C80EB4-FD40-4861-A208-92B181B4E512}"/>
              </a:ext>
            </a:extLst>
          </p:cNvPr>
          <p:cNvCxnSpPr>
            <a:cxnSpLocks/>
          </p:cNvCxnSpPr>
          <p:nvPr/>
        </p:nvCxnSpPr>
        <p:spPr>
          <a:xfrm>
            <a:off x="-6" y="1144839"/>
            <a:ext cx="6858000" cy="16723"/>
          </a:xfrm>
          <a:prstGeom prst="straightConnector1">
            <a:avLst/>
          </a:prstGeom>
          <a:noFill/>
          <a:ln w="9525" cap="flat" cmpd="sng">
            <a:solidFill>
              <a:srgbClr val="FFBC00"/>
            </a:solidFill>
            <a:prstDash val="solid"/>
            <a:round/>
            <a:headEnd type="none" w="med" len="med"/>
            <a:tailEnd type="none" w="med" len="med"/>
          </a:ln>
        </p:spPr>
      </p:cxnSp>
      <p:sp>
        <p:nvSpPr>
          <p:cNvPr id="9" name="Google Shape;67;p14">
            <a:extLst>
              <a:ext uri="{FF2B5EF4-FFF2-40B4-BE49-F238E27FC236}">
                <a16:creationId xmlns:a16="http://schemas.microsoft.com/office/drawing/2014/main" id="{080E04FB-58DB-49C0-87F4-639CA44F3D93}"/>
              </a:ext>
            </a:extLst>
          </p:cNvPr>
          <p:cNvSpPr txBox="1"/>
          <p:nvPr/>
        </p:nvSpPr>
        <p:spPr>
          <a:xfrm>
            <a:off x="634158" y="556323"/>
            <a:ext cx="5589671" cy="605239"/>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Урок 2.</a:t>
            </a:r>
            <a:r>
              <a:rPr lang="ru-RU" sz="1800" dirty="0">
                <a:solidFill>
                  <a:srgbClr val="C8C8C8"/>
                </a:solidFill>
                <a:latin typeface="Montserrat Medium"/>
                <a:ea typeface="Montserrat Medium"/>
                <a:cs typeface="Montserrat Medium"/>
                <a:sym typeface="Montserrat Medium"/>
              </a:rPr>
              <a:t>9</a:t>
            </a:r>
            <a:r>
              <a:rPr kumimoji="0" lang="ru-RU"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  Шаг </a:t>
            </a:r>
            <a:r>
              <a:rPr kumimoji="0" lang="en-US"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1</a:t>
            </a:r>
            <a:r>
              <a:rPr kumimoji="0" lang="ru-RU"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rPr>
              <a:t> – Словари</a:t>
            </a:r>
            <a:endParaRPr kumimoji="0" sz="1800" b="0" i="0" u="none" strike="noStrike" kern="0" cap="none" spc="0" normalizeH="0" baseline="0" noProof="0" dirty="0">
              <a:ln>
                <a:noFill/>
              </a:ln>
              <a:solidFill>
                <a:srgbClr val="C8C8C8"/>
              </a:solidFill>
              <a:effectLst/>
              <a:uLnTx/>
              <a:uFillTx/>
              <a:latin typeface="Montserrat Medium"/>
              <a:ea typeface="Montserrat Medium"/>
              <a:cs typeface="Montserrat Medium"/>
              <a:sym typeface="Montserrat Medium"/>
            </a:endParaRPr>
          </a:p>
        </p:txBody>
      </p:sp>
      <p:sp>
        <p:nvSpPr>
          <p:cNvPr id="10" name="Google Shape;64;p14">
            <a:extLst>
              <a:ext uri="{FF2B5EF4-FFF2-40B4-BE49-F238E27FC236}">
                <a16:creationId xmlns:a16="http://schemas.microsoft.com/office/drawing/2014/main" id="{5320D3F7-EE53-423D-AADC-60BA76EC458E}"/>
              </a:ext>
            </a:extLst>
          </p:cNvPr>
          <p:cNvSpPr txBox="1"/>
          <p:nvPr/>
        </p:nvSpPr>
        <p:spPr>
          <a:xfrm>
            <a:off x="634157" y="1513217"/>
            <a:ext cx="5589671" cy="1436236"/>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b="1" i="0" u="none" strike="noStrike" kern="0" cap="none" spc="0" normalizeH="0" baseline="0" noProof="0" dirty="0">
                <a:ln>
                  <a:noFill/>
                </a:ln>
                <a:solidFill>
                  <a:srgbClr val="C8C8C8"/>
                </a:solidFill>
                <a:effectLst/>
                <a:uLnTx/>
                <a:uFillTx/>
                <a:latin typeface="Roboto"/>
                <a:ea typeface="Roboto"/>
                <a:cs typeface="Roboto"/>
                <a:sym typeface="Roboto"/>
              </a:rPr>
              <a:t>Текстовый вариант видеоурока с предыдущего шага.</a:t>
            </a:r>
            <a:endParaRPr kumimoji="0" lang="en-US" sz="1200" b="1"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8C8C8"/>
                </a:solidFill>
                <a:effectLst/>
                <a:uLnTx/>
                <a:uFillTx/>
                <a:latin typeface="Roboto"/>
                <a:ea typeface="Roboto"/>
                <a:cs typeface="Roboto"/>
                <a:sym typeface="Roboto"/>
              </a:rPr>
              <a:t/>
            </a:r>
            <a:br>
              <a:rPr kumimoji="0" lang="en-US" sz="1200" b="1" i="0" u="none" strike="noStrike" kern="0" cap="none" spc="0" normalizeH="0" baseline="0" noProof="0" dirty="0">
                <a:ln>
                  <a:noFill/>
                </a:ln>
                <a:solidFill>
                  <a:srgbClr val="C8C8C8"/>
                </a:solidFill>
                <a:effectLst/>
                <a:uLnTx/>
                <a:uFillTx/>
                <a:latin typeface="Roboto"/>
                <a:ea typeface="Roboto"/>
                <a:cs typeface="Roboto"/>
                <a:sym typeface="Roboto"/>
              </a:rPr>
            </a:b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Привет, в этом уроке поговорим об еще одном типе данных, которые называются «словари». Зачем же они нужны? Давайте сразу с места в карьер, рассмотрим на самом конкретном примере.</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b="1" i="0" u="none" strike="noStrike" kern="0" cap="none" spc="0" normalizeH="0" baseline="0" noProof="0" dirty="0">
              <a:ln>
                <a:noFill/>
              </a:ln>
              <a:solidFill>
                <a:srgbClr val="C8C8C8"/>
              </a:solidFill>
              <a:effectLst/>
              <a:uLnTx/>
              <a:uFillTx/>
              <a:latin typeface="Roboto"/>
              <a:ea typeface="Roboto"/>
              <a:cs typeface="Roboto"/>
              <a:sym typeface="Roboto"/>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58" y="2822029"/>
            <a:ext cx="5589673" cy="53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64;p14">
            <a:extLst>
              <a:ext uri="{FF2B5EF4-FFF2-40B4-BE49-F238E27FC236}">
                <a16:creationId xmlns:a16="http://schemas.microsoft.com/office/drawing/2014/main" id="{5320D3F7-EE53-423D-AADC-60BA76EC458E}"/>
              </a:ext>
            </a:extLst>
          </p:cNvPr>
          <p:cNvSpPr txBox="1"/>
          <p:nvPr/>
        </p:nvSpPr>
        <p:spPr>
          <a:xfrm>
            <a:off x="634160" y="3365149"/>
            <a:ext cx="5589671" cy="4021559"/>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Итак, у нас есть такая вот структура, которая у нас представлена списком. В ней следующие значения «Денис, 23 и 44». С Денисом все еще более-менее понятно – это, скорее всего, мое имя. Но 23 и 44 – что бы это могло значить? </a:t>
            </a:r>
            <a:endParaRPr kumimoji="0" lang="en-US" sz="1200" b="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Где-то я смутно припоминаю, что это значило температуру и влажность. Только вот что из них что? То ли я сейчас в Иркутске и температура у меня 23 градуса, а влажность 44 процента, то ли я сейчас где-то в арабских странах и поскольку там пустыня, у меня влажность 23 процента, а температура, наоборот, 44 градуса. Непонятно. Как бы сделать так, чтобы не запоминать какой индекс что значит?</a:t>
            </a:r>
            <a:endParaRPr kumimoji="0" lang="en-US" sz="1200" b="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rPr>
              <a:t>И в этом нам могут помочь словари. Словари – это по большому счету структура, которая позволяет нам организовать хранение некоторых пар в виде ключа и значения. По какому-то ключу можно получать какое-то значение. То есть числовой индекс, мы заменяем индексом, который мы можем определить сами. Давайте рассмотрим, как бы это все выглядело в виде словаря.</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b="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b="1" i="0" u="none" strike="noStrike" kern="0" cap="none" spc="0" normalizeH="0" baseline="0" noProof="0" dirty="0">
              <a:ln>
                <a:noFill/>
              </a:ln>
              <a:solidFill>
                <a:srgbClr val="C8C8C8"/>
              </a:solidFill>
              <a:effectLst/>
              <a:uLnTx/>
              <a:uFillTx/>
              <a:latin typeface="Roboto"/>
              <a:ea typeface="Roboto"/>
              <a:cs typeface="Roboto"/>
              <a:sym typeface="Roboto"/>
            </a:endParaRP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610" y="7186793"/>
            <a:ext cx="3384769" cy="12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0182A52E-6415-4400-866D-D5D1B63B9116}"/>
              </a:ext>
            </a:extLst>
          </p:cNvPr>
          <p:cNvSpPr>
            <a:spLocks noGrp="1"/>
          </p:cNvSpPr>
          <p:nvPr>
            <p:ph type="sldNum" idx="12"/>
          </p:nvPr>
        </p:nvSpPr>
        <p:spPr/>
        <p:txBody>
          <a:bodyPr>
            <a:normAutofit/>
          </a:bodyPr>
          <a:lstStyle/>
          <a:p>
            <a:fld id="{00000000-1234-1234-1234-123412341234}" type="slidenum">
              <a:rPr lang="ru" smtClean="0"/>
              <a:pPr/>
              <a:t>79</a:t>
            </a:fld>
            <a:endParaRPr lang="ru"/>
          </a:p>
        </p:txBody>
      </p:sp>
    </p:spTree>
    <p:extLst>
      <p:ext uri="{BB962C8B-B14F-4D97-AF65-F5344CB8AC3E}">
        <p14:creationId xmlns:p14="http://schemas.microsoft.com/office/powerpoint/2010/main" val="165016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4" name="Google Shape;64;p14"/>
          <p:cNvSpPr txBox="1"/>
          <p:nvPr/>
        </p:nvSpPr>
        <p:spPr>
          <a:xfrm>
            <a:off x="634163" y="359075"/>
            <a:ext cx="5589671" cy="8268876"/>
          </a:xfrm>
          <a:prstGeom prst="rect">
            <a:avLst/>
          </a:prstGeom>
          <a:noFill/>
          <a:ln>
            <a:noFill/>
          </a:ln>
        </p:spPr>
        <p:txBody>
          <a:bodyPr spcFirstLastPara="1" wrap="square" lIns="162533" tIns="162533" rIns="162533" bIns="162533" anchor="t" anchorCtr="0">
            <a:spAutoFit/>
          </a:bodyPr>
          <a:lstStyle/>
          <a:p>
            <a:r>
              <a:rPr lang="ru-RU" sz="1200" dirty="0">
                <a:solidFill>
                  <a:srgbClr val="C8C8C8"/>
                </a:solidFill>
                <a:latin typeface="Roboto"/>
                <a:ea typeface="Roboto"/>
                <a:cs typeface="Roboto"/>
                <a:sym typeface="Roboto"/>
              </a:rPr>
              <a:t>Выведем количество чаевых и сумму счета:</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FFBC00"/>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payment_amount</a:t>
            </a:r>
            <a:r>
              <a:rPr lang="ru-RU" sz="1200" dirty="0">
                <a:solidFill>
                  <a:srgbClr val="FFBC00"/>
                </a:solidFill>
                <a:latin typeface="Consolas" panose="020B0609020204030204" pitchFamily="49" charset="0"/>
                <a:ea typeface="Roboto"/>
                <a:cs typeface="Roboto"/>
                <a:sym typeface="Roboto"/>
              </a:rPr>
              <a:t> * 0.1)   # Расчет чаевых</a:t>
            </a:r>
          </a:p>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payment_amount</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Все работает, и можно заметить, что использование переменной с числом в операциях никак не изменяет ее значение. Все дело в том, что числа - неизменяемый тип данных: однажды присвоенное в переменную число остается неизменным навсегда. Можно </a:t>
            </a:r>
            <a:r>
              <a:rPr lang="ru-RU" sz="1200" dirty="0" err="1">
                <a:solidFill>
                  <a:srgbClr val="C8C8C8"/>
                </a:solidFill>
                <a:latin typeface="Roboto"/>
                <a:ea typeface="Roboto"/>
                <a:cs typeface="Roboto"/>
                <a:sym typeface="Roboto"/>
              </a:rPr>
              <a:t>переприсвоить</a:t>
            </a:r>
            <a:r>
              <a:rPr lang="ru-RU" sz="1200" dirty="0">
                <a:solidFill>
                  <a:srgbClr val="C8C8C8"/>
                </a:solidFill>
                <a:latin typeface="Roboto"/>
                <a:ea typeface="Roboto"/>
                <a:cs typeface="Roboto"/>
                <a:sym typeface="Roboto"/>
              </a:rPr>
              <a:t> в существующую переменную значение, тогда выделится новый участок памяти, а старый будет автоматически очищен. Допустим, у нас новый счет и мы обновляем значение в нашей переменной. Сначала мы получим её текущее значение, затем прибавим к нему тысячу и сохраним полученный результат в переменную с таким же именем.</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payment_amount</a:t>
            </a:r>
            <a:r>
              <a:rPr lang="ru-RU" sz="1200" dirty="0">
                <a:solidFill>
                  <a:srgbClr val="FFBC00"/>
                </a:solidFill>
                <a:latin typeface="Consolas" panose="020B0609020204030204" pitchFamily="49" charset="0"/>
                <a:ea typeface="Roboto"/>
                <a:cs typeface="Roboto"/>
                <a:sym typeface="Roboto"/>
              </a:rPr>
              <a:t>)  </a:t>
            </a:r>
          </a:p>
          <a:p>
            <a:r>
              <a:rPr lang="ru-RU" sz="1200" dirty="0" err="1">
                <a:solidFill>
                  <a:srgbClr val="FFBC00"/>
                </a:solidFill>
                <a:latin typeface="Consolas" panose="020B0609020204030204" pitchFamily="49" charset="0"/>
                <a:ea typeface="Roboto"/>
                <a:cs typeface="Roboto"/>
                <a:sym typeface="Roboto"/>
              </a:rPr>
              <a:t>payment_amount</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payment_amount</a:t>
            </a:r>
            <a:r>
              <a:rPr lang="ru-RU" sz="1200" dirty="0">
                <a:solidFill>
                  <a:srgbClr val="FFBC00"/>
                </a:solidFill>
                <a:latin typeface="Consolas" panose="020B0609020204030204" pitchFamily="49" charset="0"/>
                <a:ea typeface="Roboto"/>
                <a:cs typeface="Roboto"/>
                <a:sym typeface="Roboto"/>
              </a:rPr>
              <a:t> + 1000</a:t>
            </a:r>
          </a:p>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payment_amount</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Код работает, единственное, что </a:t>
            </a:r>
            <a:r>
              <a:rPr lang="ru-RU" sz="1200" dirty="0" err="1">
                <a:solidFill>
                  <a:srgbClr val="C8C8C8"/>
                </a:solidFill>
                <a:latin typeface="Roboto"/>
                <a:ea typeface="Roboto"/>
                <a:cs typeface="Roboto"/>
                <a:sym typeface="Roboto"/>
              </a:rPr>
              <a:t>переприсваивать</a:t>
            </a:r>
            <a:r>
              <a:rPr lang="ru-RU" sz="1200" dirty="0">
                <a:solidFill>
                  <a:srgbClr val="C8C8C8"/>
                </a:solidFill>
                <a:latin typeface="Roboto"/>
                <a:ea typeface="Roboto"/>
                <a:cs typeface="Roboto"/>
                <a:sym typeface="Roboto"/>
              </a:rPr>
              <a:t> так каждый раз не очень удобно. Поэтому существуют сокращенные операторы.</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payment_amount</a:t>
            </a:r>
            <a:r>
              <a:rPr lang="ru-RU" sz="1200" dirty="0">
                <a:solidFill>
                  <a:srgbClr val="FFBC00"/>
                </a:solidFill>
                <a:latin typeface="Consolas" panose="020B0609020204030204" pitchFamily="49" charset="0"/>
                <a:ea typeface="Roboto"/>
                <a:cs typeface="Roboto"/>
                <a:sym typeface="Roboto"/>
              </a:rPr>
              <a:t>)</a:t>
            </a:r>
          </a:p>
          <a:p>
            <a:r>
              <a:rPr lang="ru-RU" sz="1200" dirty="0" err="1">
                <a:solidFill>
                  <a:srgbClr val="FFBC00"/>
                </a:solidFill>
                <a:latin typeface="Consolas" panose="020B0609020204030204" pitchFamily="49" charset="0"/>
                <a:ea typeface="Roboto"/>
                <a:cs typeface="Roboto"/>
                <a:sym typeface="Roboto"/>
              </a:rPr>
              <a:t>payment_amount</a:t>
            </a:r>
            <a:r>
              <a:rPr lang="ru-RU" sz="1200" dirty="0">
                <a:solidFill>
                  <a:srgbClr val="FFBC00"/>
                </a:solidFill>
                <a:latin typeface="Consolas" panose="020B0609020204030204" pitchFamily="49" charset="0"/>
                <a:ea typeface="Roboto"/>
                <a:cs typeface="Roboto"/>
                <a:sym typeface="Roboto"/>
              </a:rPr>
              <a:t> += 1000</a:t>
            </a:r>
          </a:p>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payment_amount</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Такие операторы существуют практически для всех арифметических операций, для использования достаточно дописать = после оператора. А вот сокращений для операций постфиксного и префиксного инкремента и декремента в Python нет. И в этом есть свои плюсы - никогда не запутаешься с последовательностью применения операторов.</a:t>
            </a:r>
          </a:p>
          <a:p>
            <a:r>
              <a:rPr lang="ru-RU" sz="1200" dirty="0">
                <a:solidFill>
                  <a:srgbClr val="C8C8C8"/>
                </a:solidFill>
                <a:latin typeface="Roboto"/>
                <a:ea typeface="Roboto"/>
                <a:cs typeface="Roboto"/>
                <a:sym typeface="Roboto"/>
              </a:rPr>
              <a:t>С точки зрения программиста вообще нет разницы в использовании констант или переменных в качестве операндов. Например, можно присваивать переменную в другую переменную.</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err="1">
                <a:solidFill>
                  <a:srgbClr val="FFBC00"/>
                </a:solidFill>
                <a:latin typeface="Consolas" panose="020B0609020204030204" pitchFamily="49" charset="0"/>
                <a:ea typeface="Roboto"/>
                <a:cs typeface="Roboto"/>
                <a:sym typeface="Roboto"/>
              </a:rPr>
              <a:t>copy_of_payment_amount</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payment_amount</a:t>
            </a:r>
            <a:endParaRPr lang="ru-RU" sz="1200" dirty="0">
              <a:solidFill>
                <a:srgbClr val="FFBC00"/>
              </a:solidFill>
              <a:latin typeface="Consolas" panose="020B0609020204030204" pitchFamily="49" charset="0"/>
              <a:ea typeface="Roboto"/>
              <a:cs typeface="Roboto"/>
              <a:sym typeface="Roboto"/>
            </a:endParaRPr>
          </a:p>
          <a:p>
            <a:r>
              <a:rPr lang="ru-RU" sz="1200" dirty="0">
                <a:solidFill>
                  <a:srgbClr val="FFBC00"/>
                </a:solidFill>
                <a:latin typeface="Consolas" panose="020B0609020204030204" pitchFamily="49" charset="0"/>
                <a:ea typeface="Roboto"/>
                <a:cs typeface="Roboto"/>
                <a:sym typeface="Roboto"/>
              </a:rPr>
              <a:t>print(</a:t>
            </a:r>
            <a:r>
              <a:rPr lang="ru-RU" sz="1200" dirty="0" err="1">
                <a:solidFill>
                  <a:srgbClr val="FFBC00"/>
                </a:solidFill>
                <a:latin typeface="Consolas" panose="020B0609020204030204" pitchFamily="49" charset="0"/>
                <a:ea typeface="Roboto"/>
                <a:cs typeface="Roboto"/>
                <a:sym typeface="Roboto"/>
              </a:rPr>
              <a:t>copy_of_payment_amount</a:t>
            </a:r>
            <a:r>
              <a:rPr lang="ru-RU" sz="1200" dirty="0">
                <a:solidFill>
                  <a:srgbClr val="FFBC00"/>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В этом случае правило константности числового типа также работает: сначала из переменной </a:t>
            </a:r>
            <a:r>
              <a:rPr lang="ru-RU" sz="1200" dirty="0" err="1">
                <a:solidFill>
                  <a:srgbClr val="C8C8C8"/>
                </a:solidFill>
                <a:latin typeface="Roboto"/>
                <a:ea typeface="Roboto"/>
                <a:cs typeface="Roboto"/>
                <a:sym typeface="Roboto"/>
              </a:rPr>
              <a:t>payment_amount</a:t>
            </a:r>
            <a:r>
              <a:rPr lang="ru-RU" sz="1200" dirty="0">
                <a:solidFill>
                  <a:srgbClr val="C8C8C8"/>
                </a:solidFill>
                <a:latin typeface="Roboto"/>
                <a:ea typeface="Roboto"/>
                <a:cs typeface="Roboto"/>
                <a:sym typeface="Roboto"/>
              </a:rPr>
              <a:t> будет получено значение, затем оно будет сохранено в переменную </a:t>
            </a:r>
            <a:r>
              <a:rPr lang="ru-RU" sz="1200" dirty="0" err="1">
                <a:solidFill>
                  <a:srgbClr val="C8C8C8"/>
                </a:solidFill>
                <a:latin typeface="Roboto"/>
                <a:ea typeface="Roboto"/>
                <a:cs typeface="Roboto"/>
                <a:sym typeface="Roboto"/>
              </a:rPr>
              <a:t>copy_of_payment_amount</a:t>
            </a:r>
            <a:r>
              <a:rPr lang="ru-RU" sz="1200" dirty="0">
                <a:solidFill>
                  <a:srgbClr val="C8C8C8"/>
                </a:solidFill>
                <a:latin typeface="Roboto"/>
                <a:ea typeface="Roboto"/>
                <a:cs typeface="Roboto"/>
                <a:sym typeface="Roboto"/>
              </a:rPr>
              <a:t>. </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B0B31AEC-5074-486E-8F41-F678B1F5C590}"/>
              </a:ext>
            </a:extLst>
          </p:cNvPr>
          <p:cNvSpPr>
            <a:spLocks noGrp="1"/>
          </p:cNvSpPr>
          <p:nvPr>
            <p:ph type="sldNum" idx="12"/>
          </p:nvPr>
        </p:nvSpPr>
        <p:spPr/>
        <p:txBody>
          <a:bodyPr/>
          <a:lstStyle/>
          <a:p>
            <a:fld id="{00000000-1234-1234-1234-123412341234}" type="slidenum">
              <a:rPr lang="ru" smtClean="0"/>
              <a:pPr/>
              <a:t>8</a:t>
            </a:fld>
            <a:endParaRPr lang="ru"/>
          </a:p>
        </p:txBody>
      </p:sp>
    </p:spTree>
    <p:extLst>
      <p:ext uri="{BB962C8B-B14F-4D97-AF65-F5344CB8AC3E}">
        <p14:creationId xmlns:p14="http://schemas.microsoft.com/office/powerpoint/2010/main" val="29348968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0" name="Google Shape;64;p14">
            <a:extLst>
              <a:ext uri="{FF2B5EF4-FFF2-40B4-BE49-F238E27FC236}">
                <a16:creationId xmlns:a16="http://schemas.microsoft.com/office/drawing/2014/main" id="{5320D3F7-EE53-423D-AADC-60BA76EC458E}"/>
              </a:ext>
            </a:extLst>
          </p:cNvPr>
          <p:cNvSpPr txBox="1"/>
          <p:nvPr/>
        </p:nvSpPr>
        <p:spPr>
          <a:xfrm>
            <a:off x="634157" y="551521"/>
            <a:ext cx="5589671" cy="8268876"/>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 виде словаря это бы все выглядело примерно вот так. У нас есть ключ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name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 по нему доступно значение единицы. У нас есть ключ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temperature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 по нему доступно значение 23. Значит, я все-таки в Иркутске. Ну, и влажность у нас остается 44 процента.</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Как же объявить словарь? Из этого примера видно, что словарь объявляется при помощи оператора фигурной скобки. Здесь тоже нужно быть слегка аккуратным, поскольку при помощи оператора фигурной скобки в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Python</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определяется еще один тип данных, который называется множеством. Но о нем чуть попозже. И на самом деле здесь будет ошибиться довольно сложно.</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Мы объявили наши фигурные скобки, что же нам нужно сделать дальше? Нам нужно через двоеточие передать пару ключ – значение. Хорошей практикой является после двоеточия ставить пробел, до двоеточия – не ставить. Как бы мы говорим, что под этим ключом хранится такое значение, мы объясняем наш ключ.</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Допустим мы объявили наш словарь. Что же еще нам нужно знать о словарях, чтобы их использовать, скажем, так, умело и непринужденно? Для этого нам нужно знать то, что словари – это, во-первых, составной тип данных. Это значит, что он может хранить разные значения разных типов данных и так далее. К ключам это тоже относится, но на самом деле в качестве ключей можем использовать только неизменяемый тип данных. Это мы видим в четвертом пункте. Все дело в том, что словари построены на основе хеш-таблиц, а взять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хеш</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под тип данных, который может прямо по ходу программы изменяться, мы не можем. Это, если кому-то интересно, техническая природа этого ограничения.</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Далее этот тип данных является изменяемым. То есть если мы к нему применяем какие-то методы, то модифицируется уже существующее значение, а не создается новое, как тут было бы со строками или кортежами, например. В общем, нужно тоже быть осторожным, как и в случае со списками.</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Ключ у нас индексирует значение не по порядковому номеру, а по ключу. То есть понятно: вместо индексов мы теперь можем использовать ключи и давать нашим элементам словаря понятные названия. В качестве значения подходит любой тип. Это может быть вообще что угодно, в том числе и типы, которые мы научимся с вами в следующем блоке определять самостоятельно. То есть, мы будем делать совершенно свои типы данных.</a:t>
            </a:r>
          </a:p>
        </p:txBody>
      </p:sp>
      <p:sp>
        <p:nvSpPr>
          <p:cNvPr id="2" name="Номер слайда 1">
            <a:extLst>
              <a:ext uri="{FF2B5EF4-FFF2-40B4-BE49-F238E27FC236}">
                <a16:creationId xmlns:a16="http://schemas.microsoft.com/office/drawing/2014/main" id="{4C071860-05EB-4A79-AD18-77D9402F2DC6}"/>
              </a:ext>
            </a:extLst>
          </p:cNvPr>
          <p:cNvSpPr>
            <a:spLocks noGrp="1"/>
          </p:cNvSpPr>
          <p:nvPr>
            <p:ph type="sldNum" idx="12"/>
          </p:nvPr>
        </p:nvSpPr>
        <p:spPr/>
        <p:txBody>
          <a:bodyPr>
            <a:normAutofit/>
          </a:bodyPr>
          <a:lstStyle/>
          <a:p>
            <a:fld id="{00000000-1234-1234-1234-123412341234}" type="slidenum">
              <a:rPr lang="ru" smtClean="0"/>
              <a:pPr/>
              <a:t>80</a:t>
            </a:fld>
            <a:endParaRPr lang="ru"/>
          </a:p>
        </p:txBody>
      </p:sp>
    </p:spTree>
    <p:extLst>
      <p:ext uri="{BB962C8B-B14F-4D97-AF65-F5344CB8AC3E}">
        <p14:creationId xmlns:p14="http://schemas.microsoft.com/office/powerpoint/2010/main" val="14795499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0" name="Google Shape;64;p14">
            <a:extLst>
              <a:ext uri="{FF2B5EF4-FFF2-40B4-BE49-F238E27FC236}">
                <a16:creationId xmlns:a16="http://schemas.microsoft.com/office/drawing/2014/main" id="{5320D3F7-EE53-423D-AADC-60BA76EC458E}"/>
              </a:ext>
            </a:extLst>
          </p:cNvPr>
          <p:cNvSpPr txBox="1"/>
          <p:nvPr/>
        </p:nvSpPr>
        <p:spPr>
          <a:xfrm>
            <a:off x="634157" y="551521"/>
            <a:ext cx="5589671" cy="8638208"/>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А теперь давайте перейдем в среду разработки, и я покажу, как работать со словарями и какие у них здесь методы, и, собственно, как они работают, какой результат они на выходе производят. Переключаемся в среду разработки и здесь нам нужно сначала инициализировать какой-нибудь словарь. Ну давайте инициализируем тот же самый словарь. Опять же объявляем оператор фигурной скобки и перечисляем пары ключ-значение.</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 начале у нас будет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name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меня зовут Денис, поэтому я напишу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name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Денис. Опять же у нас будет температура. Мы скажем, что у меня сейчас 23 градуса. И у меня будет влажность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humidity</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Я скажу, что влажность у меня сейчас где-то в районе 53 процентов. Спасибо очень большое увлажнителю воздуха.</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Мы сохраним это все в переменную, которую мы назовем так же, как в примере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info_about_me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Вроде бы значение понятно и это не нарушает их конвенций. Я написал все в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snake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-кейсе с маленькой буквы. То же самое, кстати, относится и к ключам словаря. Сюда нужно помещать какие-то названия, которые опять же написаны в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snake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-кейсе и по всем правилам именования переменных.</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Далее из слова, как я уже говорил, мы можем получить значение. Давайте мы его сразу распечатаем и получим из нашего словаря значение, допустим, моего имени. Это можно сделать при помощи оператора квадратные скобки. И вот здесь опять начинается путаница со срезами, с объявлениями списков, получением значения из словаря. Но в случае объявления списков вот этой переменной перед оператором бы не было, в случае со срезами мы бы использовали разделитель в виде двоеточия. А здесь мы просто передадим ключ. Допустим, это будет ключ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name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Выполним код и видим, что да, действительно, у нас теперь по нашим ключу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name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доступно значение «Денис».</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Инициализация словаря</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Denis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temperature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23,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humidity</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53}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Получение значения</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Вывод программы:</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Denis</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p:txBody>
      </p:sp>
      <p:sp>
        <p:nvSpPr>
          <p:cNvPr id="2" name="Номер слайда 1">
            <a:extLst>
              <a:ext uri="{FF2B5EF4-FFF2-40B4-BE49-F238E27FC236}">
                <a16:creationId xmlns:a16="http://schemas.microsoft.com/office/drawing/2014/main" id="{C6AE8D1C-DA7D-428C-AFA4-848DE90211AD}"/>
              </a:ext>
            </a:extLst>
          </p:cNvPr>
          <p:cNvSpPr>
            <a:spLocks noGrp="1"/>
          </p:cNvSpPr>
          <p:nvPr>
            <p:ph type="sldNum" idx="12"/>
          </p:nvPr>
        </p:nvSpPr>
        <p:spPr/>
        <p:txBody>
          <a:bodyPr>
            <a:normAutofit/>
          </a:bodyPr>
          <a:lstStyle/>
          <a:p>
            <a:fld id="{00000000-1234-1234-1234-123412341234}" type="slidenum">
              <a:rPr lang="ru" smtClean="0"/>
              <a:pPr/>
              <a:t>81</a:t>
            </a:fld>
            <a:endParaRPr lang="ru"/>
          </a:p>
        </p:txBody>
      </p:sp>
    </p:spTree>
    <p:extLst>
      <p:ext uri="{BB962C8B-B14F-4D97-AF65-F5344CB8AC3E}">
        <p14:creationId xmlns:p14="http://schemas.microsoft.com/office/powerpoint/2010/main" val="5365247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0" name="Google Shape;64;p14">
            <a:extLst>
              <a:ext uri="{FF2B5EF4-FFF2-40B4-BE49-F238E27FC236}">
                <a16:creationId xmlns:a16="http://schemas.microsoft.com/office/drawing/2014/main" id="{5320D3F7-EE53-423D-AADC-60BA76EC458E}"/>
              </a:ext>
            </a:extLst>
          </p:cNvPr>
          <p:cNvSpPr txBox="1"/>
          <p:nvPr/>
        </p:nvSpPr>
        <p:spPr>
          <a:xfrm>
            <a:off x="634157" y="551521"/>
            <a:ext cx="5589671" cy="8084210"/>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Мы его смогли получить. Так же, например, по ключу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temperature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мы сможем получить значение 23. Все работает.</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Как я уже говорил до этого, словарь – это у нас изменяемый тип данных. Это значит, что прямо в ходе работы программы мы можем какое-то значение туда добавить.  Давайте этим воспользуемся и добавим в этот словарь значение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is_i_love_python</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 факт того, люблю ли я питон. Мне этот язык программирования очень нравится, поэтому я присвою сюда значение - истина. И давайте теперь распечатаем наш словарь, посмотрим, что там изменилось.</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Добавление значения</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True</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Вывод программы:</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Denis</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Denis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temperature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23,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humidity</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53,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True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И мы видим, что да, действительно, по такому ключу у нас добавилось значение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true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Это значит, что словарь можно изменять прямо в ходе программы, и я вам ни о чем не соврал, когда говорил, что этот тип данных изменяемый.</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Теперь же, если мы по какому-то ключу вносим значение и такой ключ уже существует, значение будет перезаписано. При этом порядок ключей – значений в самом словаре не поменяется. Это нам пригодится в дальнейшем.</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Допустим, я хочу перезаписать свою влажность. Давайте перезапишем влажность. Скопируем название ключа, чтобы не писать и скажем, что у меня сейчас влажность стала чуть пониже, 50 процентов, потому что увлажнитель воздуха решил, что пора отдохнуть и выключился. Распечатаем наш словарь. И мы видим, что действительно, у нас значение обновилось. </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Перезапись значения</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humidity</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50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p:txBody>
      </p:sp>
      <p:sp>
        <p:nvSpPr>
          <p:cNvPr id="2" name="Номер слайда 1">
            <a:extLst>
              <a:ext uri="{FF2B5EF4-FFF2-40B4-BE49-F238E27FC236}">
                <a16:creationId xmlns:a16="http://schemas.microsoft.com/office/drawing/2014/main" id="{15AEBCCA-3F8C-4E6D-BB85-DCF88160958D}"/>
              </a:ext>
            </a:extLst>
          </p:cNvPr>
          <p:cNvSpPr>
            <a:spLocks noGrp="1"/>
          </p:cNvSpPr>
          <p:nvPr>
            <p:ph type="sldNum" idx="12"/>
          </p:nvPr>
        </p:nvSpPr>
        <p:spPr/>
        <p:txBody>
          <a:bodyPr>
            <a:normAutofit/>
          </a:bodyPr>
          <a:lstStyle/>
          <a:p>
            <a:fld id="{00000000-1234-1234-1234-123412341234}" type="slidenum">
              <a:rPr lang="ru" smtClean="0"/>
              <a:pPr/>
              <a:t>82</a:t>
            </a:fld>
            <a:endParaRPr lang="ru"/>
          </a:p>
        </p:txBody>
      </p:sp>
    </p:spTree>
    <p:extLst>
      <p:ext uri="{BB962C8B-B14F-4D97-AF65-F5344CB8AC3E}">
        <p14:creationId xmlns:p14="http://schemas.microsoft.com/office/powerpoint/2010/main" val="39137129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0" name="Google Shape;64;p14">
            <a:extLst>
              <a:ext uri="{FF2B5EF4-FFF2-40B4-BE49-F238E27FC236}">
                <a16:creationId xmlns:a16="http://schemas.microsoft.com/office/drawing/2014/main" id="{5320D3F7-EE53-423D-AADC-60BA76EC458E}"/>
              </a:ext>
            </a:extLst>
          </p:cNvPr>
          <p:cNvSpPr txBox="1"/>
          <p:nvPr/>
        </p:nvSpPr>
        <p:spPr>
          <a:xfrm>
            <a:off x="634157" y="551521"/>
            <a:ext cx="5589671" cy="8084210"/>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Вывод программы:</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Denis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 'Denis', 'temperature': 23, 'humidity': 53, '</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True}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 'Denis', 'temperature': 23, 'humidity': 50, '</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True}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 finished with exit code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Теперь давайте попробуем получить по нашему ключу какое-нибудь несуществующее значение. Так вполне может быть, потому что формы самые разные приходят и где-то есть поле, где-то нет поля. Что же будет в таком случае, как же Питон поведет себя?</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Давайте получим значение «temperature_2». И наша программа, к сожалению, завершилась с ошибкой. Ошибка нам гласит о том, что такого ключа, собственно, и нет.</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Получение значения</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["temperature_2"])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Вывод программы:</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["temperature_2"])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KeyError</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'temperature_2'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1</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Так как же нам быть в случае, если у нас приходят формы, ключи которых мы не знаем? Для этого есть метод безопасного получения значения –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get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Давайте им воспользуемся. Этот метод является методом словаря, поэтому мы пишем переменную, в которой содержится наш словарь, и вызываем метод словаря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get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Сюда мы должны придать какой-то ключ. Допустим, мы хотим получить все то же значение переменной «temperature_2». Выполним код и видим, что теперь нам вместо ошибки вывелось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None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Метод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get</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info_about_me.get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("temperature_2"))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Вывод программы:</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None</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p:txBody>
      </p:sp>
      <p:pic>
        <p:nvPicPr>
          <p:cNvPr id="3" name="Рисунок 2">
            <a:extLst>
              <a:ext uri="{FF2B5EF4-FFF2-40B4-BE49-F238E27FC236}">
                <a16:creationId xmlns:a16="http://schemas.microsoft.com/office/drawing/2014/main" id="{93ABCAF6-86D9-4839-8C79-4F028C387781}"/>
              </a:ext>
            </a:extLst>
          </p:cNvPr>
          <p:cNvPicPr>
            <a:picLocks noChangeAspect="1"/>
          </p:cNvPicPr>
          <p:nvPr/>
        </p:nvPicPr>
        <p:blipFill>
          <a:blip r:embed="rId4"/>
          <a:stretch>
            <a:fillRect/>
          </a:stretch>
        </p:blipFill>
        <p:spPr>
          <a:xfrm>
            <a:off x="5177115" y="7141859"/>
            <a:ext cx="1046713" cy="1493872"/>
          </a:xfrm>
          <a:prstGeom prst="rect">
            <a:avLst/>
          </a:prstGeom>
        </p:spPr>
      </p:pic>
      <p:sp>
        <p:nvSpPr>
          <p:cNvPr id="2" name="Номер слайда 1">
            <a:extLst>
              <a:ext uri="{FF2B5EF4-FFF2-40B4-BE49-F238E27FC236}">
                <a16:creationId xmlns:a16="http://schemas.microsoft.com/office/drawing/2014/main" id="{73FBA355-2A07-4F6C-93F0-35598E8E63D7}"/>
              </a:ext>
            </a:extLst>
          </p:cNvPr>
          <p:cNvSpPr>
            <a:spLocks noGrp="1"/>
          </p:cNvSpPr>
          <p:nvPr>
            <p:ph type="sldNum" idx="12"/>
          </p:nvPr>
        </p:nvSpPr>
        <p:spPr/>
        <p:txBody>
          <a:bodyPr>
            <a:normAutofit/>
          </a:bodyPr>
          <a:lstStyle/>
          <a:p>
            <a:fld id="{00000000-1234-1234-1234-123412341234}" type="slidenum">
              <a:rPr lang="ru" smtClean="0"/>
              <a:pPr/>
              <a:t>83</a:t>
            </a:fld>
            <a:endParaRPr lang="ru"/>
          </a:p>
        </p:txBody>
      </p:sp>
    </p:spTree>
    <p:extLst>
      <p:ext uri="{BB962C8B-B14F-4D97-AF65-F5344CB8AC3E}">
        <p14:creationId xmlns:p14="http://schemas.microsoft.com/office/powerpoint/2010/main" val="19286985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0" name="Google Shape;64;p14">
            <a:extLst>
              <a:ext uri="{FF2B5EF4-FFF2-40B4-BE49-F238E27FC236}">
                <a16:creationId xmlns:a16="http://schemas.microsoft.com/office/drawing/2014/main" id="{5320D3F7-EE53-423D-AADC-60BA76EC458E}"/>
              </a:ext>
            </a:extLst>
          </p:cNvPr>
          <p:cNvSpPr txBox="1"/>
          <p:nvPr/>
        </p:nvSpPr>
        <p:spPr>
          <a:xfrm>
            <a:off x="634157" y="551521"/>
            <a:ext cx="5589671" cy="882287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Просто он говорит о том, что такого ключа нет, и возвращает пустое значение переменной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None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Это дефолтное значение, оно возвращается по умолчанию. Мы можем задать свое дефолтное значение. Например, вместо этого вывести 0 градусов. Если у нас нет никакого значения температуры, то мы говорим о том, что на самом деле там 0 градусов. Такое тоже может быть. И мы видим, что теперь в качестве дефолтного значения у нас возвращается ноль. </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 зависимости от вашей задачи вам может понадобиться разное поведение. Но когда вам нужно как-то отреагировать на то, что у вас в вашем словаре нет какого-то ключа, я очень советую оставить все как есть и возвращать дефолтное значение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None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проверять потом при помощи условия, что если у нас результат получения вот этого вот значения по какому-то ключу, сохраним его в какую-нибудь переменную, допустим, «temperature_1» и потом мы будем проверять, что если оно у нас является значением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None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(помним, что проверяем через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is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то мы должны что-нибудь выполнить.</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Далее у нас есть методы получений словаря, но они отличаются от того, что я рассказал о получении значения по ключу выше тем, что они возвращают все, что есть в словаре в определенном виде. Например, мы хотим получить все пары ключ-значения. Для этого мы из нашего словаря выведем 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items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в итоге мы получили какую-то последовательность, которая называется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dict.items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Это определенный в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Python</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тип для последовательностей и ключей-значений в словаре. Допустим, мы хотим получить ее в виде списка. Что же нам делать в таком случае?</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Мы должны привести этот тип данных к списку. Мы можем сделать это при помощи функции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list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Ровно так же, как мы, допустим, числа к строкам приводили или строки к числам. Любую последовательность можно привести к списку, использовав 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list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Давайте вызовем. И мы видим, что да, действительно, мы получили пару ключ-значений.  У нас все пары описаны в виде списка, а вот конкретно ключи-значения у нас описаны в виде кортежей.</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Метод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items</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list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info_about_me.items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Вывод программы:</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Denis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temperature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23),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humidity</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50),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True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p:txBody>
      </p:sp>
      <p:sp>
        <p:nvSpPr>
          <p:cNvPr id="2" name="Номер слайда 1">
            <a:extLst>
              <a:ext uri="{FF2B5EF4-FFF2-40B4-BE49-F238E27FC236}">
                <a16:creationId xmlns:a16="http://schemas.microsoft.com/office/drawing/2014/main" id="{3C7EFC50-5FFF-4727-B884-585DB1031AC7}"/>
              </a:ext>
            </a:extLst>
          </p:cNvPr>
          <p:cNvSpPr>
            <a:spLocks noGrp="1"/>
          </p:cNvSpPr>
          <p:nvPr>
            <p:ph type="sldNum" idx="12"/>
          </p:nvPr>
        </p:nvSpPr>
        <p:spPr/>
        <p:txBody>
          <a:bodyPr>
            <a:normAutofit/>
          </a:bodyPr>
          <a:lstStyle/>
          <a:p>
            <a:fld id="{00000000-1234-1234-1234-123412341234}" type="slidenum">
              <a:rPr lang="ru" smtClean="0"/>
              <a:pPr/>
              <a:t>84</a:t>
            </a:fld>
            <a:endParaRPr lang="ru"/>
          </a:p>
        </p:txBody>
      </p:sp>
    </p:spTree>
    <p:extLst>
      <p:ext uri="{BB962C8B-B14F-4D97-AF65-F5344CB8AC3E}">
        <p14:creationId xmlns:p14="http://schemas.microsoft.com/office/powerpoint/2010/main" val="39183065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0" name="Google Shape;64;p14">
            <a:extLst>
              <a:ext uri="{FF2B5EF4-FFF2-40B4-BE49-F238E27FC236}">
                <a16:creationId xmlns:a16="http://schemas.microsoft.com/office/drawing/2014/main" id="{5320D3F7-EE53-423D-AADC-60BA76EC458E}"/>
              </a:ext>
            </a:extLst>
          </p:cNvPr>
          <p:cNvSpPr txBox="1"/>
          <p:nvPr/>
        </p:nvSpPr>
        <p:spPr>
          <a:xfrm>
            <a:off x="634157" y="551521"/>
            <a:ext cx="5589671" cy="789954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Это значит, что, допустим, когда мы хотим вывести на экран или как-то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прооперироваться</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по всему словарю, мы можем сделать следующее: обойти этот список, все его ключи и значения, «k», «v» - это принятое сокращение для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key-value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 ключ-значение в нашем словаре,  а точнее его содержимом всех вхождений, которые в нем содержатся.</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Мы возьмём и просто распечатаем, допустим, с разделителем, двоеточие, прям чтобы выглядело всё как будто мы словарь объявляем. Выполняем и видим, что да, действительно все наши ключи и значения распечатались, а поскольку они хранятся в кортежах, то мы можем кортеж распаковать.</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for</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k, v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info_about_me.items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print(k, v,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sep</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Вывод программы:</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name:Denis</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temperature:23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humidity:50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is_i_love_python:True</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Рассмотрим метод словаря-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keys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Что он делает? Он делает всё ровно то же самое, что и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items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но он возвращает не пару-ключ, значение, а возвращает просто все ключи. Вызовем код, и мы видим, что нам вернулись все ключи: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name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temperature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humidity</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ключ, который мы добавили в ходе работы программы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is_i_love_python</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Метод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keys</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list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info_about_me.keys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Вывод программы:</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temperature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humidity</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 противоположности этому существует 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values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который нам наоборот вернёт все значения. Посмотрим, и мы видим, что да, действительно все значения, которые у нас содержатся в нашем словаре — это Денис, 23, 50 и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True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Он вернул их в виде списка.</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p:txBody>
      </p:sp>
      <p:sp>
        <p:nvSpPr>
          <p:cNvPr id="2" name="Номер слайда 1">
            <a:extLst>
              <a:ext uri="{FF2B5EF4-FFF2-40B4-BE49-F238E27FC236}">
                <a16:creationId xmlns:a16="http://schemas.microsoft.com/office/drawing/2014/main" id="{63D6749F-F7D7-49CE-A0EA-026297558CE6}"/>
              </a:ext>
            </a:extLst>
          </p:cNvPr>
          <p:cNvSpPr>
            <a:spLocks noGrp="1"/>
          </p:cNvSpPr>
          <p:nvPr>
            <p:ph type="sldNum" idx="12"/>
          </p:nvPr>
        </p:nvSpPr>
        <p:spPr/>
        <p:txBody>
          <a:bodyPr>
            <a:normAutofit/>
          </a:bodyPr>
          <a:lstStyle/>
          <a:p>
            <a:fld id="{00000000-1234-1234-1234-123412341234}" type="slidenum">
              <a:rPr lang="ru" smtClean="0"/>
              <a:pPr/>
              <a:t>85</a:t>
            </a:fld>
            <a:endParaRPr lang="ru"/>
          </a:p>
        </p:txBody>
      </p:sp>
    </p:spTree>
    <p:extLst>
      <p:ext uri="{BB962C8B-B14F-4D97-AF65-F5344CB8AC3E}">
        <p14:creationId xmlns:p14="http://schemas.microsoft.com/office/powerpoint/2010/main" val="31547486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0" name="Google Shape;64;p14">
            <a:extLst>
              <a:ext uri="{FF2B5EF4-FFF2-40B4-BE49-F238E27FC236}">
                <a16:creationId xmlns:a16="http://schemas.microsoft.com/office/drawing/2014/main" id="{5320D3F7-EE53-423D-AADC-60BA76EC458E}"/>
              </a:ext>
            </a:extLst>
          </p:cNvPr>
          <p:cNvSpPr txBox="1"/>
          <p:nvPr/>
        </p:nvSpPr>
        <p:spPr>
          <a:xfrm>
            <a:off x="634157" y="551521"/>
            <a:ext cx="5589671" cy="8084210"/>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Метод </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values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print(list(</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info_about_me.values</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Вывод программы:</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Denis', 23, 50, True]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 finished with exit code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Далее у нас есть такой замечательный метод как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update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Что он делает? Он, как и метод списка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extend</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позволяет нам расширить или обновить наш словарь другим словарём. Давайте попробуем. Допустим, у нас есть наш словарь, и мы применяем к нему 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update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В аргументы мы передаём новый словарь, который, которым мы хотим обновить наш старый словарь, допустим мы хотим нашу температуру чуть-чуть повыше сделать. Включили мы, например, обогреватель, и стало у нас не 23, а 26 градусов. И хотим ввести ещё какую-нибудь переменную, ну, скажем, что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cat_count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была у нас когда-то такая переменная, котов всё ещё ноль, посмотрим, что произойдёт в этом случае и распечатаем наш словарь.</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Метод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update</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info_about_me.update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temperature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26,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cat_count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Вывод программы:</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Denis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temperature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26,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humidity</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50,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True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cat_count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И мы видим, что переменная, которая у нас характеризовала температуру обновилась и стала равной 26, а вот количество котов у нас стало новым ключом, с новым значением, оно просто добавилось в наш словарь. Собственно, 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update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позволяет нам как-то компактнее записать те же самые операции, которые мы делали при помощи вызова оператора в квадратные скобки и присваивания туда нового значения, мы сделали это при помощи словаря, что стало удобней и короче, но работает оно абсолютно так же.</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Что у нас есть еще? У нас есть такой метод, как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popitem</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Он по аналогии с методом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pop</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в списке вернёт нам просто последнюю пару ключ-значение. Давайте создадим переменную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pair</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получим в неё новую пару ключ-значение. Та, которая содержится в словаре последней. Распечатаем её. </a:t>
            </a:r>
          </a:p>
        </p:txBody>
      </p:sp>
      <p:sp>
        <p:nvSpPr>
          <p:cNvPr id="2" name="Номер слайда 1">
            <a:extLst>
              <a:ext uri="{FF2B5EF4-FFF2-40B4-BE49-F238E27FC236}">
                <a16:creationId xmlns:a16="http://schemas.microsoft.com/office/drawing/2014/main" id="{46A61C47-38A2-4283-8D09-F8157F9241F0}"/>
              </a:ext>
            </a:extLst>
          </p:cNvPr>
          <p:cNvSpPr>
            <a:spLocks noGrp="1"/>
          </p:cNvSpPr>
          <p:nvPr>
            <p:ph type="sldNum" idx="12"/>
          </p:nvPr>
        </p:nvSpPr>
        <p:spPr/>
        <p:txBody>
          <a:bodyPr>
            <a:normAutofit/>
          </a:bodyPr>
          <a:lstStyle/>
          <a:p>
            <a:fld id="{00000000-1234-1234-1234-123412341234}" type="slidenum">
              <a:rPr lang="ru" smtClean="0"/>
              <a:pPr/>
              <a:t>86</a:t>
            </a:fld>
            <a:endParaRPr lang="ru"/>
          </a:p>
        </p:txBody>
      </p:sp>
    </p:spTree>
    <p:extLst>
      <p:ext uri="{BB962C8B-B14F-4D97-AF65-F5344CB8AC3E}">
        <p14:creationId xmlns:p14="http://schemas.microsoft.com/office/powerpoint/2010/main" val="1371431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0" name="Google Shape;64;p14">
            <a:extLst>
              <a:ext uri="{FF2B5EF4-FFF2-40B4-BE49-F238E27FC236}">
                <a16:creationId xmlns:a16="http://schemas.microsoft.com/office/drawing/2014/main" id="{5320D3F7-EE53-423D-AADC-60BA76EC458E}"/>
              </a:ext>
            </a:extLst>
          </p:cNvPr>
          <p:cNvSpPr txBox="1"/>
          <p:nvPr/>
        </p:nvSpPr>
        <p:spPr>
          <a:xfrm>
            <a:off x="634157" y="551521"/>
            <a:ext cx="5589671" cy="8268876"/>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И распечатаем то, что у нас стало с нашим словарём после применения этого метода. Я уже говорил, что словарь — это изменяемый тип данных, это значит, что у нас то, что из словаря мы извлекли, оно оттуда пропало и поместилось в переменную. Да мы видим действительно, что у нас теперь есть пара ключ-значение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cat_count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ноль, мы можем её распаковать, допустим, в ключ и значение так же распечатать в отдельных переменных, можем вместе, в виде кортежа, но самое важное здесь-это то, что из исходного словаря она у нас пропала. </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Метод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popitem</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pair</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info_about_me.popitem</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pair</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Вывод программы:</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cat_count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Denis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temperature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26,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humidity</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50,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True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pop</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работает практически так же, только мы по ключу можем из словаря удалить определённые значения, то есть мы получим: допустим, у нас есть какое-то значение, и мы извлекаем из него по ключу, скажем,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humidity</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то, что у нас в словаре лежало. Теперь распечатаем наше значение, и распечатаем то, что стало с нашим словарём. Мы извлекли оттуда значение влажности, которое раньше было 50 из словаря, пара ключ-значение тоже пропало, то есть теперь значение, которое лежало под ключом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humidity</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у нас находится вот в этой переменной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value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а из словаря оно пропало насовсем.</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Метод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pop</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value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info_about_me.pop</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humidity</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value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Вывод программы:</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50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Denis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temperature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26,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True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p:txBody>
      </p:sp>
      <p:sp>
        <p:nvSpPr>
          <p:cNvPr id="2" name="Номер слайда 1">
            <a:extLst>
              <a:ext uri="{FF2B5EF4-FFF2-40B4-BE49-F238E27FC236}">
                <a16:creationId xmlns:a16="http://schemas.microsoft.com/office/drawing/2014/main" id="{92338133-E2AE-4D12-B5F6-77F503A1502A}"/>
              </a:ext>
            </a:extLst>
          </p:cNvPr>
          <p:cNvSpPr>
            <a:spLocks noGrp="1"/>
          </p:cNvSpPr>
          <p:nvPr>
            <p:ph type="sldNum" idx="12"/>
          </p:nvPr>
        </p:nvSpPr>
        <p:spPr/>
        <p:txBody>
          <a:bodyPr>
            <a:normAutofit/>
          </a:bodyPr>
          <a:lstStyle/>
          <a:p>
            <a:fld id="{00000000-1234-1234-1234-123412341234}" type="slidenum">
              <a:rPr lang="ru" smtClean="0"/>
              <a:pPr/>
              <a:t>87</a:t>
            </a:fld>
            <a:endParaRPr lang="ru"/>
          </a:p>
        </p:txBody>
      </p:sp>
    </p:spTree>
    <p:extLst>
      <p:ext uri="{BB962C8B-B14F-4D97-AF65-F5344CB8AC3E}">
        <p14:creationId xmlns:p14="http://schemas.microsoft.com/office/powerpoint/2010/main" val="39429791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0" name="Google Shape;64;p14">
            <a:extLst>
              <a:ext uri="{FF2B5EF4-FFF2-40B4-BE49-F238E27FC236}">
                <a16:creationId xmlns:a16="http://schemas.microsoft.com/office/drawing/2014/main" id="{5320D3F7-EE53-423D-AADC-60BA76EC458E}"/>
              </a:ext>
            </a:extLst>
          </p:cNvPr>
          <p:cNvSpPr txBox="1"/>
          <p:nvPr/>
        </p:nvSpPr>
        <p:spPr>
          <a:xfrm>
            <a:off x="634157" y="551521"/>
            <a:ext cx="5589671" cy="789954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Так же у нас есть 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clear</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Разумеется, функция print, этот вызов нам ничего не даст, мы должны объявить его выше, а здесь просто распечатать то, что стало с нашим словарем. И мы видим, что у нас в конце остался пустой словарь.</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Метод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clear</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info_about_me.clear</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Вывод программы:</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 finished with exit code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Теперь, как я уже говорил, словарь является изменяемым типом данных, и, если мы объявим, например, переменную «</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info_</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а</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bout_me_2», </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и присвоим в её значение нашего словаря. </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И теперь через переменную «</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info_</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а</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bout_me_2», </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мы добавим сюда какой-нибудь ключ, например, ну раз мы удалили когда-то «</a:t>
            </a:r>
            <a:r>
              <a:rPr kumimoji="0" lang="en-US" sz="1200" i="0" u="none" strike="noStrike" kern="0" cap="none" spc="0" normalizeH="0" baseline="0" noProof="0" dirty="0" err="1">
                <a:ln>
                  <a:noFill/>
                </a:ln>
                <a:solidFill>
                  <a:srgbClr val="C8C8C8"/>
                </a:solidFill>
                <a:effectLst/>
                <a:uLnTx/>
                <a:uFillTx/>
                <a:latin typeface="Roboto"/>
                <a:ea typeface="Roboto"/>
                <a:cs typeface="Roboto"/>
                <a:sym typeface="Roboto"/>
              </a:rPr>
              <a:t>cat_count</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мы его вернём. Количество кошек у меня всё ещё равно нулю, ничего не изменилось. И распечатаем словарь «</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info_</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а</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bout_me_2», </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выполним код, и мы видим, что хотя мы изменяли переменную «</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info_</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а</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bout_me_2», </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изменился и словарь «</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info_</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а</a:t>
            </a:r>
            <a:r>
              <a:rPr kumimoji="0" lang="en-US" sz="1200" i="0" u="none" strike="noStrike" kern="0" cap="none" spc="0" normalizeH="0" baseline="0" noProof="0" dirty="0" err="1">
                <a:ln>
                  <a:noFill/>
                </a:ln>
                <a:solidFill>
                  <a:srgbClr val="C8C8C8"/>
                </a:solidFill>
                <a:effectLst/>
                <a:uLnTx/>
                <a:uFillTx/>
                <a:latin typeface="Roboto"/>
                <a:ea typeface="Roboto"/>
                <a:cs typeface="Roboto"/>
                <a:sym typeface="Roboto"/>
              </a:rPr>
              <a:t>bout_me</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Метод </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copy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info_about_me_2 = </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info_about_me_2["</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cat_count</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print(info_about_me_2)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Вывод программы:</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 'Denis', 'temperature': 26, '</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True, '</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cat_count</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 'Denis', 'temperature': 26, '</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True, '</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cat_count</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 finished with exit code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p:txBody>
      </p:sp>
      <p:sp>
        <p:nvSpPr>
          <p:cNvPr id="2" name="Номер слайда 1">
            <a:extLst>
              <a:ext uri="{FF2B5EF4-FFF2-40B4-BE49-F238E27FC236}">
                <a16:creationId xmlns:a16="http://schemas.microsoft.com/office/drawing/2014/main" id="{A679DB2B-64C0-44EF-ABE8-8AFBAA5BCE5C}"/>
              </a:ext>
            </a:extLst>
          </p:cNvPr>
          <p:cNvSpPr>
            <a:spLocks noGrp="1"/>
          </p:cNvSpPr>
          <p:nvPr>
            <p:ph type="sldNum" idx="12"/>
          </p:nvPr>
        </p:nvSpPr>
        <p:spPr/>
        <p:txBody>
          <a:bodyPr>
            <a:normAutofit/>
          </a:bodyPr>
          <a:lstStyle/>
          <a:p>
            <a:fld id="{00000000-1234-1234-1234-123412341234}" type="slidenum">
              <a:rPr lang="ru" smtClean="0"/>
              <a:pPr/>
              <a:t>88</a:t>
            </a:fld>
            <a:endParaRPr lang="ru"/>
          </a:p>
        </p:txBody>
      </p:sp>
    </p:spTree>
    <p:extLst>
      <p:ext uri="{BB962C8B-B14F-4D97-AF65-F5344CB8AC3E}">
        <p14:creationId xmlns:p14="http://schemas.microsoft.com/office/powerpoint/2010/main" val="502663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0" name="Google Shape;64;p14">
            <a:extLst>
              <a:ext uri="{FF2B5EF4-FFF2-40B4-BE49-F238E27FC236}">
                <a16:creationId xmlns:a16="http://schemas.microsoft.com/office/drawing/2014/main" id="{5320D3F7-EE53-423D-AADC-60BA76EC458E}"/>
              </a:ext>
            </a:extLst>
          </p:cNvPr>
          <p:cNvSpPr txBox="1"/>
          <p:nvPr/>
        </p:nvSpPr>
        <p:spPr>
          <a:xfrm>
            <a:off x="634157" y="551521"/>
            <a:ext cx="5589671" cy="882287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Это так называемый сайт-эффект изменяемых типов данных, то есть у нас функция, она является нечистой. Нечистая функция — это значит то, что она может каким-то образом заменить значение в других переменных, изменить их наполнение, изменить их значение, и так далее. Так вот 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copy</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по аналогии с методом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copy</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в словарях нужен для того, чтобы наше значение не менялось. Теперь мы можем сюда скопировать наш словарь, выполним наш код, и мы видим, что наш словарь не изменился, туда никакая новая переменная не добавилась, а вот в переменную «</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info_</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а</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bout_me_2», </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она, например, добавилась.</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Метод </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copy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info_about_me_2 = </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info_about_me.copy</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info_about_me_2["</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cat_count</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print(info_about_me_2)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Вывод программы:</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 'Denis', 'temperature': 26, '</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True}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 'Denis', 'temperature': 26, '</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True, '</a:t>
            </a:r>
            <a:r>
              <a:rPr kumimoji="0" lang="en-US"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cat_count</a:t>
            </a:r>
            <a:r>
              <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Далее у нас идёт 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setdefault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setdefault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делает следующее: если в нашем словаре есть указанный в аргументах ключ, то он получает его значение, и мы можем получить его в переменную, при этом из словаря ключ со значением никуда не пропадёт. Если же такого ключа в словаре нет, он будет вставлен со значением, которое мы указываем в качестве второго аргумента. Давайте покажу то, о чём я говорю. Допустим, у нас есть какое-то значение, которое мы хотим получить из нашего словаря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info_аbout_me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Мы вызываем функцию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setdefault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хотим получить оттуда что-то по ключу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name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Распечатаем и то, и другое,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value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info_аbout_me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выполним код, и мы видим, что наш словарь никак не изменился, зато в переменной у нас теперь есть то значение, которое у нас хранилось под ключом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name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Допустим, если же мы хотели получить фамилию, а такого ключа в нашем словаре нет, мы об этом заведомо знаем, то он будет туда вставлен со значением по умолчанию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none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в переменную тоже при этом будет присвоено значение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none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То есть он как бы сначала вставил переменную с ключом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surname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значением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none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в наш словарь, а потом оттуда взял её и извлёк.</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p:txBody>
      </p:sp>
      <p:sp>
        <p:nvSpPr>
          <p:cNvPr id="2" name="Номер слайда 1">
            <a:extLst>
              <a:ext uri="{FF2B5EF4-FFF2-40B4-BE49-F238E27FC236}">
                <a16:creationId xmlns:a16="http://schemas.microsoft.com/office/drawing/2014/main" id="{4E732CC1-DA54-4A28-BE65-1F4C2ED72361}"/>
              </a:ext>
            </a:extLst>
          </p:cNvPr>
          <p:cNvSpPr>
            <a:spLocks noGrp="1"/>
          </p:cNvSpPr>
          <p:nvPr>
            <p:ph type="sldNum" idx="12"/>
          </p:nvPr>
        </p:nvSpPr>
        <p:spPr/>
        <p:txBody>
          <a:bodyPr>
            <a:normAutofit/>
          </a:bodyPr>
          <a:lstStyle/>
          <a:p>
            <a:fld id="{00000000-1234-1234-1234-123412341234}" type="slidenum">
              <a:rPr lang="ru" smtClean="0"/>
              <a:pPr/>
              <a:t>89</a:t>
            </a:fld>
            <a:endParaRPr lang="ru"/>
          </a:p>
        </p:txBody>
      </p:sp>
    </p:spTree>
    <p:extLst>
      <p:ext uri="{BB962C8B-B14F-4D97-AF65-F5344CB8AC3E}">
        <p14:creationId xmlns:p14="http://schemas.microsoft.com/office/powerpoint/2010/main" val="2935775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4" name="Google Shape;64;p14"/>
          <p:cNvSpPr txBox="1"/>
          <p:nvPr/>
        </p:nvSpPr>
        <p:spPr>
          <a:xfrm>
            <a:off x="634163" y="359075"/>
            <a:ext cx="5589671" cy="3467561"/>
          </a:xfrm>
          <a:prstGeom prst="rect">
            <a:avLst/>
          </a:prstGeom>
          <a:noFill/>
          <a:ln>
            <a:noFill/>
          </a:ln>
        </p:spPr>
        <p:txBody>
          <a:bodyPr spcFirstLastPara="1" wrap="square" lIns="162533" tIns="162533" rIns="162533" bIns="162533" anchor="t" anchorCtr="0">
            <a:spAutoFit/>
          </a:bodyPr>
          <a:lstStyle/>
          <a:p>
            <a:r>
              <a:rPr lang="ru-RU" sz="1200" dirty="0">
                <a:solidFill>
                  <a:srgbClr val="C8C8C8"/>
                </a:solidFill>
                <a:latin typeface="Roboto"/>
                <a:ea typeface="Roboto"/>
                <a:cs typeface="Roboto"/>
                <a:sym typeface="Roboto"/>
              </a:rPr>
              <a:t>Переменная </a:t>
            </a:r>
            <a:r>
              <a:rPr lang="ru-RU" sz="1200" dirty="0" err="1">
                <a:solidFill>
                  <a:srgbClr val="C8C8C8"/>
                </a:solidFill>
                <a:latin typeface="Roboto"/>
                <a:ea typeface="Roboto"/>
                <a:cs typeface="Roboto"/>
                <a:sym typeface="Roboto"/>
              </a:rPr>
              <a:t>payment_amount</a:t>
            </a:r>
            <a:r>
              <a:rPr lang="ru-RU" sz="1200" dirty="0">
                <a:solidFill>
                  <a:srgbClr val="C8C8C8"/>
                </a:solidFill>
                <a:latin typeface="Roboto"/>
                <a:ea typeface="Roboto"/>
                <a:cs typeface="Roboto"/>
                <a:sym typeface="Roboto"/>
              </a:rPr>
              <a:t> не изменится и не будет иметь никакой связи с </a:t>
            </a:r>
            <a:r>
              <a:rPr lang="ru-RU" sz="1200" dirty="0" err="1">
                <a:solidFill>
                  <a:srgbClr val="C8C8C8"/>
                </a:solidFill>
                <a:latin typeface="Roboto"/>
                <a:ea typeface="Roboto"/>
                <a:cs typeface="Roboto"/>
                <a:sym typeface="Roboto"/>
              </a:rPr>
              <a:t>copy_of_payment_amount</a:t>
            </a:r>
            <a:r>
              <a:rPr lang="ru-RU" sz="1200" dirty="0">
                <a:solidFill>
                  <a:srgbClr val="C8C8C8"/>
                </a:solidFill>
                <a:latin typeface="Roboto"/>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err="1">
                <a:solidFill>
                  <a:srgbClr val="C8C8C8"/>
                </a:solidFill>
                <a:latin typeface="Consolas" panose="020B0609020204030204" pitchFamily="49" charset="0"/>
                <a:ea typeface="Roboto"/>
                <a:cs typeface="Roboto"/>
                <a:sym typeface="Roboto"/>
              </a:rPr>
              <a:t>copy_of_payment_amount</a:t>
            </a:r>
            <a:r>
              <a:rPr lang="ru-RU" sz="1200" dirty="0">
                <a:solidFill>
                  <a:srgbClr val="C8C8C8"/>
                </a:solidFill>
                <a:latin typeface="Consolas" panose="020B0609020204030204" pitchFamily="49" charset="0"/>
                <a:ea typeface="Roboto"/>
                <a:cs typeface="Roboto"/>
                <a:sym typeface="Roboto"/>
              </a:rPr>
              <a:t> = </a:t>
            </a:r>
            <a:r>
              <a:rPr lang="ru-RU" sz="1200" dirty="0" err="1">
                <a:solidFill>
                  <a:srgbClr val="C8C8C8"/>
                </a:solidFill>
                <a:latin typeface="Consolas" panose="020B0609020204030204" pitchFamily="49" charset="0"/>
                <a:ea typeface="Roboto"/>
                <a:cs typeface="Roboto"/>
                <a:sym typeface="Roboto"/>
              </a:rPr>
              <a:t>payment_amount</a:t>
            </a:r>
            <a:endParaRPr lang="ru-RU" sz="1200" dirty="0">
              <a:solidFill>
                <a:srgbClr val="C8C8C8"/>
              </a:solidFill>
              <a:latin typeface="Consolas" panose="020B0609020204030204" pitchFamily="49" charset="0"/>
              <a:ea typeface="Roboto"/>
              <a:cs typeface="Roboto"/>
              <a:sym typeface="Roboto"/>
            </a:endParaRPr>
          </a:p>
          <a:p>
            <a:r>
              <a:rPr lang="ru-RU" sz="1200" dirty="0">
                <a:solidFill>
                  <a:srgbClr val="C8C8C8"/>
                </a:solidFill>
                <a:latin typeface="Consolas" panose="020B0609020204030204" pitchFamily="49" charset="0"/>
                <a:ea typeface="Roboto"/>
                <a:cs typeface="Roboto"/>
                <a:sym typeface="Roboto"/>
              </a:rPr>
              <a:t>print(</a:t>
            </a:r>
            <a:r>
              <a:rPr lang="ru-RU" sz="1200" dirty="0" err="1">
                <a:solidFill>
                  <a:srgbClr val="C8C8C8"/>
                </a:solidFill>
                <a:latin typeface="Consolas" panose="020B0609020204030204" pitchFamily="49" charset="0"/>
                <a:ea typeface="Roboto"/>
                <a:cs typeface="Roboto"/>
                <a:sym typeface="Roboto"/>
              </a:rPr>
              <a:t>payment_amount</a:t>
            </a:r>
            <a:r>
              <a:rPr lang="ru-RU" sz="1200" dirty="0">
                <a:solidFill>
                  <a:srgbClr val="C8C8C8"/>
                </a:solidFill>
                <a:latin typeface="Consolas" panose="020B0609020204030204" pitchFamily="49" charset="0"/>
                <a:ea typeface="Roboto"/>
                <a:cs typeface="Roboto"/>
                <a:sym typeface="Roboto"/>
              </a:rPr>
              <a:t>)</a:t>
            </a:r>
          </a:p>
          <a:p>
            <a:r>
              <a:rPr lang="ru-RU" sz="1200" dirty="0">
                <a:solidFill>
                  <a:srgbClr val="C8C8C8"/>
                </a:solidFill>
                <a:latin typeface="Consolas" panose="020B0609020204030204" pitchFamily="49" charset="0"/>
                <a:ea typeface="Roboto"/>
                <a:cs typeface="Roboto"/>
                <a:sym typeface="Roboto"/>
              </a:rPr>
              <a:t>print(</a:t>
            </a:r>
            <a:r>
              <a:rPr lang="ru-RU" sz="1200" dirty="0" err="1">
                <a:solidFill>
                  <a:srgbClr val="C8C8C8"/>
                </a:solidFill>
                <a:latin typeface="Consolas" panose="020B0609020204030204" pitchFamily="49" charset="0"/>
                <a:ea typeface="Roboto"/>
                <a:cs typeface="Roboto"/>
                <a:sym typeface="Roboto"/>
              </a:rPr>
              <a:t>copy_of_payment_amount</a:t>
            </a:r>
            <a:r>
              <a:rPr lang="ru-RU" sz="1200" dirty="0">
                <a:solidFill>
                  <a:srgbClr val="C8C8C8"/>
                </a:solidFill>
                <a:latin typeface="Consolas" panose="020B0609020204030204" pitchFamily="49" charset="0"/>
                <a:ea typeface="Roboto"/>
                <a:cs typeface="Roboto"/>
                <a:sym typeface="Roboto"/>
              </a:rPr>
              <a:t>)</a:t>
            </a:r>
          </a:p>
          <a:p>
            <a:r>
              <a:rPr lang="ru-RU" sz="1200" dirty="0" err="1">
                <a:solidFill>
                  <a:srgbClr val="C8C8C8"/>
                </a:solidFill>
                <a:latin typeface="Consolas" panose="020B0609020204030204" pitchFamily="49" charset="0"/>
                <a:ea typeface="Roboto"/>
                <a:cs typeface="Roboto"/>
                <a:sym typeface="Roboto"/>
              </a:rPr>
              <a:t>payment_amount</a:t>
            </a:r>
            <a:r>
              <a:rPr lang="ru-RU" sz="1200" dirty="0">
                <a:solidFill>
                  <a:srgbClr val="C8C8C8"/>
                </a:solidFill>
                <a:latin typeface="Consolas" panose="020B0609020204030204" pitchFamily="49" charset="0"/>
                <a:ea typeface="Roboto"/>
                <a:cs typeface="Roboto"/>
                <a:sym typeface="Roboto"/>
              </a:rPr>
              <a:t> += 1000</a:t>
            </a:r>
          </a:p>
          <a:p>
            <a:r>
              <a:rPr lang="ru-RU" sz="1200" dirty="0">
                <a:solidFill>
                  <a:srgbClr val="C8C8C8"/>
                </a:solidFill>
                <a:latin typeface="Consolas" panose="020B0609020204030204" pitchFamily="49" charset="0"/>
                <a:ea typeface="Roboto"/>
                <a:cs typeface="Roboto"/>
                <a:sym typeface="Roboto"/>
              </a:rPr>
              <a:t>print(</a:t>
            </a:r>
            <a:r>
              <a:rPr lang="ru-RU" sz="1200" dirty="0" err="1">
                <a:solidFill>
                  <a:srgbClr val="C8C8C8"/>
                </a:solidFill>
                <a:latin typeface="Consolas" panose="020B0609020204030204" pitchFamily="49" charset="0"/>
                <a:ea typeface="Roboto"/>
                <a:cs typeface="Roboto"/>
                <a:sym typeface="Roboto"/>
              </a:rPr>
              <a:t>payment_amount</a:t>
            </a:r>
            <a:r>
              <a:rPr lang="ru-RU" sz="1200" dirty="0">
                <a:solidFill>
                  <a:srgbClr val="C8C8C8"/>
                </a:solidFill>
                <a:latin typeface="Consolas" panose="020B0609020204030204" pitchFamily="49" charset="0"/>
                <a:ea typeface="Roboto"/>
                <a:cs typeface="Roboto"/>
                <a:sym typeface="Roboto"/>
              </a:rPr>
              <a:t>)</a:t>
            </a:r>
          </a:p>
          <a:p>
            <a:r>
              <a:rPr lang="ru-RU" sz="1200" dirty="0">
                <a:solidFill>
                  <a:srgbClr val="C8C8C8"/>
                </a:solidFill>
                <a:latin typeface="Consolas" panose="020B0609020204030204" pitchFamily="49" charset="0"/>
                <a:ea typeface="Roboto"/>
                <a:cs typeface="Roboto"/>
                <a:sym typeface="Roboto"/>
              </a:rPr>
              <a:t>print(</a:t>
            </a:r>
            <a:r>
              <a:rPr lang="ru-RU" sz="1200" dirty="0" err="1">
                <a:solidFill>
                  <a:srgbClr val="C8C8C8"/>
                </a:solidFill>
                <a:latin typeface="Consolas" panose="020B0609020204030204" pitchFamily="49" charset="0"/>
                <a:ea typeface="Roboto"/>
                <a:cs typeface="Roboto"/>
                <a:sym typeface="Roboto"/>
              </a:rPr>
              <a:t>copy_of_payment_amount</a:t>
            </a:r>
            <a:r>
              <a:rPr lang="ru-RU" sz="1200" dirty="0">
                <a:solidFill>
                  <a:srgbClr val="C8C8C8"/>
                </a:solidFill>
                <a:latin typeface="Consolas" panose="020B0609020204030204" pitchFamily="49" charset="0"/>
                <a:ea typeface="Roboto"/>
                <a:cs typeface="Roboto"/>
                <a:sym typeface="Roboto"/>
              </a:rPr>
              <a:t>)</a:t>
            </a:r>
            <a:r>
              <a:rPr lang="en-US" sz="1200" dirty="0">
                <a:solidFill>
                  <a:srgbClr val="C8C8C8"/>
                </a:solidFill>
                <a:latin typeface="Roboto"/>
                <a:ea typeface="Roboto"/>
                <a:cs typeface="Roboto"/>
                <a:sym typeface="Roboto"/>
              </a:rPr>
              <a:t/>
            </a:r>
            <a:br>
              <a:rPr lang="en-US"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Итак, урок подходит к концу. Но в заключение скажу еще одну важную вещь. Все, что мы рассмотрели до этого: объявление переменных или констант и операции над нами, вызов функций называется выражением.</a:t>
            </a:r>
          </a:p>
          <a:p>
            <a:r>
              <a:rPr lang="ru-RU" sz="1200" dirty="0">
                <a:solidFill>
                  <a:srgbClr val="C8C8C8"/>
                </a:solidFill>
                <a:latin typeface="Roboto"/>
                <a:ea typeface="Roboto"/>
                <a:cs typeface="Roboto"/>
                <a:sym typeface="Roboto"/>
              </a:rPr>
              <a:t>На этом с переменными все, в следующем уроке будет выложено небольшое задание по числам и переменным, ну а мы увидимся в следующем видео.</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cxnSp>
        <p:nvCxnSpPr>
          <p:cNvPr id="4" name="Google Shape;62;p14">
            <a:extLst>
              <a:ext uri="{FF2B5EF4-FFF2-40B4-BE49-F238E27FC236}">
                <a16:creationId xmlns:a16="http://schemas.microsoft.com/office/drawing/2014/main" id="{2B885053-140E-4F6C-A541-FC6B4074A176}"/>
              </a:ext>
            </a:extLst>
          </p:cNvPr>
          <p:cNvCxnSpPr>
            <a:cxnSpLocks/>
          </p:cNvCxnSpPr>
          <p:nvPr/>
        </p:nvCxnSpPr>
        <p:spPr>
          <a:xfrm>
            <a:off x="1" y="4469888"/>
            <a:ext cx="6858000" cy="16723"/>
          </a:xfrm>
          <a:prstGeom prst="straightConnector1">
            <a:avLst/>
          </a:prstGeom>
          <a:noFill/>
          <a:ln w="9525" cap="flat" cmpd="sng">
            <a:solidFill>
              <a:srgbClr val="FFBC00"/>
            </a:solidFill>
            <a:prstDash val="solid"/>
            <a:round/>
            <a:headEnd type="none" w="med" len="med"/>
            <a:tailEnd type="none" w="med" len="med"/>
          </a:ln>
        </p:spPr>
      </p:cxnSp>
      <p:sp>
        <p:nvSpPr>
          <p:cNvPr id="5" name="Google Shape;64;p14">
            <a:extLst>
              <a:ext uri="{FF2B5EF4-FFF2-40B4-BE49-F238E27FC236}">
                <a16:creationId xmlns:a16="http://schemas.microsoft.com/office/drawing/2014/main" id="{74477F7D-B447-4CC7-BBBF-5DBC5A4E8DF9}"/>
              </a:ext>
            </a:extLst>
          </p:cNvPr>
          <p:cNvSpPr txBox="1"/>
          <p:nvPr/>
        </p:nvSpPr>
        <p:spPr>
          <a:xfrm>
            <a:off x="634164" y="4733221"/>
            <a:ext cx="5589671" cy="3836893"/>
          </a:xfrm>
          <a:prstGeom prst="rect">
            <a:avLst/>
          </a:prstGeom>
          <a:noFill/>
          <a:ln>
            <a:noFill/>
          </a:ln>
        </p:spPr>
        <p:txBody>
          <a:bodyPr spcFirstLastPara="1" wrap="square" lIns="162533" tIns="162533" rIns="162533" bIns="162533" anchor="t" anchorCtr="0">
            <a:spAutoFit/>
          </a:bodyPr>
          <a:lstStyle/>
          <a:p>
            <a:r>
              <a:rPr lang="ru-RU" sz="1200" b="1" dirty="0">
                <a:solidFill>
                  <a:srgbClr val="C8C8C8"/>
                </a:solidFill>
                <a:latin typeface="Roboto"/>
                <a:ea typeface="Roboto"/>
                <a:cs typeface="Roboto"/>
                <a:sym typeface="Roboto"/>
              </a:rPr>
              <a:t>Текстовый вариант видеоурока с предыдущего шага.</a:t>
            </a:r>
            <a:r>
              <a:rPr lang="en-US" sz="1200" b="1" dirty="0">
                <a:solidFill>
                  <a:srgbClr val="C8C8C8"/>
                </a:solidFill>
                <a:latin typeface="Roboto"/>
                <a:ea typeface="Roboto"/>
                <a:cs typeface="Roboto"/>
                <a:sym typeface="Roboto"/>
              </a:rPr>
              <a:t/>
            </a:r>
            <a:br>
              <a:rPr lang="en-US" sz="1200" b="1" dirty="0">
                <a:solidFill>
                  <a:srgbClr val="C8C8C8"/>
                </a:solidFill>
                <a:latin typeface="Roboto"/>
                <a:ea typeface="Roboto"/>
                <a:cs typeface="Roboto"/>
                <a:sym typeface="Roboto"/>
              </a:rPr>
            </a:br>
            <a:endParaRPr lang="ru-RU" sz="1200" b="1"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Привет. В этом уроке поговорим о строках, и их методах и что эти слова значат.</a:t>
            </a:r>
          </a:p>
          <a:p>
            <a:r>
              <a:rPr lang="ru-RU" sz="1200" dirty="0">
                <a:solidFill>
                  <a:srgbClr val="C8C8C8"/>
                </a:solidFill>
                <a:latin typeface="Roboto"/>
                <a:ea typeface="Roboto"/>
                <a:cs typeface="Roboto"/>
                <a:sym typeface="Roboto"/>
              </a:rPr>
              <a:t>В предыдущих уроках мы работали с числами. Но как быть в ситуациях, когда наша программа должна работать, например, с именами? Для этого существует такой тип данных, как строки. Строки записываются в двойных или одинарных кавычках. Никакой разницы нет. Даже популярные линтеры - программы для проверки соответствия кода принятым стандартам - расходятся в этом вопросе. Единственное, что действительно важно - придерживаться одного стиля и не смешивать использование двойных и одинарных кавычек. Я лично предпочитаю двойные, потому что в других языках именно они используются для определения строки, а одинарные используются для типа данных “символ”. Но в Python такого типа данных нет. Строка даже из одного символа все равно строка.</a:t>
            </a:r>
          </a:p>
          <a:p>
            <a:r>
              <a:rPr lang="ru-RU" sz="1200" dirty="0">
                <a:solidFill>
                  <a:srgbClr val="C8C8C8"/>
                </a:solidFill>
                <a:latin typeface="Roboto"/>
                <a:ea typeface="Roboto"/>
                <a:cs typeface="Roboto"/>
                <a:sym typeface="Roboto"/>
              </a:rPr>
              <a:t>Чтобы убедиться, давайте присвоим в переменную свое имя и профессию. В первом случае используем двойные кавычки, во втором одинарные:</a:t>
            </a:r>
          </a:p>
        </p:txBody>
      </p:sp>
      <p:sp>
        <p:nvSpPr>
          <p:cNvPr id="6" name="Google Shape;67;p14">
            <a:extLst>
              <a:ext uri="{FF2B5EF4-FFF2-40B4-BE49-F238E27FC236}">
                <a16:creationId xmlns:a16="http://schemas.microsoft.com/office/drawing/2014/main" id="{7A0DF1DA-B016-47C6-B0C4-D7FD5A179CBB}"/>
              </a:ext>
            </a:extLst>
          </p:cNvPr>
          <p:cNvSpPr txBox="1"/>
          <p:nvPr/>
        </p:nvSpPr>
        <p:spPr>
          <a:xfrm>
            <a:off x="634165" y="3881372"/>
            <a:ext cx="5589671" cy="605239"/>
          </a:xfrm>
          <a:prstGeom prst="rect">
            <a:avLst/>
          </a:prstGeom>
          <a:noFill/>
          <a:ln>
            <a:noFill/>
          </a:ln>
        </p:spPr>
        <p:txBody>
          <a:bodyPr spcFirstLastPara="1" wrap="square" lIns="162533" tIns="162533" rIns="162533" bIns="162533" anchor="t" anchorCtr="0">
            <a:spAutoFit/>
          </a:bodyPr>
          <a:lstStyle/>
          <a:p>
            <a:r>
              <a:rPr lang="ru-RU" sz="1800" dirty="0">
                <a:solidFill>
                  <a:srgbClr val="C8C8C8"/>
                </a:solidFill>
                <a:latin typeface="Montserrat Medium"/>
                <a:ea typeface="Montserrat Medium"/>
                <a:cs typeface="Montserrat Medium"/>
                <a:sym typeface="Montserrat Medium"/>
              </a:rPr>
              <a:t>Урок 2.3:  Шаг 1 - Строки</a:t>
            </a:r>
            <a:endParaRPr sz="1800" dirty="0">
              <a:solidFill>
                <a:srgbClr val="C8C8C8"/>
              </a:solidFill>
              <a:latin typeface="Montserrat Medium"/>
              <a:ea typeface="Montserrat Medium"/>
              <a:cs typeface="Montserrat Medium"/>
              <a:sym typeface="Montserrat Medium"/>
            </a:endParaRPr>
          </a:p>
        </p:txBody>
      </p:sp>
      <p:pic>
        <p:nvPicPr>
          <p:cNvPr id="3" name="Рисунок 2">
            <a:extLst>
              <a:ext uri="{FF2B5EF4-FFF2-40B4-BE49-F238E27FC236}">
                <a16:creationId xmlns:a16="http://schemas.microsoft.com/office/drawing/2014/main" id="{0FD18536-7668-46E7-A49E-24987A908828}"/>
              </a:ext>
            </a:extLst>
          </p:cNvPr>
          <p:cNvPicPr>
            <a:picLocks noChangeAspect="1"/>
          </p:cNvPicPr>
          <p:nvPr/>
        </p:nvPicPr>
        <p:blipFill>
          <a:blip r:embed="rId4"/>
          <a:stretch>
            <a:fillRect/>
          </a:stretch>
        </p:blipFill>
        <p:spPr>
          <a:xfrm>
            <a:off x="5313858" y="3753961"/>
            <a:ext cx="818039" cy="818039"/>
          </a:xfrm>
          <a:prstGeom prst="rect">
            <a:avLst/>
          </a:prstGeom>
        </p:spPr>
      </p:pic>
      <p:sp>
        <p:nvSpPr>
          <p:cNvPr id="2" name="Номер слайда 1">
            <a:extLst>
              <a:ext uri="{FF2B5EF4-FFF2-40B4-BE49-F238E27FC236}">
                <a16:creationId xmlns:a16="http://schemas.microsoft.com/office/drawing/2014/main" id="{C22B179F-C2D0-49FD-B4C5-285C8EFE6677}"/>
              </a:ext>
            </a:extLst>
          </p:cNvPr>
          <p:cNvSpPr>
            <a:spLocks noGrp="1"/>
          </p:cNvSpPr>
          <p:nvPr>
            <p:ph type="sldNum" idx="12"/>
          </p:nvPr>
        </p:nvSpPr>
        <p:spPr/>
        <p:txBody>
          <a:bodyPr>
            <a:normAutofit/>
          </a:bodyPr>
          <a:lstStyle/>
          <a:p>
            <a:fld id="{00000000-1234-1234-1234-123412341234}" type="slidenum">
              <a:rPr lang="ru" smtClean="0"/>
              <a:pPr/>
              <a:t>9</a:t>
            </a:fld>
            <a:endParaRPr lang="ru"/>
          </a:p>
        </p:txBody>
      </p:sp>
    </p:spTree>
    <p:extLst>
      <p:ext uri="{BB962C8B-B14F-4D97-AF65-F5344CB8AC3E}">
        <p14:creationId xmlns:p14="http://schemas.microsoft.com/office/powerpoint/2010/main" val="340513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0" name="Google Shape;64;p14">
            <a:extLst>
              <a:ext uri="{FF2B5EF4-FFF2-40B4-BE49-F238E27FC236}">
                <a16:creationId xmlns:a16="http://schemas.microsoft.com/office/drawing/2014/main" id="{5320D3F7-EE53-423D-AADC-60BA76EC458E}"/>
              </a:ext>
            </a:extLst>
          </p:cNvPr>
          <p:cNvSpPr txBox="1"/>
          <p:nvPr/>
        </p:nvSpPr>
        <p:spPr>
          <a:xfrm>
            <a:off x="634157" y="551521"/>
            <a:ext cx="5589671" cy="789954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 качестве второго параметра можем передать значение по умолчанию, который будет использоваться вместо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none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Допустим, для фамилии я хочу использовать фамилию Наумов. И мы видим, что в качестве фамилии была вставлена пара ключ-значение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surname</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Наумов? и в переменную так же вернулось Наумов.</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Метод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setdefault</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value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info_about_me.setdefault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surname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Naumov</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value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info_about_me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Вывод программы:</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Naumov</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name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Denis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temperature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26,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is_i_love_python</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True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surname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Naumov</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Этот метод нечасто используется, но бывает очень полезен при тех случаях, когда мы хотим одновременно получить какое-то значение из нашего словаря, а если его нет, то что-то туда поместить, допустим, это используется при каких-нибудь расчетах, связанных с суммами, и так далее. </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Если у нас суммы по какому-то измерению нет, мы туда помещаем ноль, и потом, когда у нас будут какие-то появляться данные, связанные с этим измерением, мы будем эту сумму увеличивать. Ну или как-то ещё можно использовать, на самом деле? применений огромное множество, метод очень мощный, он позволяет нам несколько вызовов заменить всего лишь одним.</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Идем далее. 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fromkeys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Он не используется существующими словарями, он позволяет нам создать из каких-то списков ключей, из последовательности с ключами словарь с определёнными нами значением. Давайте попробуем создать какой-нибудь словарь, который мы зовем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my_dict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присвоим ему результат выполнения метода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fromkeys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здесь я сразу обратился к типу данных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dictionary</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вызвал у него 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fromkeys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передаём какие-нибудь ключи. Допустим, у нас ключи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first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second</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вместо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third</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мы напишем просто 3. И значение тогда будет присвоено: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Hello_I’m_fromkeys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p>
        </p:txBody>
      </p:sp>
      <p:sp>
        <p:nvSpPr>
          <p:cNvPr id="2" name="Номер слайда 1">
            <a:extLst>
              <a:ext uri="{FF2B5EF4-FFF2-40B4-BE49-F238E27FC236}">
                <a16:creationId xmlns:a16="http://schemas.microsoft.com/office/drawing/2014/main" id="{49F331DA-744E-4625-9B36-B39AD417EE13}"/>
              </a:ext>
            </a:extLst>
          </p:cNvPr>
          <p:cNvSpPr>
            <a:spLocks noGrp="1"/>
          </p:cNvSpPr>
          <p:nvPr>
            <p:ph type="sldNum" idx="12"/>
          </p:nvPr>
        </p:nvSpPr>
        <p:spPr/>
        <p:txBody>
          <a:bodyPr>
            <a:normAutofit/>
          </a:bodyPr>
          <a:lstStyle/>
          <a:p>
            <a:fld id="{00000000-1234-1234-1234-123412341234}" type="slidenum">
              <a:rPr lang="ru" smtClean="0"/>
              <a:pPr/>
              <a:t>90</a:t>
            </a:fld>
            <a:endParaRPr lang="ru"/>
          </a:p>
        </p:txBody>
      </p:sp>
    </p:spTree>
    <p:extLst>
      <p:ext uri="{BB962C8B-B14F-4D97-AF65-F5344CB8AC3E}">
        <p14:creationId xmlns:p14="http://schemas.microsoft.com/office/powerpoint/2010/main" val="21065822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0" name="Google Shape;64;p14">
            <a:extLst>
              <a:ext uri="{FF2B5EF4-FFF2-40B4-BE49-F238E27FC236}">
                <a16:creationId xmlns:a16="http://schemas.microsoft.com/office/drawing/2014/main" id="{5320D3F7-EE53-423D-AADC-60BA76EC458E}"/>
              </a:ext>
            </a:extLst>
          </p:cNvPr>
          <p:cNvSpPr txBox="1"/>
          <p:nvPr/>
        </p:nvSpPr>
        <p:spPr>
          <a:xfrm>
            <a:off x="634157" y="551521"/>
            <a:ext cx="5589671" cy="7899544"/>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Распечатаем полученный словарь, и мы видим, что наш словарь был успешно создан, были использованы ключи из нашей последовательностью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first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second</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цифра 3, а в качестве значения им было указано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Hello_I’m_fromkeys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Этому тоже можно найти какое-то применение, но применяется этот метод не то, чтобы очень часто, я, наверное, всего пару раз использовал.</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Метод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fromkeys</a:t>
            </a: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my_dict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dict.fromkeys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first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second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3],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hello</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I'm</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fromkeys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my_dict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Вывод программы:</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first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hello</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I'm</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fromkeys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second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hello</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I'm</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fromkeys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3: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hello</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I'm</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fromkeys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И последнее, что я хотел бы сегодня рассмотреть, это создание словаря из последовательности. Допустим, у нас есть та же последовательность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first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second</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third</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мы её назовём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my_list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сюда какие-нибудь значения поместим. Допустим, 1, допустим, возле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second</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будет 2, и сюда введём строчку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third</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Теперь эти значения мы поместим в кортежи. То есть, как вы поняли, задача состоит теперь в том, что нам нужно восстановить из того, что у нас возвращала функция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items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словарь.</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
            </a:r>
            <a:b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b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
            </a:r>
            <a:b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b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Что можем для этого сделать? Для этого мы можем к этой последовательности применить метод приведения типа к словарю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dict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передаём туда нашу последовательность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my_list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Выполняем код, и видим, что наш лист был успешно воссоздан из того, что нам, собственно, возвращает функция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items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метод словаря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items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Создание словаря из последовательности</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my_list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first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1),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second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2),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third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dict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my_list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Вывод программы:</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first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1,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second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2,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third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p:txBody>
      </p:sp>
      <p:sp>
        <p:nvSpPr>
          <p:cNvPr id="2" name="Номер слайда 1">
            <a:extLst>
              <a:ext uri="{FF2B5EF4-FFF2-40B4-BE49-F238E27FC236}">
                <a16:creationId xmlns:a16="http://schemas.microsoft.com/office/drawing/2014/main" id="{E712197C-B6C9-4780-8E2E-59E379C13D1E}"/>
              </a:ext>
            </a:extLst>
          </p:cNvPr>
          <p:cNvSpPr>
            <a:spLocks noGrp="1"/>
          </p:cNvSpPr>
          <p:nvPr>
            <p:ph type="sldNum" idx="12"/>
          </p:nvPr>
        </p:nvSpPr>
        <p:spPr/>
        <p:txBody>
          <a:bodyPr>
            <a:normAutofit/>
          </a:bodyPr>
          <a:lstStyle/>
          <a:p>
            <a:fld id="{00000000-1234-1234-1234-123412341234}" type="slidenum">
              <a:rPr lang="ru" smtClean="0"/>
              <a:pPr/>
              <a:t>91</a:t>
            </a:fld>
            <a:endParaRPr lang="ru"/>
          </a:p>
        </p:txBody>
      </p:sp>
    </p:spTree>
    <p:extLst>
      <p:ext uri="{BB962C8B-B14F-4D97-AF65-F5344CB8AC3E}">
        <p14:creationId xmlns:p14="http://schemas.microsoft.com/office/powerpoint/2010/main" val="5046625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10" name="Google Shape;64;p14">
            <a:extLst>
              <a:ext uri="{FF2B5EF4-FFF2-40B4-BE49-F238E27FC236}">
                <a16:creationId xmlns:a16="http://schemas.microsoft.com/office/drawing/2014/main" id="{5320D3F7-EE53-423D-AADC-60BA76EC458E}"/>
              </a:ext>
            </a:extLst>
          </p:cNvPr>
          <p:cNvSpPr txBox="1"/>
          <p:nvPr/>
        </p:nvSpPr>
        <p:spPr>
          <a:xfrm>
            <a:off x="634157" y="551521"/>
            <a:ext cx="5589671" cy="6976214"/>
          </a:xfrm>
          <a:prstGeom prst="rect">
            <a:avLst/>
          </a:prstGeom>
          <a:noFill/>
          <a:ln>
            <a:noFill/>
          </a:ln>
        </p:spPr>
        <p:txBody>
          <a:bodyPr spcFirstLastPara="1" wrap="square" lIns="162533" tIns="162533" rIns="162533" bIns="162533" anchor="t" anchorCtr="0">
            <a:spAutoFit/>
          </a:bodyPr>
          <a:lstStyle/>
          <a:p>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Но что же делать в том случае, если у нас, допустим, вот такие вот есть два значения, два списка: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my_keys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my_values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соответственно функциям, которые возвращают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keys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values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так чаще всего, кстати, и бывает.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my</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кейс и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my</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values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
            </a:r>
            <a:b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b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
            </a:r>
            <a:b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b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Здесь будет 1, 2 и 3. Собственно, мы должны получить тот же самый словарь, который мы сейчас видим. Что же делать в таком случае?</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В таком случае мы можем использовать 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zip</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Давайте сначала познакомимся с тем, как он работает. Мы сюда можем передать две последовательности: сначала мы передадим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my_keys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а потом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my_values</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выполним код и увидим, что у нас там какой-то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zip</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Project, ну давайте переведём его к списку.</a:t>
            </a: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
            </a:r>
            <a:b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br>
            <a: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t/>
            </a:r>
            <a:br>
              <a:rPr kumimoji="0" lang="en-US" sz="1200" i="0" u="none" strike="noStrike" kern="0" cap="none" spc="0" normalizeH="0" baseline="0" noProof="0" dirty="0">
                <a:ln>
                  <a:noFill/>
                </a:ln>
                <a:solidFill>
                  <a:srgbClr val="C8C8C8"/>
                </a:solidFill>
                <a:effectLst/>
                <a:uLnTx/>
                <a:uFillTx/>
                <a:latin typeface="Roboto"/>
                <a:ea typeface="Roboto"/>
                <a:cs typeface="Roboto"/>
                <a:sym typeface="Roboto"/>
              </a:rPr>
            </a:b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И мы видим, что из двух списков у нас образовался список с парами, было взято первое значение отсюда, и первое значение отсюда, чем-то это похоже на то, как сравниваются строки: для сравнения сначала берётся первый символ строки, одной, потом первый символ другой строки, и так далее. Но и теперь, вместо метода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list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мы можем применить уже знакомый нам метод </a:t>
            </a:r>
            <a:r>
              <a:rPr kumimoji="0" lang="ru-RU" sz="1200" i="0" u="none" strike="noStrike" kern="0" cap="none" spc="0" normalizeH="0" baseline="0" noProof="0" dirty="0" err="1">
                <a:ln>
                  <a:noFill/>
                </a:ln>
                <a:solidFill>
                  <a:srgbClr val="C8C8C8"/>
                </a:solidFill>
                <a:effectLst/>
                <a:uLnTx/>
                <a:uFillTx/>
                <a:latin typeface="Roboto"/>
                <a:ea typeface="Roboto"/>
                <a:cs typeface="Roboto"/>
                <a:sym typeface="Roboto"/>
              </a:rPr>
              <a:t>dict</a:t>
            </a: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И мы видим, что наш словарь был успешно воссоздан.</a:t>
            </a:r>
            <a:endParaRPr kumimoji="0" lang="en-US"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    </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Создание словаря из последовательности</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my_keys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first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second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third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my_values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 [1, 2, 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print(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dict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zip</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my_keys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my_values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Вывод программы:</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first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1,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second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2,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third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Process</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finished</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with</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exit</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a:t>
            </a:r>
            <a:r>
              <a:rPr kumimoji="0" lang="ru-RU" sz="1200" i="0" u="none" strike="noStrike" kern="0" cap="none" spc="0" normalizeH="0" baseline="0" noProof="0" dirty="0" err="1">
                <a:ln>
                  <a:noFill/>
                </a:ln>
                <a:solidFill>
                  <a:srgbClr val="FFBC00"/>
                </a:solidFill>
                <a:effectLst/>
                <a:uLnTx/>
                <a:uFillTx/>
                <a:latin typeface="Consolas" panose="020B0609020204030204" pitchFamily="49" charset="0"/>
                <a:ea typeface="Roboto"/>
                <a:cs typeface="Consolas" panose="020B0609020204030204" pitchFamily="49" charset="0"/>
                <a:sym typeface="Roboto"/>
              </a:rPr>
              <a:t>code</a:t>
            </a:r>
            <a:r>
              <a:rPr kumimoji="0" lang="ru-RU"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rPr>
              <a:t> 0</a:t>
            </a:r>
            <a:endParaRPr kumimoji="0" lang="en-US" sz="1200" i="0" u="none" strike="noStrike" kern="0" cap="none" spc="0" normalizeH="0" baseline="0" noProof="0" dirty="0">
              <a:ln>
                <a:noFill/>
              </a:ln>
              <a:solidFill>
                <a:srgbClr val="FFBC00"/>
              </a:solidFill>
              <a:effectLst/>
              <a:uLnTx/>
              <a:uFillTx/>
              <a:latin typeface="Consolas" panose="020B0609020204030204" pitchFamily="49" charset="0"/>
              <a:ea typeface="Roboto"/>
              <a:cs typeface="Consolas" panose="020B0609020204030204" pitchFamily="49"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200" i="0" u="none" strike="noStrike" kern="0" cap="none" spc="0" normalizeH="0" baseline="0" noProof="0" dirty="0">
              <a:ln>
                <a:noFill/>
              </a:ln>
              <a:solidFill>
                <a:srgbClr val="C8C8C8"/>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200" i="0" u="none" strike="noStrike" kern="0" cap="none" spc="0" normalizeH="0" baseline="0" noProof="0" dirty="0">
                <a:ln>
                  <a:noFill/>
                </a:ln>
                <a:solidFill>
                  <a:srgbClr val="C8C8C8"/>
                </a:solidFill>
                <a:effectLst/>
                <a:uLnTx/>
                <a:uFillTx/>
                <a:latin typeface="Roboto"/>
                <a:ea typeface="Roboto"/>
                <a:cs typeface="Roboto"/>
                <a:sym typeface="Roboto"/>
              </a:rPr>
              <a:t>На этом по словарям и их методам всё. Урок получился очень большой. После него вас будет ждать супер-самостоятельное задание, в этот раз я не буду разбирать кейс. Никто не говорил, что будет легко, придется немножко постараться. Но мы увидимся в следующем уроке, надеюсь, что заданий не вызовет у вас больших затруднений. Пока.</a:t>
            </a:r>
          </a:p>
        </p:txBody>
      </p:sp>
      <p:pic>
        <p:nvPicPr>
          <p:cNvPr id="3" name="Рисунок 2">
            <a:extLst>
              <a:ext uri="{FF2B5EF4-FFF2-40B4-BE49-F238E27FC236}">
                <a16:creationId xmlns:a16="http://schemas.microsoft.com/office/drawing/2014/main" id="{5950E487-8E21-43A2-B514-0A07572F4AD9}"/>
              </a:ext>
            </a:extLst>
          </p:cNvPr>
          <p:cNvPicPr>
            <a:picLocks noChangeAspect="1"/>
          </p:cNvPicPr>
          <p:nvPr/>
        </p:nvPicPr>
        <p:blipFill>
          <a:blip r:embed="rId4"/>
          <a:stretch>
            <a:fillRect/>
          </a:stretch>
        </p:blipFill>
        <p:spPr>
          <a:xfrm>
            <a:off x="4496628" y="7248627"/>
            <a:ext cx="1727200" cy="1727200"/>
          </a:xfrm>
          <a:prstGeom prst="rect">
            <a:avLst/>
          </a:prstGeom>
        </p:spPr>
      </p:pic>
      <p:sp>
        <p:nvSpPr>
          <p:cNvPr id="2" name="Номер слайда 1">
            <a:extLst>
              <a:ext uri="{FF2B5EF4-FFF2-40B4-BE49-F238E27FC236}">
                <a16:creationId xmlns:a16="http://schemas.microsoft.com/office/drawing/2014/main" id="{D8B211B8-D5B7-4058-84E3-FD15DF93D8E5}"/>
              </a:ext>
            </a:extLst>
          </p:cNvPr>
          <p:cNvSpPr>
            <a:spLocks noGrp="1"/>
          </p:cNvSpPr>
          <p:nvPr>
            <p:ph type="sldNum" idx="12"/>
          </p:nvPr>
        </p:nvSpPr>
        <p:spPr/>
        <p:txBody>
          <a:bodyPr>
            <a:normAutofit/>
          </a:bodyPr>
          <a:lstStyle/>
          <a:p>
            <a:fld id="{00000000-1234-1234-1234-123412341234}" type="slidenum">
              <a:rPr lang="ru" smtClean="0"/>
              <a:pPr/>
              <a:t>92</a:t>
            </a:fld>
            <a:endParaRPr lang="ru"/>
          </a:p>
        </p:txBody>
      </p:sp>
    </p:spTree>
    <p:extLst>
      <p:ext uri="{BB962C8B-B14F-4D97-AF65-F5344CB8AC3E}">
        <p14:creationId xmlns:p14="http://schemas.microsoft.com/office/powerpoint/2010/main" val="10752565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cxnSp>
        <p:nvCxnSpPr>
          <p:cNvPr id="4" name="Google Shape;62;p14">
            <a:extLst>
              <a:ext uri="{FF2B5EF4-FFF2-40B4-BE49-F238E27FC236}">
                <a16:creationId xmlns:a16="http://schemas.microsoft.com/office/drawing/2014/main" id="{D9925302-6080-4870-8663-44D9BF9C7287}"/>
              </a:ext>
            </a:extLst>
          </p:cNvPr>
          <p:cNvCxnSpPr>
            <a:cxnSpLocks/>
          </p:cNvCxnSpPr>
          <p:nvPr/>
        </p:nvCxnSpPr>
        <p:spPr>
          <a:xfrm>
            <a:off x="0" y="1030813"/>
            <a:ext cx="6858000" cy="16723"/>
          </a:xfrm>
          <a:prstGeom prst="straightConnector1">
            <a:avLst/>
          </a:prstGeom>
          <a:noFill/>
          <a:ln w="9525" cap="flat" cmpd="sng">
            <a:solidFill>
              <a:srgbClr val="FFBC00"/>
            </a:solidFill>
            <a:prstDash val="solid"/>
            <a:round/>
            <a:headEnd type="none" w="med" len="med"/>
            <a:tailEnd type="none" w="med" len="med"/>
          </a:ln>
        </p:spPr>
      </p:cxnSp>
      <p:sp>
        <p:nvSpPr>
          <p:cNvPr id="6" name="Google Shape;67;p14">
            <a:extLst>
              <a:ext uri="{FF2B5EF4-FFF2-40B4-BE49-F238E27FC236}">
                <a16:creationId xmlns:a16="http://schemas.microsoft.com/office/drawing/2014/main" id="{DA5E914C-E99E-4516-967B-F00C50EA4474}"/>
              </a:ext>
            </a:extLst>
          </p:cNvPr>
          <p:cNvSpPr txBox="1"/>
          <p:nvPr/>
        </p:nvSpPr>
        <p:spPr>
          <a:xfrm>
            <a:off x="634164" y="442297"/>
            <a:ext cx="5589671" cy="605239"/>
          </a:xfrm>
          <a:prstGeom prst="rect">
            <a:avLst/>
          </a:prstGeom>
          <a:noFill/>
          <a:ln>
            <a:noFill/>
          </a:ln>
        </p:spPr>
        <p:txBody>
          <a:bodyPr spcFirstLastPara="1" wrap="square" lIns="162533" tIns="162533" rIns="162533" bIns="162533" anchor="t" anchorCtr="0">
            <a:spAutoFit/>
          </a:bodyPr>
          <a:lstStyle/>
          <a:p>
            <a:r>
              <a:rPr lang="ru-RU" sz="1800" dirty="0">
                <a:solidFill>
                  <a:srgbClr val="C8C8C8"/>
                </a:solidFill>
                <a:latin typeface="Montserrat Medium"/>
                <a:ea typeface="Montserrat Medium"/>
                <a:cs typeface="Montserrat Medium"/>
                <a:sym typeface="Montserrat Medium"/>
              </a:rPr>
              <a:t>Урок 2.10:  Шаг 1 - Множества</a:t>
            </a:r>
            <a:endParaRPr sz="1800" dirty="0">
              <a:solidFill>
                <a:srgbClr val="C8C8C8"/>
              </a:solidFill>
              <a:latin typeface="Montserrat Medium"/>
              <a:ea typeface="Montserrat Medium"/>
              <a:cs typeface="Montserrat Medium"/>
              <a:sym typeface="Montserrat Medium"/>
            </a:endParaRPr>
          </a:p>
        </p:txBody>
      </p:sp>
      <p:sp>
        <p:nvSpPr>
          <p:cNvPr id="8" name="Google Shape;64;p14">
            <a:extLst>
              <a:ext uri="{FF2B5EF4-FFF2-40B4-BE49-F238E27FC236}">
                <a16:creationId xmlns:a16="http://schemas.microsoft.com/office/drawing/2014/main" id="{C3BC5E2D-2053-49E8-95A4-2C70B922A512}"/>
              </a:ext>
            </a:extLst>
          </p:cNvPr>
          <p:cNvSpPr txBox="1"/>
          <p:nvPr/>
        </p:nvSpPr>
        <p:spPr>
          <a:xfrm>
            <a:off x="634164" y="1311756"/>
            <a:ext cx="5589671" cy="2544232"/>
          </a:xfrm>
          <a:prstGeom prst="rect">
            <a:avLst/>
          </a:prstGeom>
          <a:noFill/>
          <a:ln>
            <a:noFill/>
          </a:ln>
        </p:spPr>
        <p:txBody>
          <a:bodyPr spcFirstLastPara="1" wrap="square" lIns="162533" tIns="162533" rIns="162533" bIns="162533" anchor="t" anchorCtr="0">
            <a:spAutoFit/>
          </a:bodyPr>
          <a:lstStyle/>
          <a:p>
            <a:r>
              <a:rPr lang="ru-RU" sz="1200" b="1" dirty="0">
                <a:solidFill>
                  <a:srgbClr val="C8C8C8"/>
                </a:solidFill>
                <a:latin typeface="Roboto"/>
                <a:ea typeface="Roboto"/>
                <a:cs typeface="Roboto"/>
                <a:sym typeface="Roboto"/>
              </a:rPr>
              <a:t>Текстовый вариант видеоурока с предыдущего шага.</a:t>
            </a:r>
            <a:r>
              <a:rPr lang="en-US" sz="1200" b="1" dirty="0">
                <a:solidFill>
                  <a:srgbClr val="C8C8C8"/>
                </a:solidFill>
                <a:latin typeface="Roboto"/>
                <a:ea typeface="Roboto"/>
                <a:cs typeface="Roboto"/>
                <a:sym typeface="Roboto"/>
              </a:rPr>
              <a:t/>
            </a:r>
            <a:br>
              <a:rPr lang="en-US" sz="1200" b="1" dirty="0">
                <a:solidFill>
                  <a:srgbClr val="C8C8C8"/>
                </a:solidFill>
                <a:latin typeface="Roboto"/>
                <a:ea typeface="Roboto"/>
                <a:cs typeface="Roboto"/>
                <a:sym typeface="Roboto"/>
              </a:rPr>
            </a:br>
            <a:endParaRPr lang="ru-RU" sz="1200" b="1" dirty="0">
              <a:solidFill>
                <a:srgbClr val="C8C8C8"/>
              </a:solidFill>
              <a:latin typeface="Roboto"/>
              <a:ea typeface="Roboto"/>
              <a:cs typeface="Roboto"/>
              <a:sym typeface="Roboto"/>
            </a:endParaRPr>
          </a:p>
          <a:p>
            <a:r>
              <a:rPr lang="ru-RU" sz="1200" dirty="0">
                <a:solidFill>
                  <a:srgbClr val="C8C8C8"/>
                </a:solidFill>
                <a:latin typeface="Roboto"/>
                <a:ea typeface="Roboto"/>
                <a:cs typeface="Roboto"/>
                <a:sym typeface="Roboto"/>
              </a:rPr>
              <a:t>Привет! В этом уроке постараюсь рассказать о том, что такое множество. Если вы когда-нибудь сталкивались с дискретной математикой или теорией множеств, да-да, это те самые множества. Так же, как и списки, множества являются составным и изменяемым типом данных со всеми следующими оттуда особенностями. Но в отличии от тех же списков элементы во множестве являются уникальными. То есть, если в список можно поместить два абсолютно одинаковых элемента, то со множеством такой фокус сделать уже не получится.</a:t>
            </a:r>
            <a:br>
              <a:rPr lang="ru-RU" sz="1200" dirty="0">
                <a:solidFill>
                  <a:srgbClr val="C8C8C8"/>
                </a:solidFill>
                <a:latin typeface="Roboto"/>
                <a:ea typeface="Roboto"/>
                <a:cs typeface="Roboto"/>
                <a:sym typeface="Roboto"/>
              </a:rPr>
            </a:br>
            <a:endParaRPr lang="ru-RU" sz="1200" dirty="0">
              <a:solidFill>
                <a:srgbClr val="FFBC00"/>
              </a:solidFill>
              <a:latin typeface="Consolas" panose="020B0609020204030204" pitchFamily="49" charset="0"/>
              <a:ea typeface="Roboto"/>
              <a:cs typeface="Roboto"/>
              <a:sym typeface="Roboto"/>
            </a:endParaRPr>
          </a:p>
        </p:txBody>
      </p:sp>
      <p:pic>
        <p:nvPicPr>
          <p:cNvPr id="4098" name="Picture 2">
            <a:extLst>
              <a:ext uri="{FF2B5EF4-FFF2-40B4-BE49-F238E27FC236}">
                <a16:creationId xmlns:a16="http://schemas.microsoft.com/office/drawing/2014/main" id="{895A916D-6143-4888-9E43-63BF3810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4" y="3702288"/>
            <a:ext cx="5589671" cy="83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64;p14">
            <a:extLst>
              <a:ext uri="{FF2B5EF4-FFF2-40B4-BE49-F238E27FC236}">
                <a16:creationId xmlns:a16="http://schemas.microsoft.com/office/drawing/2014/main" id="{F3B90895-FDB3-4046-A892-0161592E6054}"/>
              </a:ext>
            </a:extLst>
          </p:cNvPr>
          <p:cNvSpPr txBox="1"/>
          <p:nvPr/>
        </p:nvSpPr>
        <p:spPr>
          <a:xfrm>
            <a:off x="634164" y="4648201"/>
            <a:ext cx="5589671" cy="2544232"/>
          </a:xfrm>
          <a:prstGeom prst="rect">
            <a:avLst/>
          </a:prstGeom>
          <a:noFill/>
          <a:ln>
            <a:noFill/>
          </a:ln>
        </p:spPr>
        <p:txBody>
          <a:bodyPr spcFirstLastPara="1" wrap="square" lIns="162533" tIns="162533" rIns="162533" bIns="162533" anchor="t" anchorCtr="0">
            <a:spAutoFit/>
          </a:bodyPr>
          <a:lstStyle/>
          <a:p>
            <a:r>
              <a:rPr lang="ru-RU" sz="1200" dirty="0">
                <a:solidFill>
                  <a:srgbClr val="C8C8C8"/>
                </a:solidFill>
                <a:latin typeface="Roboto"/>
                <a:ea typeface="Roboto"/>
                <a:cs typeface="Roboto"/>
                <a:sym typeface="Roboto"/>
              </a:rPr>
              <a:t>Как же объявить множества в Python? Сделать это можно при помощи оператора - фигурные скобки. Но в отличии от тех же словарей, мы не передаем пары ключ значения, разделенные оператором - двоеточие, а просто передаем наши значения, разделенные запятой, эти значения будут помещены во множество. Все здесь прямо как со списками. Но чтобы с теми же словами коллизии не возникало, пустое множество определяется при помощи функции </a:t>
            </a:r>
            <a:r>
              <a:rPr lang="ru-RU" sz="1200" dirty="0" err="1">
                <a:solidFill>
                  <a:srgbClr val="C8C8C8"/>
                </a:solidFill>
                <a:latin typeface="Roboto"/>
                <a:ea typeface="Roboto"/>
                <a:cs typeface="Roboto"/>
                <a:sym typeface="Roboto"/>
              </a:rPr>
              <a:t>set</a:t>
            </a:r>
            <a:r>
              <a:rPr lang="ru-RU" sz="1200" dirty="0">
                <a:solidFill>
                  <a:srgbClr val="C8C8C8"/>
                </a:solidFill>
                <a:latin typeface="Roboto"/>
                <a:ea typeface="Roboto"/>
                <a:cs typeface="Roboto"/>
                <a:sym typeface="Roboto"/>
              </a:rPr>
              <a:t>. Элементами множества могут быть значения только неизменяемых типов данных, это очень важно запомнить! Если кому-то интересны технические детали, то все дело в том, что множества реализованы при помощи хэш-таблиц. А взять хэш от значения, которое в ходе работы программы может быть как-то изменено просто не представляется возможным.</a:t>
            </a:r>
            <a:endParaRPr lang="ru-RU" sz="1200" dirty="0">
              <a:solidFill>
                <a:srgbClr val="FFBC00"/>
              </a:solidFill>
              <a:latin typeface="Consolas" panose="020B0609020204030204" pitchFamily="49" charset="0"/>
              <a:ea typeface="Roboto"/>
              <a:cs typeface="Roboto"/>
              <a:sym typeface="Roboto"/>
            </a:endParaRPr>
          </a:p>
        </p:txBody>
      </p:sp>
      <p:pic>
        <p:nvPicPr>
          <p:cNvPr id="11" name="Рисунок 10">
            <a:extLst>
              <a:ext uri="{FF2B5EF4-FFF2-40B4-BE49-F238E27FC236}">
                <a16:creationId xmlns:a16="http://schemas.microsoft.com/office/drawing/2014/main" id="{E2798FED-45AF-4CDD-A628-47D914E5D3B8}"/>
              </a:ext>
            </a:extLst>
          </p:cNvPr>
          <p:cNvPicPr>
            <a:picLocks noChangeAspect="1"/>
          </p:cNvPicPr>
          <p:nvPr/>
        </p:nvPicPr>
        <p:blipFill>
          <a:blip r:embed="rId5"/>
          <a:stretch>
            <a:fillRect/>
          </a:stretch>
        </p:blipFill>
        <p:spPr>
          <a:xfrm>
            <a:off x="4786921" y="7036576"/>
            <a:ext cx="1436914" cy="1705468"/>
          </a:xfrm>
          <a:prstGeom prst="rect">
            <a:avLst/>
          </a:prstGeom>
        </p:spPr>
      </p:pic>
      <p:sp>
        <p:nvSpPr>
          <p:cNvPr id="2" name="Номер слайда 1">
            <a:extLst>
              <a:ext uri="{FF2B5EF4-FFF2-40B4-BE49-F238E27FC236}">
                <a16:creationId xmlns:a16="http://schemas.microsoft.com/office/drawing/2014/main" id="{76F6E733-22F4-4B22-869D-0AD45A23E4F6}"/>
              </a:ext>
            </a:extLst>
          </p:cNvPr>
          <p:cNvSpPr>
            <a:spLocks noGrp="1"/>
          </p:cNvSpPr>
          <p:nvPr>
            <p:ph type="sldNum" idx="12"/>
          </p:nvPr>
        </p:nvSpPr>
        <p:spPr/>
        <p:txBody>
          <a:bodyPr>
            <a:normAutofit/>
          </a:bodyPr>
          <a:lstStyle/>
          <a:p>
            <a:fld id="{00000000-1234-1234-1234-123412341234}" type="slidenum">
              <a:rPr lang="ru" smtClean="0"/>
              <a:pPr/>
              <a:t>93</a:t>
            </a:fld>
            <a:endParaRPr lang="ru"/>
          </a:p>
        </p:txBody>
      </p:sp>
    </p:spTree>
    <p:extLst>
      <p:ext uri="{BB962C8B-B14F-4D97-AF65-F5344CB8AC3E}">
        <p14:creationId xmlns:p14="http://schemas.microsoft.com/office/powerpoint/2010/main" val="20008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1" y="3064175"/>
            <a:ext cx="5589671" cy="2913564"/>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Далее. По аналогии со списками, мы можем как-то управлять наполнением наших множеств. Например, мы можем добавлять туда элементы — это делается при помощи таких методов множеств, как </a:t>
            </a:r>
            <a:r>
              <a:rPr lang="ru-RU" sz="1200" dirty="0" err="1">
                <a:solidFill>
                  <a:srgbClr val="C8C8C8"/>
                </a:solidFill>
                <a:latin typeface="Roboto"/>
                <a:ea typeface="Roboto"/>
                <a:cs typeface="Roboto"/>
                <a:sym typeface="Roboto"/>
              </a:rPr>
              <a:t>add</a:t>
            </a:r>
            <a:r>
              <a:rPr lang="ru-RU" sz="1200" dirty="0">
                <a:solidFill>
                  <a:srgbClr val="C8C8C8"/>
                </a:solidFill>
                <a:latin typeface="Roboto"/>
                <a:ea typeface="Roboto"/>
                <a:cs typeface="Roboto"/>
                <a:sym typeface="Roboto"/>
              </a:rPr>
              <a:t> и </a:t>
            </a:r>
            <a:r>
              <a:rPr lang="ru-RU" sz="1200" dirty="0" err="1">
                <a:solidFill>
                  <a:srgbClr val="C8C8C8"/>
                </a:solidFill>
                <a:latin typeface="Roboto"/>
                <a:ea typeface="Roboto"/>
                <a:cs typeface="Roboto"/>
                <a:sym typeface="Roboto"/>
              </a:rPr>
              <a:t>update</a:t>
            </a:r>
            <a:r>
              <a:rPr lang="ru-RU" sz="1200" dirty="0">
                <a:solidFill>
                  <a:srgbClr val="C8C8C8"/>
                </a:solidFill>
                <a:latin typeface="Roboto"/>
                <a:ea typeface="Roboto"/>
                <a:cs typeface="Roboto"/>
                <a:sym typeface="Roboto"/>
              </a:rPr>
              <a:t>. </a:t>
            </a:r>
            <a:r>
              <a:rPr lang="ru-RU" sz="1200" dirty="0" err="1">
                <a:solidFill>
                  <a:srgbClr val="C8C8C8"/>
                </a:solidFill>
                <a:latin typeface="Roboto"/>
                <a:ea typeface="Roboto"/>
                <a:cs typeface="Roboto"/>
                <a:sym typeface="Roboto"/>
              </a:rPr>
              <a:t>Add</a:t>
            </a:r>
            <a:r>
              <a:rPr lang="ru-RU" sz="1200" dirty="0">
                <a:solidFill>
                  <a:srgbClr val="C8C8C8"/>
                </a:solidFill>
                <a:latin typeface="Roboto"/>
                <a:ea typeface="Roboto"/>
                <a:cs typeface="Roboto"/>
                <a:sym typeface="Roboto"/>
              </a:rPr>
              <a:t> – добавляет один элемент, который мы передаем в аргументы. Update – расширяет множества последовательностью, которую мы передаем в аргументы. Последовательность может быть абсолютно любая, например, я использовал список. Но отличия от тех же списков здесь в том, что если такой элемент уже есть во множестве, то он будет проигнорирован. То есть, во множество он вставлен не будет! Ну, и как с другими любыми изменяемыми типами данных, наше множество можем очистить при помощи метода </a:t>
            </a:r>
            <a:r>
              <a:rPr lang="ru-RU" sz="1200" dirty="0" err="1">
                <a:solidFill>
                  <a:srgbClr val="C8C8C8"/>
                </a:solidFill>
                <a:latin typeface="Roboto"/>
                <a:ea typeface="Roboto"/>
                <a:cs typeface="Roboto"/>
                <a:sym typeface="Roboto"/>
              </a:rPr>
              <a:t>clear</a:t>
            </a:r>
            <a:r>
              <a:rPr lang="ru-RU" sz="1200" dirty="0">
                <a:solidFill>
                  <a:srgbClr val="C8C8C8"/>
                </a:solidFill>
                <a:latin typeface="Roboto"/>
                <a:ea typeface="Roboto"/>
                <a:cs typeface="Roboto"/>
                <a:sym typeface="Roboto"/>
              </a:rPr>
              <a:t>, тогда наше множество станет просто пустым. Опять же замечу, что так как это изменяемый тип данных, будет модифицировано исходное множество, а не создано новое.</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5122" name="Picture 2">
            <a:extLst>
              <a:ext uri="{FF2B5EF4-FFF2-40B4-BE49-F238E27FC236}">
                <a16:creationId xmlns:a16="http://schemas.microsoft.com/office/drawing/2014/main" id="{4151EDF8-6082-4A41-8922-438FB1CD4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2" y="359076"/>
            <a:ext cx="5589671" cy="255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067E140C-75E8-4666-ACA1-13F74EA9C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61" y="6008746"/>
            <a:ext cx="5589671" cy="277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259B6591-454A-499B-AC5A-6D6C6AB0F49F}"/>
              </a:ext>
            </a:extLst>
          </p:cNvPr>
          <p:cNvSpPr>
            <a:spLocks noGrp="1"/>
          </p:cNvSpPr>
          <p:nvPr>
            <p:ph type="sldNum" idx="12"/>
          </p:nvPr>
        </p:nvSpPr>
        <p:spPr/>
        <p:txBody>
          <a:bodyPr>
            <a:normAutofit/>
          </a:bodyPr>
          <a:lstStyle/>
          <a:p>
            <a:fld id="{00000000-1234-1234-1234-123412341234}" type="slidenum">
              <a:rPr lang="ru" smtClean="0"/>
              <a:pPr/>
              <a:t>94</a:t>
            </a:fld>
            <a:endParaRPr lang="ru"/>
          </a:p>
        </p:txBody>
      </p:sp>
    </p:spTree>
    <p:extLst>
      <p:ext uri="{BB962C8B-B14F-4D97-AF65-F5344CB8AC3E}">
        <p14:creationId xmlns:p14="http://schemas.microsoft.com/office/powerpoint/2010/main" val="28479632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309823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Далее. Мы можем удалять элементы из нашего множества. Здесь есть аж целых два метода для этого. Первый из них – это </a:t>
            </a:r>
            <a:r>
              <a:rPr lang="ru-RU" sz="1200" dirty="0" err="1">
                <a:solidFill>
                  <a:srgbClr val="C8C8C8"/>
                </a:solidFill>
                <a:latin typeface="Roboto"/>
                <a:ea typeface="Roboto"/>
                <a:cs typeface="Roboto"/>
                <a:sym typeface="Roboto"/>
              </a:rPr>
              <a:t>remove</a:t>
            </a:r>
            <a:r>
              <a:rPr lang="ru-RU" sz="1200" dirty="0">
                <a:solidFill>
                  <a:srgbClr val="C8C8C8"/>
                </a:solidFill>
                <a:latin typeface="Roboto"/>
                <a:ea typeface="Roboto"/>
                <a:cs typeface="Roboto"/>
                <a:sym typeface="Roboto"/>
              </a:rPr>
              <a:t>, он удаляет переданный в аргументы элемент, но, если вдруг так случилось, что такого элемента во множестве нет, будет выброшено исключение </a:t>
            </a:r>
            <a:r>
              <a:rPr lang="ru-RU" sz="1200" dirty="0" err="1">
                <a:solidFill>
                  <a:srgbClr val="C8C8C8"/>
                </a:solidFill>
                <a:latin typeface="Roboto"/>
                <a:ea typeface="Roboto"/>
                <a:cs typeface="Roboto"/>
                <a:sym typeface="Roboto"/>
              </a:rPr>
              <a:t>ValueError</a:t>
            </a:r>
            <a:r>
              <a:rPr lang="ru-RU" sz="1200" dirty="0">
                <a:solidFill>
                  <a:srgbClr val="C8C8C8"/>
                </a:solidFill>
                <a:latin typeface="Roboto"/>
                <a:ea typeface="Roboto"/>
                <a:cs typeface="Roboto"/>
                <a:sym typeface="Roboto"/>
              </a:rPr>
              <a:t>. Об исключениях мы поговорим чуть попозже. А вот метод </a:t>
            </a:r>
            <a:r>
              <a:rPr lang="ru-RU" sz="1200" dirty="0" err="1">
                <a:solidFill>
                  <a:srgbClr val="C8C8C8"/>
                </a:solidFill>
                <a:latin typeface="Roboto"/>
                <a:ea typeface="Roboto"/>
                <a:cs typeface="Roboto"/>
                <a:sym typeface="Roboto"/>
              </a:rPr>
              <a:t>discard</a:t>
            </a:r>
            <a:r>
              <a:rPr lang="ru-RU" sz="1200" dirty="0">
                <a:solidFill>
                  <a:srgbClr val="C8C8C8"/>
                </a:solidFill>
                <a:latin typeface="Roboto"/>
                <a:ea typeface="Roboto"/>
                <a:cs typeface="Roboto"/>
                <a:sym typeface="Roboto"/>
              </a:rPr>
              <a:t> является более безопасным. Если такого элемента нет, всё просто будет проигнорировано, ничего не будет удалено, если этот элемент есть, он будет удален. Никаких исключений при использовании этого метода не возникнет. Так же, есть такой метод, как </a:t>
            </a:r>
            <a:r>
              <a:rPr lang="ru-RU" sz="1200" dirty="0" err="1">
                <a:solidFill>
                  <a:srgbClr val="C8C8C8"/>
                </a:solidFill>
                <a:latin typeface="Roboto"/>
                <a:ea typeface="Roboto"/>
                <a:cs typeface="Roboto"/>
                <a:sym typeface="Roboto"/>
              </a:rPr>
              <a:t>pop</a:t>
            </a:r>
            <a:r>
              <a:rPr lang="ru-RU" sz="1200" dirty="0">
                <a:solidFill>
                  <a:srgbClr val="C8C8C8"/>
                </a:solidFill>
                <a:latin typeface="Roboto"/>
                <a:ea typeface="Roboto"/>
                <a:cs typeface="Roboto"/>
                <a:sym typeface="Roboto"/>
              </a:rPr>
              <a:t>, он позволяет удалить и получить удаленный элемент множества. Многие думают, что удаляется именно первый элемент. Да, особенности реализации множеств на </a:t>
            </a:r>
            <a:r>
              <a:rPr lang="ru-RU" sz="1200" dirty="0" err="1">
                <a:solidFill>
                  <a:srgbClr val="C8C8C8"/>
                </a:solidFill>
                <a:latin typeface="Roboto"/>
                <a:ea typeface="Roboto"/>
                <a:cs typeface="Roboto"/>
                <a:sym typeface="Roboto"/>
              </a:rPr>
              <a:t>python</a:t>
            </a:r>
            <a:r>
              <a:rPr lang="ru-RU" sz="1200" dirty="0">
                <a:solidFill>
                  <a:srgbClr val="C8C8C8"/>
                </a:solidFill>
                <a:latin typeface="Roboto"/>
                <a:ea typeface="Roboto"/>
                <a:cs typeface="Roboto"/>
                <a:sym typeface="Roboto"/>
              </a:rPr>
              <a:t> таковы, что чаще всего будет удален первый элемент, но на самом деле множества не оперируют таким изменением, как порядок. И закладываться на то, что будет удален именно первый элемент, никогда не стоит.</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pic>
        <p:nvPicPr>
          <p:cNvPr id="6146" name="Picture 2">
            <a:extLst>
              <a:ext uri="{FF2B5EF4-FFF2-40B4-BE49-F238E27FC236}">
                <a16:creationId xmlns:a16="http://schemas.microsoft.com/office/drawing/2014/main" id="{EFFE7218-63AD-4535-8C52-B4D3A7D01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0" y="3365751"/>
            <a:ext cx="5589671" cy="232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4;p14">
            <a:extLst>
              <a:ext uri="{FF2B5EF4-FFF2-40B4-BE49-F238E27FC236}">
                <a16:creationId xmlns:a16="http://schemas.microsoft.com/office/drawing/2014/main" id="{98D13AD8-956F-4AAC-86CD-912320285B89}"/>
              </a:ext>
            </a:extLst>
          </p:cNvPr>
          <p:cNvSpPr txBox="1"/>
          <p:nvPr/>
        </p:nvSpPr>
        <p:spPr>
          <a:xfrm>
            <a:off x="634160" y="5692932"/>
            <a:ext cx="5589671" cy="3282895"/>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Далее. Со множествами можем производить разные операции из теории множеств. Например, мы можем проверить является ли одно множество подмножеством другого. Множество является подмножеством другого множества, когда все те элементы, которые в нем есть входят и в другое множество. В примере, у нас множество </a:t>
            </a:r>
            <a:r>
              <a:rPr lang="ru-RU" sz="1200" dirty="0" err="1">
                <a:solidFill>
                  <a:srgbClr val="C8C8C8"/>
                </a:solidFill>
                <a:latin typeface="Roboto"/>
                <a:ea typeface="Roboto"/>
                <a:cs typeface="Roboto"/>
                <a:sym typeface="Roboto"/>
              </a:rPr>
              <a:t>my_subset</a:t>
            </a:r>
            <a:r>
              <a:rPr lang="ru-RU" sz="1200" dirty="0">
                <a:solidFill>
                  <a:srgbClr val="C8C8C8"/>
                </a:solidFill>
                <a:latin typeface="Roboto"/>
                <a:ea typeface="Roboto"/>
                <a:cs typeface="Roboto"/>
                <a:sym typeface="Roboto"/>
              </a:rPr>
              <a:t> является подмножеством множества «</a:t>
            </a:r>
            <a:r>
              <a:rPr lang="ru-RU" sz="1200" dirty="0" err="1">
                <a:solidFill>
                  <a:srgbClr val="C8C8C8"/>
                </a:solidFill>
                <a:latin typeface="Roboto"/>
                <a:ea typeface="Roboto"/>
                <a:cs typeface="Roboto"/>
                <a:sym typeface="Roboto"/>
              </a:rPr>
              <a:t>my_superset</a:t>
            </a:r>
            <a:r>
              <a:rPr lang="ru-RU" sz="1200" dirty="0">
                <a:solidFill>
                  <a:srgbClr val="C8C8C8"/>
                </a:solidFill>
                <a:latin typeface="Roboto"/>
                <a:ea typeface="Roboto"/>
                <a:cs typeface="Roboto"/>
                <a:sym typeface="Roboto"/>
              </a:rPr>
              <a:t>». В противоположность этому, есть такая операция, как проверка на надмножество. Метод </a:t>
            </a:r>
            <a:r>
              <a:rPr lang="ru-RU" sz="1200" dirty="0" err="1">
                <a:solidFill>
                  <a:srgbClr val="C8C8C8"/>
                </a:solidFill>
                <a:latin typeface="Roboto"/>
                <a:ea typeface="Roboto"/>
                <a:cs typeface="Roboto"/>
                <a:sym typeface="Roboto"/>
              </a:rPr>
              <a:t>issuperset</a:t>
            </a:r>
            <a:r>
              <a:rPr lang="ru-RU" sz="1200" dirty="0">
                <a:solidFill>
                  <a:srgbClr val="C8C8C8"/>
                </a:solidFill>
                <a:latin typeface="Roboto"/>
                <a:ea typeface="Roboto"/>
                <a:cs typeface="Roboto"/>
                <a:sym typeface="Roboto"/>
              </a:rPr>
              <a:t> позволяет проверить, является ли одно множество надмножеством другому. То есть, есть ли в нем все те элементы, которые есть и в другом множестве. При этом в нашем множестве могут быть и другие элементы. Так же, как и с другими любыми изменяемыми типами данных, мы можем скопировать наше множество по значению, а не по ссылке. Например, если мы присваиваем множеству какую-то переменную и не хотим, чтобы исходное множество было изменено. Мы просто используем метод </a:t>
            </a:r>
            <a:r>
              <a:rPr lang="ru-RU" sz="1200" dirty="0" err="1">
                <a:solidFill>
                  <a:srgbClr val="C8C8C8"/>
                </a:solidFill>
                <a:latin typeface="Roboto"/>
                <a:ea typeface="Roboto"/>
                <a:cs typeface="Roboto"/>
                <a:sym typeface="Roboto"/>
              </a:rPr>
              <a:t>copy</a:t>
            </a:r>
            <a:r>
              <a:rPr lang="ru-RU" sz="1200" dirty="0">
                <a:solidFill>
                  <a:srgbClr val="C8C8C8"/>
                </a:solidFill>
                <a:latin typeface="Roboto"/>
                <a:ea typeface="Roboto"/>
                <a:cs typeface="Roboto"/>
                <a:sym typeface="Roboto"/>
              </a:rPr>
              <a:t>, но с этим мы уже знакомы.</a:t>
            </a:r>
          </a:p>
        </p:txBody>
      </p:sp>
      <p:sp>
        <p:nvSpPr>
          <p:cNvPr id="2" name="Номер слайда 1">
            <a:extLst>
              <a:ext uri="{FF2B5EF4-FFF2-40B4-BE49-F238E27FC236}">
                <a16:creationId xmlns:a16="http://schemas.microsoft.com/office/drawing/2014/main" id="{CCE92A4B-09E0-4F74-A584-3D0853F24F98}"/>
              </a:ext>
            </a:extLst>
          </p:cNvPr>
          <p:cNvSpPr>
            <a:spLocks noGrp="1"/>
          </p:cNvSpPr>
          <p:nvPr>
            <p:ph type="sldNum" idx="12"/>
          </p:nvPr>
        </p:nvSpPr>
        <p:spPr/>
        <p:txBody>
          <a:bodyPr>
            <a:normAutofit/>
          </a:bodyPr>
          <a:lstStyle/>
          <a:p>
            <a:fld id="{00000000-1234-1234-1234-123412341234}" type="slidenum">
              <a:rPr lang="ru" smtClean="0"/>
              <a:pPr/>
              <a:t>95</a:t>
            </a:fld>
            <a:endParaRPr lang="ru"/>
          </a:p>
        </p:txBody>
      </p:sp>
    </p:spTree>
    <p:extLst>
      <p:ext uri="{BB962C8B-B14F-4D97-AF65-F5344CB8AC3E}">
        <p14:creationId xmlns:p14="http://schemas.microsoft.com/office/powerpoint/2010/main" val="42286805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7170" name="Picture 2">
            <a:extLst>
              <a:ext uri="{FF2B5EF4-FFF2-40B4-BE49-F238E27FC236}">
                <a16:creationId xmlns:a16="http://schemas.microsoft.com/office/drawing/2014/main" id="{FFC134F8-55DE-49AF-934D-17B0628B9F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61" y="359076"/>
            <a:ext cx="5589671" cy="259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64;p14">
            <a:extLst>
              <a:ext uri="{FF2B5EF4-FFF2-40B4-BE49-F238E27FC236}">
                <a16:creationId xmlns:a16="http://schemas.microsoft.com/office/drawing/2014/main" id="{C00CC126-122F-4E06-BF2E-5BBF6B07FF16}"/>
              </a:ext>
            </a:extLst>
          </p:cNvPr>
          <p:cNvSpPr txBox="1"/>
          <p:nvPr/>
        </p:nvSpPr>
        <p:spPr>
          <a:xfrm>
            <a:off x="634161" y="3064175"/>
            <a:ext cx="5589671" cy="2359566"/>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Далее. Можно применять различные теории множеств. Например, брать пересечения множеств и брать их разность. Пересечение множеств вернет просто все те элементы, которые есть и в том, и в другом множестве. С разностью все немного интереснее. Разность у нас очень зависима от порядка множеств, которые мы указываем. Например, разность множеств «</a:t>
            </a:r>
            <a:r>
              <a:rPr lang="ru-RU" sz="1200" dirty="0" err="1">
                <a:solidFill>
                  <a:srgbClr val="C8C8C8"/>
                </a:solidFill>
                <a:latin typeface="Roboto"/>
                <a:ea typeface="Roboto"/>
                <a:cs typeface="Roboto"/>
                <a:sym typeface="Roboto"/>
              </a:rPr>
              <a:t>my_superset</a:t>
            </a:r>
            <a:r>
              <a:rPr lang="ru-RU" sz="1200" dirty="0">
                <a:solidFill>
                  <a:srgbClr val="C8C8C8"/>
                </a:solidFill>
                <a:latin typeface="Roboto"/>
                <a:ea typeface="Roboto"/>
                <a:cs typeface="Roboto"/>
                <a:sym typeface="Roboto"/>
              </a:rPr>
              <a:t>» и «</a:t>
            </a:r>
            <a:r>
              <a:rPr lang="ru-RU" sz="1200" dirty="0" err="1">
                <a:solidFill>
                  <a:srgbClr val="C8C8C8"/>
                </a:solidFill>
                <a:latin typeface="Roboto"/>
                <a:ea typeface="Roboto"/>
                <a:cs typeface="Roboto"/>
                <a:sym typeface="Roboto"/>
              </a:rPr>
              <a:t>my_subset</a:t>
            </a:r>
            <a:r>
              <a:rPr lang="ru-RU" sz="1200" dirty="0">
                <a:solidFill>
                  <a:srgbClr val="C8C8C8"/>
                </a:solidFill>
                <a:latin typeface="Roboto"/>
                <a:ea typeface="Roboto"/>
                <a:cs typeface="Roboto"/>
                <a:sym typeface="Roboto"/>
              </a:rPr>
              <a:t>» будет множеством 4 и 5. Поскольку в множестве «</a:t>
            </a:r>
            <a:r>
              <a:rPr lang="ru-RU" sz="1200" dirty="0" err="1">
                <a:solidFill>
                  <a:srgbClr val="C8C8C8"/>
                </a:solidFill>
                <a:latin typeface="Roboto"/>
                <a:ea typeface="Roboto"/>
                <a:cs typeface="Roboto"/>
                <a:sym typeface="Roboto"/>
              </a:rPr>
              <a:t>my_superset</a:t>
            </a:r>
            <a:r>
              <a:rPr lang="ru-RU" sz="1200" dirty="0">
                <a:solidFill>
                  <a:srgbClr val="C8C8C8"/>
                </a:solidFill>
                <a:latin typeface="Roboto"/>
                <a:ea typeface="Roboto"/>
                <a:cs typeface="Roboto"/>
                <a:sym typeface="Roboto"/>
              </a:rPr>
              <a:t>» есть элементы, который нет в множестве «</a:t>
            </a:r>
            <a:r>
              <a:rPr lang="ru-RU" sz="1200" dirty="0" err="1">
                <a:solidFill>
                  <a:srgbClr val="C8C8C8"/>
                </a:solidFill>
                <a:latin typeface="Roboto"/>
                <a:ea typeface="Roboto"/>
                <a:cs typeface="Roboto"/>
                <a:sym typeface="Roboto"/>
              </a:rPr>
              <a:t>my_subset</a:t>
            </a:r>
            <a:r>
              <a:rPr lang="ru-RU" sz="1200" dirty="0">
                <a:solidFill>
                  <a:srgbClr val="C8C8C8"/>
                </a:solidFill>
                <a:latin typeface="Roboto"/>
                <a:ea typeface="Roboto"/>
                <a:cs typeface="Roboto"/>
                <a:sym typeface="Roboto"/>
              </a:rPr>
              <a:t>». А вот разность множеств «</a:t>
            </a:r>
            <a:r>
              <a:rPr lang="ru-RU" sz="1200" dirty="0" err="1">
                <a:solidFill>
                  <a:srgbClr val="C8C8C8"/>
                </a:solidFill>
                <a:latin typeface="Roboto"/>
                <a:ea typeface="Roboto"/>
                <a:cs typeface="Roboto"/>
                <a:sym typeface="Roboto"/>
              </a:rPr>
              <a:t>my_subset</a:t>
            </a:r>
            <a:r>
              <a:rPr lang="ru-RU" sz="1200" dirty="0">
                <a:solidFill>
                  <a:srgbClr val="C8C8C8"/>
                </a:solidFill>
                <a:latin typeface="Roboto"/>
                <a:ea typeface="Roboto"/>
                <a:cs typeface="Roboto"/>
                <a:sym typeface="Roboto"/>
              </a:rPr>
              <a:t>» и «</a:t>
            </a:r>
            <a:r>
              <a:rPr lang="ru-RU" sz="1200" dirty="0" err="1">
                <a:solidFill>
                  <a:srgbClr val="C8C8C8"/>
                </a:solidFill>
                <a:latin typeface="Roboto"/>
                <a:ea typeface="Roboto"/>
                <a:cs typeface="Roboto"/>
                <a:sym typeface="Roboto"/>
              </a:rPr>
              <a:t>my_superset</a:t>
            </a:r>
            <a:r>
              <a:rPr lang="ru-RU" sz="1200" dirty="0">
                <a:solidFill>
                  <a:srgbClr val="C8C8C8"/>
                </a:solidFill>
                <a:latin typeface="Roboto"/>
                <a:ea typeface="Roboto"/>
                <a:cs typeface="Roboto"/>
                <a:sym typeface="Roboto"/>
              </a:rPr>
              <a:t>» будет пустым множеством, поскольку в множестве «</a:t>
            </a:r>
            <a:r>
              <a:rPr lang="ru-RU" sz="1200" dirty="0" err="1">
                <a:solidFill>
                  <a:srgbClr val="C8C8C8"/>
                </a:solidFill>
                <a:latin typeface="Roboto"/>
                <a:ea typeface="Roboto"/>
                <a:cs typeface="Roboto"/>
                <a:sym typeface="Roboto"/>
              </a:rPr>
              <a:t>my_subset</a:t>
            </a:r>
            <a:r>
              <a:rPr lang="ru-RU" sz="1200" dirty="0">
                <a:solidFill>
                  <a:srgbClr val="C8C8C8"/>
                </a:solidFill>
                <a:latin typeface="Roboto"/>
                <a:ea typeface="Roboto"/>
                <a:cs typeface="Roboto"/>
                <a:sym typeface="Roboto"/>
              </a:rPr>
              <a:t>» нет тех множеств, которых не было бы в множестве «</a:t>
            </a:r>
            <a:r>
              <a:rPr lang="ru-RU" sz="1200" dirty="0" err="1">
                <a:solidFill>
                  <a:srgbClr val="C8C8C8"/>
                </a:solidFill>
                <a:latin typeface="Roboto"/>
                <a:ea typeface="Roboto"/>
                <a:cs typeface="Roboto"/>
                <a:sym typeface="Roboto"/>
              </a:rPr>
              <a:t>my_superset</a:t>
            </a:r>
            <a:r>
              <a:rPr lang="ru-RU" sz="1200" dirty="0">
                <a:solidFill>
                  <a:srgbClr val="C8C8C8"/>
                </a:solidFill>
                <a:latin typeface="Roboto"/>
                <a:ea typeface="Roboto"/>
                <a:cs typeface="Roboto"/>
                <a:sym typeface="Roboto"/>
              </a:rPr>
              <a:t>».</a:t>
            </a:r>
          </a:p>
        </p:txBody>
      </p:sp>
      <p:pic>
        <p:nvPicPr>
          <p:cNvPr id="69" name="Google Shape;69;p14"/>
          <p:cNvPicPr preferRelativeResize="0"/>
          <p:nvPr/>
        </p:nvPicPr>
        <p:blipFill>
          <a:blip r:embed="rId4">
            <a:alphaModFix/>
          </a:blip>
          <a:stretch>
            <a:fillRect/>
          </a:stretch>
        </p:blipFill>
        <p:spPr>
          <a:xfrm rot="5400000">
            <a:off x="-383785" y="8197312"/>
            <a:ext cx="1162300" cy="394730"/>
          </a:xfrm>
          <a:prstGeom prst="rect">
            <a:avLst/>
          </a:prstGeom>
          <a:noFill/>
          <a:ln>
            <a:noFill/>
          </a:ln>
        </p:spPr>
      </p:pic>
      <p:pic>
        <p:nvPicPr>
          <p:cNvPr id="7171" name="Picture 3">
            <a:extLst>
              <a:ext uri="{FF2B5EF4-FFF2-40B4-BE49-F238E27FC236}">
                <a16:creationId xmlns:a16="http://schemas.microsoft.com/office/drawing/2014/main" id="{EBFBA15C-ABF2-41C4-8906-E71062A3C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61" y="5531770"/>
            <a:ext cx="5589671" cy="205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64;p14">
            <a:extLst>
              <a:ext uri="{FF2B5EF4-FFF2-40B4-BE49-F238E27FC236}">
                <a16:creationId xmlns:a16="http://schemas.microsoft.com/office/drawing/2014/main" id="{347DF471-E6FB-436A-9F67-6B1035ABB268}"/>
              </a:ext>
            </a:extLst>
          </p:cNvPr>
          <p:cNvSpPr txBox="1"/>
          <p:nvPr/>
        </p:nvSpPr>
        <p:spPr>
          <a:xfrm>
            <a:off x="634160" y="7699544"/>
            <a:ext cx="5589671" cy="125157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Так же, мы можем применять к множествам такие операции, как, например, взятие симметрической разности и объединения множеств. Симметрическая разность никак не зависима от порядка множеств, к которой мы его применяем и это понятно из ее названия. Собственно, поэтому она и является симметрической.</a:t>
            </a:r>
          </a:p>
        </p:txBody>
      </p:sp>
      <p:sp>
        <p:nvSpPr>
          <p:cNvPr id="2" name="Номер слайда 1">
            <a:extLst>
              <a:ext uri="{FF2B5EF4-FFF2-40B4-BE49-F238E27FC236}">
                <a16:creationId xmlns:a16="http://schemas.microsoft.com/office/drawing/2014/main" id="{12C5F93C-35AB-43B2-9162-4E9E907B4614}"/>
              </a:ext>
            </a:extLst>
          </p:cNvPr>
          <p:cNvSpPr>
            <a:spLocks noGrp="1"/>
          </p:cNvSpPr>
          <p:nvPr>
            <p:ph type="sldNum" idx="12"/>
          </p:nvPr>
        </p:nvSpPr>
        <p:spPr/>
        <p:txBody>
          <a:bodyPr>
            <a:normAutofit/>
          </a:bodyPr>
          <a:lstStyle/>
          <a:p>
            <a:fld id="{00000000-1234-1234-1234-123412341234}" type="slidenum">
              <a:rPr lang="ru" smtClean="0"/>
              <a:pPr/>
              <a:t>96</a:t>
            </a:fld>
            <a:endParaRPr lang="ru"/>
          </a:p>
        </p:txBody>
      </p:sp>
    </p:spTree>
    <p:extLst>
      <p:ext uri="{BB962C8B-B14F-4D97-AF65-F5344CB8AC3E}">
        <p14:creationId xmlns:p14="http://schemas.microsoft.com/office/powerpoint/2010/main" val="34038956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309823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В случае ее применения, будут взяты все те элементы, которые есть в первом множестве, но их нет во втором и все те элементы, которые есть во втором множестве и их нет в первом. Вы спросите: «А зачем же тогда есть те самые разности, которые зависимы от порядка, если есть такая прекрасная?» Ну, например, нам важно понять, что есть элементы именно в первом множестве, но их нет во втором. А то, что во втором есть какие-то дополнительные, нам не важно. Тогда мы вынуждены применять обычную разность. А с объединением множеств все еще проще. Это просто операция, которая позволяет нам сделать из двух множеств – одно, то есть, соединить их вместе.</a:t>
            </a:r>
          </a:p>
          <a:p>
            <a:pPr>
              <a:buClr>
                <a:srgbClr val="C8C8C8"/>
              </a:buClr>
            </a:pPr>
            <a:r>
              <a:rPr lang="ru-RU" sz="1200" dirty="0">
                <a:solidFill>
                  <a:srgbClr val="C8C8C8"/>
                </a:solidFill>
                <a:latin typeface="Roboto"/>
                <a:ea typeface="Roboto"/>
                <a:cs typeface="Roboto"/>
                <a:sym typeface="Roboto"/>
              </a:rPr>
              <a:t>Разумеется, те элементы, которые повторяются, один из них будет вставлен, а второй из них будет просто проигнорирован. Поскольку множества, опять же, имеют только уникальные элементы.</a:t>
            </a:r>
          </a:p>
          <a:p>
            <a:pPr>
              <a:buClr>
                <a:srgbClr val="C8C8C8"/>
              </a:buClr>
            </a:pPr>
            <a:r>
              <a:rPr lang="ru-RU" sz="1200" dirty="0">
                <a:solidFill>
                  <a:srgbClr val="C8C8C8"/>
                </a:solidFill>
                <a:latin typeface="Roboto"/>
                <a:ea typeface="Roboto"/>
                <a:cs typeface="Roboto"/>
                <a:sym typeface="Roboto"/>
              </a:rPr>
              <a:t>Ну, и ключевой вопрос: «А когда же можно применять множества, а когда их применение является избыточным?»</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6" name="Google Shape;64;p14">
            <a:extLst>
              <a:ext uri="{FF2B5EF4-FFF2-40B4-BE49-F238E27FC236}">
                <a16:creationId xmlns:a16="http://schemas.microsoft.com/office/drawing/2014/main" id="{98D13AD8-956F-4AAC-86CD-912320285B89}"/>
              </a:ext>
            </a:extLst>
          </p:cNvPr>
          <p:cNvSpPr txBox="1"/>
          <p:nvPr/>
        </p:nvSpPr>
        <p:spPr>
          <a:xfrm>
            <a:off x="634160" y="5692932"/>
            <a:ext cx="5589671" cy="309823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И здесь есть хороший чек-лист. Если ваша задача не требует уникальности элементов коллекции, или ваша задача не связана с определением разницы в содержании коллекций, именно это касается как раз-таки уникальных элементов. Поскольку, если вы хотите посчитать разность в частотах, то множество – это точно не ваш выбор. А вот, если вам важно, что какие-то уникальные значения в одной коллекции есть, а в другой пропущены, тогда множество использовать можно. Ну, или если ваша задача не связана с дискретной математикой и теорией множеств напрямую, то это хороший повод задуматься.</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А почему же вам не подходит обычный список? На самом деле, такая практика есть у программистов в C++, которые, когда хотят использовать какую-нибудь специфическую коллекцию, спрашивают себя: - А чем же обычный список нам не подходит? У них список называется Вектор.</a:t>
            </a:r>
          </a:p>
        </p:txBody>
      </p:sp>
      <p:pic>
        <p:nvPicPr>
          <p:cNvPr id="8194" name="Picture 2">
            <a:extLst>
              <a:ext uri="{FF2B5EF4-FFF2-40B4-BE49-F238E27FC236}">
                <a16:creationId xmlns:a16="http://schemas.microsoft.com/office/drawing/2014/main" id="{916D460B-BF32-4C5A-8F2C-3C21C7BD4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0" y="3527268"/>
            <a:ext cx="5589671" cy="180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a:extLst>
              <a:ext uri="{FF2B5EF4-FFF2-40B4-BE49-F238E27FC236}">
                <a16:creationId xmlns:a16="http://schemas.microsoft.com/office/drawing/2014/main" id="{F2BCDD50-B916-4BB2-B334-2BC04FBD33F3}"/>
              </a:ext>
            </a:extLst>
          </p:cNvPr>
          <p:cNvSpPr>
            <a:spLocks noGrp="1"/>
          </p:cNvSpPr>
          <p:nvPr>
            <p:ph type="sldNum" idx="12"/>
          </p:nvPr>
        </p:nvSpPr>
        <p:spPr/>
        <p:txBody>
          <a:bodyPr>
            <a:normAutofit/>
          </a:bodyPr>
          <a:lstStyle/>
          <a:p>
            <a:fld id="{00000000-1234-1234-1234-123412341234}" type="slidenum">
              <a:rPr lang="ru" smtClean="0"/>
              <a:pPr/>
              <a:t>97</a:t>
            </a:fld>
            <a:endParaRPr lang="ru"/>
          </a:p>
        </p:txBody>
      </p:sp>
    </p:spTree>
    <p:extLst>
      <p:ext uri="{BB962C8B-B14F-4D97-AF65-F5344CB8AC3E}">
        <p14:creationId xmlns:p14="http://schemas.microsoft.com/office/powerpoint/2010/main" val="30611991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8453542"/>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И вот они спрашивают: «А чем же вектор здесь плох?» И чаще всего, вектор там применяется просто прекрасно, а специфическая коллекция усложняет логику кода, усложняет его понимание. Но в защиту множеств скажу, что задачи с их использованием возникают порой даже не иногда, а регулярно. И одной из моих последних задач было то, что мы собираем с пользовательских интерфейсов некоторые события, о том, как пользователь себя ведет, куда нажимает, какие формы заполняет и так далее.</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И вот иногда срабатывает обычная браузерная магия и в наших событиях часть из них просто теряется. То есть в одном событии просто потерялся какой-то ключ, какое-то значение. Разумеется, такое событие у нас считается </a:t>
            </a:r>
            <a:r>
              <a:rPr lang="ru-RU" sz="1200" dirty="0" err="1">
                <a:solidFill>
                  <a:srgbClr val="C8C8C8"/>
                </a:solidFill>
                <a:latin typeface="Roboto"/>
                <a:ea typeface="Roboto"/>
                <a:cs typeface="Roboto"/>
                <a:sym typeface="Roboto"/>
              </a:rPr>
              <a:t>невалидной</a:t>
            </a:r>
            <a:r>
              <a:rPr lang="ru-RU" sz="1200" dirty="0">
                <a:solidFill>
                  <a:srgbClr val="C8C8C8"/>
                </a:solidFill>
                <a:latin typeface="Roboto"/>
                <a:ea typeface="Roboto"/>
                <a:cs typeface="Roboto"/>
                <a:sym typeface="Roboto"/>
              </a:rPr>
              <a:t> нашей системой приема событий и нужно выяснить почему. И для этого можно прекрасно использовать множества. Давайте перейдем в среду разработки, и я покажу, как это примерно выглядит. Вот наша среда разработки и событие у нас выглядит вот так: </a:t>
            </a:r>
            <a:r>
              <a:rPr lang="ru-RU" sz="1200" dirty="0" err="1">
                <a:solidFill>
                  <a:srgbClr val="C8C8C8"/>
                </a:solidFill>
                <a:latin typeface="Roboto"/>
                <a:ea typeface="Roboto"/>
                <a:cs typeface="Roboto"/>
                <a:sym typeface="Roboto"/>
              </a:rPr>
              <a:t>type</a:t>
            </a:r>
            <a:r>
              <a:rPr lang="ru-RU" sz="1200" dirty="0">
                <a:solidFill>
                  <a:srgbClr val="C8C8C8"/>
                </a:solidFill>
                <a:latin typeface="Roboto"/>
                <a:ea typeface="Roboto"/>
                <a:cs typeface="Roboto"/>
                <a:sym typeface="Roboto"/>
              </a:rPr>
              <a:t> у нас есть всегда, то есть это тип события, оно пришло к нам с </a:t>
            </a:r>
            <a:r>
              <a:rPr lang="ru-RU" sz="1200" dirty="0" err="1">
                <a:solidFill>
                  <a:srgbClr val="C8C8C8"/>
                </a:solidFill>
                <a:latin typeface="Roboto"/>
                <a:ea typeface="Roboto"/>
                <a:cs typeface="Roboto"/>
                <a:sym typeface="Roboto"/>
              </a:rPr>
              <a:t>frontend</a:t>
            </a:r>
            <a:r>
              <a:rPr lang="ru-RU" sz="1200" dirty="0">
                <a:solidFill>
                  <a:srgbClr val="C8C8C8"/>
                </a:solidFill>
                <a:latin typeface="Roboto"/>
                <a:ea typeface="Roboto"/>
                <a:cs typeface="Roboto"/>
                <a:sym typeface="Roboto"/>
              </a:rPr>
              <a:t>. А вот эти вот ключи и значения могут варьироваться, то есть время от времени какие-нибудь включи берут и не приходят, и не понятно почему. Ну, обычная браузерная магия. А вот здесь у нас в виде множества есть список тех ключей, которые мы гарантированно ждем. Поскольку от этого зависит то, как значения будут вставлены в базу данных. Иногда случается и обратная ситуация, какие-то библиотеки на </a:t>
            </a:r>
            <a:r>
              <a:rPr lang="ru-RU" sz="1200" dirty="0" err="1">
                <a:solidFill>
                  <a:srgbClr val="C8C8C8"/>
                </a:solidFill>
                <a:latin typeface="Roboto"/>
                <a:ea typeface="Roboto"/>
                <a:cs typeface="Roboto"/>
                <a:sym typeface="Roboto"/>
              </a:rPr>
              <a:t>frontend</a:t>
            </a:r>
            <a:r>
              <a:rPr lang="ru-RU" sz="1200" dirty="0">
                <a:solidFill>
                  <a:srgbClr val="C8C8C8"/>
                </a:solidFill>
                <a:latin typeface="Roboto"/>
                <a:ea typeface="Roboto"/>
                <a:cs typeface="Roboto"/>
                <a:sym typeface="Roboto"/>
              </a:rPr>
              <a:t>-е обновляются и к нам приходит событие, которых мы просто не ожидали. О них нам тоже нужно знать, потому что, а вдруг эти события нам тоже нужно не игнорировать, а сохранять в базу данных и по ним потом какой-нибудь анализ производить.</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Ну, и давайте попробуем понять, каких ключей у нас нет и какие ключи у нас есть наоборот из тех, которых мы не ждали. Для этого мы список наших ключей приведем к типу множества. Объявим переменную </a:t>
            </a:r>
            <a:r>
              <a:rPr lang="ru-RU" sz="1200" dirty="0" err="1">
                <a:solidFill>
                  <a:srgbClr val="C8C8C8"/>
                </a:solidFill>
                <a:latin typeface="Roboto"/>
                <a:ea typeface="Roboto"/>
                <a:cs typeface="Roboto"/>
                <a:sym typeface="Roboto"/>
              </a:rPr>
              <a:t>keys</a:t>
            </a:r>
            <a:r>
              <a:rPr lang="ru-RU" sz="1200" dirty="0">
                <a:solidFill>
                  <a:srgbClr val="C8C8C8"/>
                </a:solidFill>
                <a:latin typeface="Roboto"/>
                <a:ea typeface="Roboto"/>
                <a:cs typeface="Roboto"/>
                <a:sym typeface="Roboto"/>
              </a:rPr>
              <a:t> и в нее сохраним все ключи, которые у нас есть в нашем словаре. Но так как это будет своя структура какая-то, предназначенная для хранения ключей и словарей, мы просто приведем их в множество при помощи вызова функции приведения </a:t>
            </a:r>
            <a:r>
              <a:rPr lang="ru-RU" sz="1200" dirty="0" err="1">
                <a:solidFill>
                  <a:srgbClr val="C8C8C8"/>
                </a:solidFill>
                <a:latin typeface="Roboto"/>
                <a:ea typeface="Roboto"/>
                <a:cs typeface="Roboto"/>
                <a:sym typeface="Roboto"/>
              </a:rPr>
              <a:t>set</a:t>
            </a:r>
            <a:r>
              <a:rPr lang="ru-RU" sz="1200" dirty="0">
                <a:solidFill>
                  <a:srgbClr val="C8C8C8"/>
                </a:solidFill>
                <a:latin typeface="Roboto"/>
                <a:ea typeface="Roboto"/>
                <a:cs typeface="Roboto"/>
                <a:sym typeface="Roboto"/>
              </a:rPr>
              <a:t>. Эта функция приводит любую коллекцию к множеству, если такое возможно, конечно. Далее, нам нужно посчитать, а каких ключей у нас нет. Для этого мы должны взять разность между теми ключами, которые мы ожидали и теми ключами, которые мы получили.</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a:solidFill>
                  <a:srgbClr val="C8C8C8"/>
                </a:solidFill>
                <a:latin typeface="Roboto"/>
                <a:ea typeface="Roboto"/>
                <a:cs typeface="Roboto"/>
                <a:sym typeface="Roboto"/>
              </a:rPr>
              <a:t>То есть, те элементы, которые есть в множестве «</a:t>
            </a:r>
            <a:r>
              <a:rPr lang="ru-RU" sz="1200" dirty="0" err="1">
                <a:solidFill>
                  <a:srgbClr val="C8C8C8"/>
                </a:solidFill>
                <a:latin typeface="Roboto"/>
                <a:ea typeface="Roboto"/>
                <a:cs typeface="Roboto"/>
                <a:sym typeface="Roboto"/>
              </a:rPr>
              <a:t>expected_keys</a:t>
            </a:r>
            <a:r>
              <a:rPr lang="ru-RU" sz="1200" dirty="0">
                <a:solidFill>
                  <a:srgbClr val="C8C8C8"/>
                </a:solidFill>
                <a:latin typeface="Roboto"/>
                <a:ea typeface="Roboto"/>
                <a:cs typeface="Roboto"/>
                <a:sym typeface="Roboto"/>
              </a:rPr>
              <a:t>», но по каким-то причинам их не нашлось в нашем новом множестве </a:t>
            </a:r>
            <a:r>
              <a:rPr lang="ru-RU" sz="1200" dirty="0" err="1">
                <a:solidFill>
                  <a:srgbClr val="C8C8C8"/>
                </a:solidFill>
                <a:latin typeface="Roboto"/>
                <a:ea typeface="Roboto"/>
                <a:cs typeface="Roboto"/>
                <a:sym typeface="Roboto"/>
              </a:rPr>
              <a:t>keys</a:t>
            </a:r>
            <a:r>
              <a:rPr lang="ru-RU" sz="1200" dirty="0">
                <a:solidFill>
                  <a:srgbClr val="C8C8C8"/>
                </a:solidFill>
                <a:latin typeface="Roboto"/>
                <a:ea typeface="Roboto"/>
                <a:cs typeface="Roboto"/>
                <a:sym typeface="Roboto"/>
              </a:rPr>
              <a:t>, то есть в ключах нашего словаря.</a:t>
            </a: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1538AD6E-F868-4B74-AE36-169F87BBDD81}"/>
              </a:ext>
            </a:extLst>
          </p:cNvPr>
          <p:cNvSpPr>
            <a:spLocks noGrp="1"/>
          </p:cNvSpPr>
          <p:nvPr>
            <p:ph type="sldNum" idx="12"/>
          </p:nvPr>
        </p:nvSpPr>
        <p:spPr/>
        <p:txBody>
          <a:bodyPr>
            <a:normAutofit/>
          </a:bodyPr>
          <a:lstStyle/>
          <a:p>
            <a:fld id="{00000000-1234-1234-1234-123412341234}" type="slidenum">
              <a:rPr lang="ru" smtClean="0"/>
              <a:pPr/>
              <a:t>98</a:t>
            </a:fld>
            <a:endParaRPr lang="ru"/>
          </a:p>
        </p:txBody>
      </p:sp>
    </p:spTree>
    <p:extLst>
      <p:ext uri="{BB962C8B-B14F-4D97-AF65-F5344CB8AC3E}">
        <p14:creationId xmlns:p14="http://schemas.microsoft.com/office/powerpoint/2010/main" val="4423906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4;p14">
            <a:extLst>
              <a:ext uri="{FF2B5EF4-FFF2-40B4-BE49-F238E27FC236}">
                <a16:creationId xmlns:a16="http://schemas.microsoft.com/office/drawing/2014/main" id="{C00CC126-122F-4E06-BF2E-5BBF6B07FF16}"/>
              </a:ext>
            </a:extLst>
          </p:cNvPr>
          <p:cNvSpPr txBox="1"/>
          <p:nvPr/>
        </p:nvSpPr>
        <p:spPr>
          <a:xfrm>
            <a:off x="634162" y="359075"/>
            <a:ext cx="5589671" cy="9007540"/>
          </a:xfrm>
          <a:prstGeom prst="rect">
            <a:avLst/>
          </a:prstGeom>
          <a:noFill/>
          <a:ln>
            <a:noFill/>
          </a:ln>
        </p:spPr>
        <p:txBody>
          <a:bodyPr spcFirstLastPara="1" wrap="square" lIns="162533" tIns="162533" rIns="162533" bIns="162533" anchor="t" anchorCtr="0">
            <a:spAutoFit/>
          </a:bodyPr>
          <a:lstStyle/>
          <a:p>
            <a:pPr>
              <a:buClr>
                <a:srgbClr val="C8C8C8"/>
              </a:buClr>
            </a:pPr>
            <a:r>
              <a:rPr lang="ru-RU" sz="1200" dirty="0">
                <a:solidFill>
                  <a:srgbClr val="C8C8C8"/>
                </a:solidFill>
                <a:latin typeface="Roboto"/>
                <a:ea typeface="Roboto"/>
                <a:cs typeface="Roboto"/>
                <a:sym typeface="Roboto"/>
              </a:rPr>
              <a:t>Потом мы по этой разности </a:t>
            </a:r>
            <a:r>
              <a:rPr lang="ru-RU" sz="1200" dirty="0" err="1">
                <a:solidFill>
                  <a:srgbClr val="C8C8C8"/>
                </a:solidFill>
                <a:latin typeface="Roboto"/>
                <a:ea typeface="Roboto"/>
                <a:cs typeface="Roboto"/>
                <a:sym typeface="Roboto"/>
              </a:rPr>
              <a:t>проитерируемся</a:t>
            </a:r>
            <a:r>
              <a:rPr lang="ru-RU" sz="1200" dirty="0">
                <a:solidFill>
                  <a:srgbClr val="C8C8C8"/>
                </a:solidFill>
                <a:latin typeface="Roboto"/>
                <a:ea typeface="Roboto"/>
                <a:cs typeface="Roboto"/>
                <a:sym typeface="Roboto"/>
              </a:rPr>
              <a:t>, поскольку она тоже является множеством и получим все ключи, которых мы не нашли. Для этого запишем цикл </a:t>
            </a:r>
            <a:r>
              <a:rPr lang="ru-RU" sz="1200" dirty="0" err="1">
                <a:solidFill>
                  <a:srgbClr val="C8C8C8"/>
                </a:solidFill>
                <a:latin typeface="Roboto"/>
                <a:ea typeface="Roboto"/>
                <a:cs typeface="Roboto"/>
                <a:sym typeface="Roboto"/>
              </a:rPr>
              <a:t>for</a:t>
            </a:r>
            <a:r>
              <a:rPr lang="ru-RU" sz="1200" dirty="0">
                <a:solidFill>
                  <a:srgbClr val="C8C8C8"/>
                </a:solidFill>
                <a:latin typeface="Roboto"/>
                <a:ea typeface="Roboto"/>
                <a:cs typeface="Roboto"/>
                <a:sym typeface="Roboto"/>
              </a:rPr>
              <a:t>, для каждого ключа, которого мы не нашли. В чем? Конечно же в разности. В разности чего? В разности ключей, которые мы ожидали и ключей, которые мы получили. Мы сделаем следующее, мы выведем сообщение о том, что пропущено значение.</a:t>
            </a:r>
          </a:p>
          <a:p>
            <a:pPr>
              <a:buClr>
                <a:srgbClr val="C8C8C8"/>
              </a:buClr>
            </a:pPr>
            <a:r>
              <a:rPr lang="ru-RU" sz="1200" dirty="0">
                <a:solidFill>
                  <a:srgbClr val="C8C8C8"/>
                </a:solidFill>
                <a:latin typeface="Roboto"/>
                <a:ea typeface="Roboto"/>
                <a:cs typeface="Roboto"/>
                <a:sym typeface="Roboto"/>
              </a:rPr>
              <a:t>Какое значение у нас пропущено? Пропущено значение, которое будет в переменной </a:t>
            </a:r>
            <a:r>
              <a:rPr lang="ru-RU" sz="1200" dirty="0" err="1">
                <a:solidFill>
                  <a:srgbClr val="C8C8C8"/>
                </a:solidFill>
                <a:latin typeface="Roboto"/>
                <a:ea typeface="Roboto"/>
                <a:cs typeface="Roboto"/>
                <a:sym typeface="Roboto"/>
              </a:rPr>
              <a:t>key</a:t>
            </a:r>
            <a:r>
              <a:rPr lang="ru-RU" sz="1200" dirty="0">
                <a:solidFill>
                  <a:srgbClr val="C8C8C8"/>
                </a:solidFill>
                <a:latin typeface="Roboto"/>
                <a:ea typeface="Roboto"/>
                <a:cs typeface="Roboto"/>
                <a:sym typeface="Roboto"/>
              </a:rPr>
              <a:t>. Её мы просто к нашей строке </a:t>
            </a:r>
            <a:r>
              <a:rPr lang="ru-RU" sz="1200" dirty="0" err="1">
                <a:solidFill>
                  <a:srgbClr val="C8C8C8"/>
                </a:solidFill>
                <a:latin typeface="Roboto"/>
                <a:ea typeface="Roboto"/>
                <a:cs typeface="Roboto"/>
                <a:sym typeface="Roboto"/>
              </a:rPr>
              <a:t>сконкатенируем</a:t>
            </a:r>
            <a:r>
              <a:rPr lang="ru-RU" sz="1200" dirty="0">
                <a:solidFill>
                  <a:srgbClr val="C8C8C8"/>
                </a:solidFill>
                <a:latin typeface="Roboto"/>
                <a:ea typeface="Roboto"/>
                <a:cs typeface="Roboto"/>
                <a:sym typeface="Roboto"/>
              </a:rPr>
              <a:t>. И в противоположности этому, найдем все значения, которые у нас не ожидались, но встретились.  Для этого возьмем обратную разность, и здесь как раз-таки целесообразно применять именно несимметричную разность, поскольку нам в нашей логике очень важно понимать, что какие-то значения пропущены, а какие-то просто проигнорированы. Вот это для нас очень критично, где мы их пропускаем. А там, где есть какие-то значения, которые мы никак не учли для нас уже не так критично, поскольку на работоспособность системы это никак не влияет. Но тоже хорошо бы знать, потому что вдруг нам нужно эти данные куда-нибудь вставить и потом произвести по ним анализ. И здесь мы скажем, что найдено новое значение. И давайте выполним наш код.</a:t>
            </a:r>
            <a:br>
              <a:rPr lang="ru-RU" sz="1200" dirty="0">
                <a:solidFill>
                  <a:srgbClr val="C8C8C8"/>
                </a:solidFill>
                <a:latin typeface="Roboto"/>
                <a:ea typeface="Roboto"/>
                <a:cs typeface="Roboto"/>
                <a:sym typeface="Roboto"/>
              </a:rPr>
            </a:br>
            <a:endParaRPr lang="ru-RU" sz="1200" dirty="0">
              <a:solidFill>
                <a:srgbClr val="C8C8C8"/>
              </a:solidFill>
              <a:latin typeface="Roboto"/>
              <a:ea typeface="Roboto"/>
              <a:cs typeface="Roboto"/>
              <a:sym typeface="Roboto"/>
            </a:endParaRPr>
          </a:p>
          <a:p>
            <a:pPr>
              <a:buClr>
                <a:srgbClr val="C8C8C8"/>
              </a:buClr>
            </a:pPr>
            <a:r>
              <a:rPr lang="ru-RU" sz="1200" dirty="0" err="1">
                <a:solidFill>
                  <a:srgbClr val="FFBC00"/>
                </a:solidFill>
                <a:latin typeface="Consolas" panose="020B0609020204030204" pitchFamily="49" charset="0"/>
                <a:ea typeface="Roboto"/>
                <a:cs typeface="Roboto"/>
                <a:sym typeface="Roboto"/>
              </a:rPr>
              <a:t>if</a:t>
            </a:r>
            <a:r>
              <a:rPr lang="ru-RU" sz="1200" dirty="0">
                <a:solidFill>
                  <a:srgbClr val="FFBC00"/>
                </a:solidFill>
                <a:latin typeface="Consolas" panose="020B0609020204030204" pitchFamily="49" charset="0"/>
                <a:ea typeface="Roboto"/>
                <a:cs typeface="Roboto"/>
                <a:sym typeface="Roboto"/>
              </a:rPr>
              <a:t> __</a:t>
            </a:r>
            <a:r>
              <a:rPr lang="ru-RU" sz="1200" dirty="0" err="1">
                <a:solidFill>
                  <a:srgbClr val="FFBC00"/>
                </a:solidFill>
                <a:latin typeface="Consolas" panose="020B0609020204030204" pitchFamily="49" charset="0"/>
                <a:ea typeface="Roboto"/>
                <a:cs typeface="Roboto"/>
                <a:sym typeface="Roboto"/>
              </a:rPr>
              <a:t>name</a:t>
            </a:r>
            <a:r>
              <a:rPr lang="ru-RU" sz="1200" dirty="0">
                <a:solidFill>
                  <a:srgbClr val="FFBC00"/>
                </a:solidFill>
                <a:latin typeface="Consolas" panose="020B0609020204030204" pitchFamily="49" charset="0"/>
                <a:ea typeface="Roboto"/>
                <a:cs typeface="Roboto"/>
                <a:sym typeface="Roboto"/>
              </a:rPr>
              <a:t>__ == '__</a:t>
            </a:r>
            <a:r>
              <a:rPr lang="ru-RU" sz="1200" dirty="0" err="1">
                <a:solidFill>
                  <a:srgbClr val="FFBC00"/>
                </a:solidFill>
                <a:latin typeface="Consolas" panose="020B0609020204030204" pitchFamily="49" charset="0"/>
                <a:ea typeface="Roboto"/>
                <a:cs typeface="Roboto"/>
                <a:sym typeface="Roboto"/>
              </a:rPr>
              <a:t>main</a:t>
            </a:r>
            <a:r>
              <a:rPr lang="ru-RU" sz="1200" dirty="0">
                <a:solidFill>
                  <a:srgbClr val="FFBC00"/>
                </a:solidFill>
                <a:latin typeface="Consolas" panose="020B0609020204030204" pitchFamily="49" charset="0"/>
                <a:ea typeface="Roboto"/>
                <a:cs typeface="Roboto"/>
                <a:sym typeface="Roboto"/>
              </a:rPr>
              <a:t>__':</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expected_keys</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type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event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visit_start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visit_end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user_id</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product</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metric</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type</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frontend</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event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user_visit_create_site_page</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visit_start</a:t>
            </a:r>
            <a:r>
              <a:rPr lang="ru-RU" sz="1200" dirty="0">
                <a:solidFill>
                  <a:srgbClr val="FFBC00"/>
                </a:solidFill>
                <a:latin typeface="Consolas" panose="020B0609020204030204" pitchFamily="49" charset="0"/>
                <a:ea typeface="Roboto"/>
                <a:cs typeface="Roboto"/>
                <a:sym typeface="Roboto"/>
              </a:rPr>
              <a:t>": 1622521388,</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user_id</a:t>
            </a:r>
            <a:r>
              <a:rPr lang="ru-RU" sz="1200" dirty="0">
                <a:solidFill>
                  <a:srgbClr val="FFBC00"/>
                </a:solidFill>
                <a:latin typeface="Consolas" panose="020B0609020204030204" pitchFamily="49" charset="0"/>
                <a:ea typeface="Roboto"/>
                <a:cs typeface="Roboto"/>
                <a:sym typeface="Roboto"/>
              </a:rPr>
              <a:t>": 342341,</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product</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site_control_panel</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user_pseudo_id</a:t>
            </a:r>
            <a:r>
              <a:rPr lang="ru-RU" sz="1200" dirty="0">
                <a:solidFill>
                  <a:srgbClr val="FFBC00"/>
                </a:solidFill>
                <a:latin typeface="Consolas" panose="020B0609020204030204" pitchFamily="49" charset="0"/>
                <a:ea typeface="Roboto"/>
                <a:cs typeface="Roboto"/>
                <a:sym typeface="Roboto"/>
              </a:rPr>
              <a:t>": 23435436344598}</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keys</a:t>
            </a:r>
            <a:r>
              <a:rPr lang="ru-RU" sz="1200" dirty="0">
                <a:solidFill>
                  <a:srgbClr val="FFBC00"/>
                </a:solidFill>
                <a:latin typeface="Consolas" panose="020B0609020204030204" pitchFamily="49" charset="0"/>
                <a:ea typeface="Roboto"/>
                <a:cs typeface="Roboto"/>
                <a:sym typeface="Roboto"/>
              </a:rPr>
              <a:t> = </a:t>
            </a:r>
            <a:r>
              <a:rPr lang="ru-RU" sz="1200" dirty="0" err="1">
                <a:solidFill>
                  <a:srgbClr val="FFBC00"/>
                </a:solidFill>
                <a:latin typeface="Consolas" panose="020B0609020204030204" pitchFamily="49" charset="0"/>
                <a:ea typeface="Roboto"/>
                <a:cs typeface="Roboto"/>
                <a:sym typeface="Roboto"/>
              </a:rPr>
              <a:t>set</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metric.keys</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for</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key</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in</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expected_keys.difference</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keys</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print("Пропущено значение " + </a:t>
            </a:r>
            <a:r>
              <a:rPr lang="ru-RU" sz="1200" dirty="0" err="1">
                <a:solidFill>
                  <a:srgbClr val="FFBC00"/>
                </a:solidFill>
                <a:latin typeface="Consolas" panose="020B0609020204030204" pitchFamily="49" charset="0"/>
                <a:ea typeface="Roboto"/>
                <a:cs typeface="Roboto"/>
                <a:sym typeface="Roboto"/>
              </a:rPr>
              <a:t>key</a:t>
            </a:r>
            <a:r>
              <a:rPr lang="ru-RU" sz="1200" dirty="0">
                <a:solidFill>
                  <a:srgbClr val="FFBC00"/>
                </a:solidFill>
                <a:latin typeface="Consolas" panose="020B0609020204030204" pitchFamily="49" charset="0"/>
                <a:ea typeface="Roboto"/>
                <a:cs typeface="Roboto"/>
                <a:sym typeface="Roboto"/>
              </a:rPr>
              <a:t>)</a:t>
            </a:r>
          </a:p>
          <a:p>
            <a:pPr>
              <a:buClr>
                <a:srgbClr val="C8C8C8"/>
              </a:buClr>
            </a:pPr>
            <a:endParaRPr lang="ru-RU"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for</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key</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in</a:t>
            </a:r>
            <a:r>
              <a:rPr lang="ru-RU" sz="1200" dirty="0">
                <a:solidFill>
                  <a:srgbClr val="FFBC00"/>
                </a:solidFill>
                <a:latin typeface="Consolas" panose="020B0609020204030204" pitchFamily="49" charset="0"/>
                <a:ea typeface="Roboto"/>
                <a:cs typeface="Roboto"/>
                <a:sym typeface="Roboto"/>
              </a:rPr>
              <a:t> </a:t>
            </a:r>
            <a:r>
              <a:rPr lang="ru-RU" sz="1200" dirty="0" err="1">
                <a:solidFill>
                  <a:srgbClr val="FFBC00"/>
                </a:solidFill>
                <a:latin typeface="Consolas" panose="020B0609020204030204" pitchFamily="49" charset="0"/>
                <a:ea typeface="Roboto"/>
                <a:cs typeface="Roboto"/>
                <a:sym typeface="Roboto"/>
              </a:rPr>
              <a:t>keys.difference</a:t>
            </a:r>
            <a:r>
              <a:rPr lang="ru-RU" sz="1200" dirty="0">
                <a:solidFill>
                  <a:srgbClr val="FFBC00"/>
                </a:solidFill>
                <a:latin typeface="Consolas" panose="020B0609020204030204" pitchFamily="49" charset="0"/>
                <a:ea typeface="Roboto"/>
                <a:cs typeface="Roboto"/>
                <a:sym typeface="Roboto"/>
              </a:rPr>
              <a:t>(</a:t>
            </a:r>
            <a:r>
              <a:rPr lang="ru-RU" sz="1200" dirty="0" err="1">
                <a:solidFill>
                  <a:srgbClr val="FFBC00"/>
                </a:solidFill>
                <a:latin typeface="Consolas" panose="020B0609020204030204" pitchFamily="49" charset="0"/>
                <a:ea typeface="Roboto"/>
                <a:cs typeface="Roboto"/>
                <a:sym typeface="Roboto"/>
              </a:rPr>
              <a:t>expected_keys</a:t>
            </a:r>
            <a:r>
              <a:rPr lang="ru-RU" sz="1200" dirty="0">
                <a:solidFill>
                  <a:srgbClr val="FFBC00"/>
                </a:solidFill>
                <a:latin typeface="Consolas" panose="020B0609020204030204" pitchFamily="49" charset="0"/>
                <a:ea typeface="Roboto"/>
                <a:cs typeface="Roboto"/>
                <a:sym typeface="Roboto"/>
              </a:rPr>
              <a:t>):</a:t>
            </a:r>
          </a:p>
          <a:p>
            <a:pPr>
              <a:buClr>
                <a:srgbClr val="C8C8C8"/>
              </a:buClr>
            </a:pPr>
            <a:r>
              <a:rPr lang="ru-RU" sz="1200" dirty="0">
                <a:solidFill>
                  <a:srgbClr val="FFBC00"/>
                </a:solidFill>
                <a:latin typeface="Consolas" panose="020B0609020204030204" pitchFamily="49" charset="0"/>
                <a:ea typeface="Roboto"/>
                <a:cs typeface="Roboto"/>
                <a:sym typeface="Roboto"/>
              </a:rPr>
              <a:t>        print("Найдено новое значение " + </a:t>
            </a:r>
            <a:r>
              <a:rPr lang="ru-RU" sz="1200" dirty="0" err="1">
                <a:solidFill>
                  <a:srgbClr val="FFBC00"/>
                </a:solidFill>
                <a:latin typeface="Consolas" panose="020B0609020204030204" pitchFamily="49" charset="0"/>
                <a:ea typeface="Roboto"/>
                <a:cs typeface="Roboto"/>
                <a:sym typeface="Roboto"/>
              </a:rPr>
              <a:t>key</a:t>
            </a:r>
            <a:r>
              <a:rPr lang="ru-RU" sz="1200" dirty="0">
                <a:solidFill>
                  <a:srgbClr val="FFBC00"/>
                </a:solidFill>
                <a:latin typeface="Consolas" panose="020B0609020204030204" pitchFamily="49" charset="0"/>
                <a:ea typeface="Roboto"/>
                <a:cs typeface="Roboto"/>
                <a:sym typeface="Roboto"/>
              </a:rPr>
              <a:t>)</a:t>
            </a:r>
            <a:r>
              <a:rPr lang="en-US" sz="1200" dirty="0">
                <a:solidFill>
                  <a:srgbClr val="FFBC00"/>
                </a:solidFill>
                <a:latin typeface="Consolas" panose="020B0609020204030204" pitchFamily="49" charset="0"/>
                <a:ea typeface="Roboto"/>
                <a:cs typeface="Roboto"/>
                <a:sym typeface="Roboto"/>
              </a:rPr>
              <a:t/>
            </a:r>
            <a:br>
              <a:rPr lang="en-US" sz="1200" dirty="0">
                <a:solidFill>
                  <a:srgbClr val="FFBC00"/>
                </a:solidFill>
                <a:latin typeface="Consolas" panose="020B0609020204030204" pitchFamily="49" charset="0"/>
                <a:ea typeface="Roboto"/>
                <a:cs typeface="Roboto"/>
                <a:sym typeface="Roboto"/>
              </a:rPr>
            </a:b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r>
              <a:rPr lang="ru-RU" sz="1200" dirty="0">
                <a:solidFill>
                  <a:srgbClr val="C8C8C8"/>
                </a:solidFill>
                <a:latin typeface="Roboto" panose="02000000000000000000" pitchFamily="2" charset="0"/>
                <a:ea typeface="Roboto" panose="02000000000000000000" pitchFamily="2" charset="0"/>
                <a:cs typeface="Roboto"/>
                <a:sym typeface="Roboto"/>
              </a:rPr>
              <a:t>Вывод программы:</a:t>
            </a:r>
            <a:r>
              <a:rPr lang="en-US" sz="1200" dirty="0">
                <a:solidFill>
                  <a:srgbClr val="C8C8C8"/>
                </a:solidFill>
                <a:latin typeface="Roboto" panose="02000000000000000000" pitchFamily="2" charset="0"/>
                <a:ea typeface="Roboto" panose="02000000000000000000" pitchFamily="2" charset="0"/>
                <a:cs typeface="Roboto"/>
                <a:sym typeface="Roboto"/>
              </a:rPr>
              <a:t/>
            </a:r>
            <a:br>
              <a:rPr lang="en-US" sz="1200" dirty="0">
                <a:solidFill>
                  <a:srgbClr val="C8C8C8"/>
                </a:solidFill>
                <a:latin typeface="Roboto" panose="02000000000000000000" pitchFamily="2" charset="0"/>
                <a:ea typeface="Roboto" panose="02000000000000000000" pitchFamily="2" charset="0"/>
                <a:cs typeface="Roboto"/>
                <a:sym typeface="Roboto"/>
              </a:rPr>
            </a:br>
            <a:endParaRPr lang="ru-RU" sz="1200" dirty="0">
              <a:solidFill>
                <a:srgbClr val="C8C8C8"/>
              </a:solidFill>
              <a:latin typeface="Roboto" panose="02000000000000000000" pitchFamily="2" charset="0"/>
              <a:ea typeface="Roboto" panose="02000000000000000000" pitchFamily="2" charset="0"/>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Пропущено значение </a:t>
            </a:r>
            <a:r>
              <a:rPr lang="en-US" sz="1200" dirty="0" err="1">
                <a:solidFill>
                  <a:srgbClr val="FFBC00"/>
                </a:solidFill>
                <a:latin typeface="Consolas" panose="020B0609020204030204" pitchFamily="49" charset="0"/>
                <a:ea typeface="Roboto"/>
                <a:cs typeface="Roboto"/>
                <a:sym typeface="Roboto"/>
              </a:rPr>
              <a:t>visit_end</a:t>
            </a: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ru-RU" sz="1200" dirty="0">
                <a:solidFill>
                  <a:srgbClr val="FFBC00"/>
                </a:solidFill>
                <a:latin typeface="Consolas" panose="020B0609020204030204" pitchFamily="49" charset="0"/>
                <a:ea typeface="Roboto"/>
                <a:cs typeface="Roboto"/>
                <a:sym typeface="Roboto"/>
              </a:rPr>
              <a:t>Найдено новое значение </a:t>
            </a:r>
            <a:r>
              <a:rPr lang="en-US" sz="1200" dirty="0" err="1">
                <a:solidFill>
                  <a:srgbClr val="FFBC00"/>
                </a:solidFill>
                <a:latin typeface="Consolas" panose="020B0609020204030204" pitchFamily="49" charset="0"/>
                <a:ea typeface="Roboto"/>
                <a:cs typeface="Roboto"/>
                <a:sym typeface="Roboto"/>
              </a:rPr>
              <a:t>user_pseudo_id</a:t>
            </a:r>
            <a:endParaRPr lang="en-US" sz="1200" dirty="0">
              <a:solidFill>
                <a:srgbClr val="FFBC00"/>
              </a:solidFill>
              <a:latin typeface="Consolas" panose="020B0609020204030204" pitchFamily="49" charset="0"/>
              <a:ea typeface="Roboto"/>
              <a:cs typeface="Roboto"/>
              <a:sym typeface="Roboto"/>
            </a:endParaRPr>
          </a:p>
          <a:p>
            <a:pPr>
              <a:buClr>
                <a:srgbClr val="C8C8C8"/>
              </a:buClr>
            </a:pPr>
            <a:endParaRPr lang="en-US" sz="1200" dirty="0">
              <a:solidFill>
                <a:srgbClr val="FFBC00"/>
              </a:solidFill>
              <a:latin typeface="Consolas" panose="020B0609020204030204" pitchFamily="49" charset="0"/>
              <a:ea typeface="Roboto"/>
              <a:cs typeface="Roboto"/>
              <a:sym typeface="Roboto"/>
            </a:endParaRPr>
          </a:p>
          <a:p>
            <a:pPr>
              <a:buClr>
                <a:srgbClr val="C8C8C8"/>
              </a:buClr>
            </a:pPr>
            <a:r>
              <a:rPr lang="en-US" sz="1200" dirty="0">
                <a:solidFill>
                  <a:srgbClr val="FFBC00"/>
                </a:solidFill>
                <a:latin typeface="Consolas" panose="020B0609020204030204" pitchFamily="49" charset="0"/>
                <a:ea typeface="Roboto"/>
                <a:cs typeface="Roboto"/>
                <a:sym typeface="Roboto"/>
              </a:rPr>
              <a:t>Process finished with exit code 0</a:t>
            </a:r>
          </a:p>
          <a:p>
            <a:pPr>
              <a:buClr>
                <a:srgbClr val="C8C8C8"/>
              </a:buClr>
            </a:pPr>
            <a:endParaRPr lang="ru-RU" sz="1200" dirty="0">
              <a:solidFill>
                <a:srgbClr val="FFBC00"/>
              </a:solidFill>
              <a:latin typeface="Consolas" panose="020B0609020204030204" pitchFamily="49" charset="0"/>
              <a:ea typeface="Roboto"/>
              <a:cs typeface="Roboto"/>
              <a:sym typeface="Roboto"/>
            </a:endParaRPr>
          </a:p>
        </p:txBody>
      </p:sp>
      <p:pic>
        <p:nvPicPr>
          <p:cNvPr id="69" name="Google Shape;69;p14"/>
          <p:cNvPicPr preferRelativeResize="0"/>
          <p:nvPr/>
        </p:nvPicPr>
        <p:blipFill>
          <a:blip r:embed="rId3">
            <a:alphaModFix/>
          </a:blip>
          <a:stretch>
            <a:fillRect/>
          </a:stretch>
        </p:blipFill>
        <p:spPr>
          <a:xfrm rot="5400000">
            <a:off x="-383785" y="8197312"/>
            <a:ext cx="1162300" cy="394730"/>
          </a:xfrm>
          <a:prstGeom prst="rect">
            <a:avLst/>
          </a:prstGeom>
          <a:noFill/>
          <a:ln>
            <a:noFill/>
          </a:ln>
        </p:spPr>
      </p:pic>
      <p:sp>
        <p:nvSpPr>
          <p:cNvPr id="2" name="Номер слайда 1">
            <a:extLst>
              <a:ext uri="{FF2B5EF4-FFF2-40B4-BE49-F238E27FC236}">
                <a16:creationId xmlns:a16="http://schemas.microsoft.com/office/drawing/2014/main" id="{9F438E91-1BC9-4ED4-9338-DC45FA1FEB49}"/>
              </a:ext>
            </a:extLst>
          </p:cNvPr>
          <p:cNvSpPr>
            <a:spLocks noGrp="1"/>
          </p:cNvSpPr>
          <p:nvPr>
            <p:ph type="sldNum" idx="12"/>
          </p:nvPr>
        </p:nvSpPr>
        <p:spPr/>
        <p:txBody>
          <a:bodyPr>
            <a:normAutofit/>
          </a:bodyPr>
          <a:lstStyle/>
          <a:p>
            <a:fld id="{00000000-1234-1234-1234-123412341234}" type="slidenum">
              <a:rPr lang="ru" smtClean="0"/>
              <a:pPr/>
              <a:t>99</a:t>
            </a:fld>
            <a:endParaRPr lang="ru"/>
          </a:p>
        </p:txBody>
      </p:sp>
    </p:spTree>
    <p:extLst>
      <p:ext uri="{BB962C8B-B14F-4D97-AF65-F5344CB8AC3E}">
        <p14:creationId xmlns:p14="http://schemas.microsoft.com/office/powerpoint/2010/main" val="2178455165"/>
      </p:ext>
    </p:extLst>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7433</TotalTime>
  <Words>24034</Words>
  <Application>Microsoft Office PowerPoint</Application>
  <PresentationFormat>Экран (4:3)</PresentationFormat>
  <Paragraphs>2152</Paragraphs>
  <Slides>142</Slides>
  <Notes>142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142</vt:i4>
      </vt:variant>
    </vt:vector>
  </HeadingPairs>
  <TitlesOfParts>
    <vt:vector size="149" baseType="lpstr">
      <vt:lpstr>Consolas</vt:lpstr>
      <vt:lpstr>Arial</vt:lpstr>
      <vt:lpstr>Roboto</vt:lpstr>
      <vt:lpstr>Wingdings</vt:lpstr>
      <vt:lpstr>Montserrat Medium</vt:lpstr>
      <vt:lpstr>Simple Dark</vt:lpstr>
      <vt:lpstr>1_Office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Айзада Амантаева</dc:creator>
  <cp:lastModifiedBy>Айзада</cp:lastModifiedBy>
  <cp:revision>26</cp:revision>
  <dcterms:modified xsi:type="dcterms:W3CDTF">2022-08-30T10:51:53Z</dcterms:modified>
</cp:coreProperties>
</file>